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9"/>
  </p:notesMasterIdLst>
  <p:sldIdLst>
    <p:sldId id="256" r:id="rId3"/>
    <p:sldId id="257" r:id="rId4"/>
    <p:sldId id="284" r:id="rId5"/>
    <p:sldId id="259" r:id="rId6"/>
    <p:sldId id="260" r:id="rId7"/>
    <p:sldId id="283" r:id="rId8"/>
    <p:sldId id="262" r:id="rId9"/>
    <p:sldId id="263" r:id="rId10"/>
    <p:sldId id="265" r:id="rId11"/>
    <p:sldId id="264" r:id="rId12"/>
    <p:sldId id="266" r:id="rId13"/>
    <p:sldId id="267" r:id="rId14"/>
    <p:sldId id="268" r:id="rId15"/>
    <p:sldId id="269" r:id="rId16"/>
    <p:sldId id="270" r:id="rId17"/>
    <p:sldId id="275" r:id="rId18"/>
    <p:sldId id="278" r:id="rId19"/>
    <p:sldId id="279" r:id="rId20"/>
    <p:sldId id="277" r:id="rId21"/>
    <p:sldId id="280" r:id="rId22"/>
    <p:sldId id="281" r:id="rId23"/>
    <p:sldId id="282" r:id="rId24"/>
    <p:sldId id="286" r:id="rId25"/>
    <p:sldId id="258" r:id="rId26"/>
    <p:sldId id="285" r:id="rId27"/>
    <p:sldId id="274"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iaYXJxnjV+IEiGcMIu3rqwbu0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50C06D-410F-44C0-A495-AFD2509FDB54}" v="10" dt="2021-04-28T01:51:11.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customschemas.google.com/relationships/presentationmetadata" Target="metadata"/><Relationship Id="rId35" Type="http://schemas.microsoft.com/office/2015/10/relationships/revisionInfo" Target="revisionInfo.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8/20/20</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07e65391d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d07e65391d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8/20/20</a:t>
            </a:r>
            <a:endParaRPr/>
          </a:p>
        </p:txBody>
      </p:sp>
    </p:spTree>
    <p:extLst>
      <p:ext uri="{BB962C8B-B14F-4D97-AF65-F5344CB8AC3E}">
        <p14:creationId xmlns:p14="http://schemas.microsoft.com/office/powerpoint/2010/main" val="359163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04805-E10E-AE4F-AD6C-AD5DABBCE748}" type="slidenum">
              <a:rPr lang="en-US" smtClean="0"/>
              <a:t>18</a:t>
            </a:fld>
            <a:endParaRPr lang="en-US"/>
          </a:p>
        </p:txBody>
      </p:sp>
    </p:spTree>
    <p:extLst>
      <p:ext uri="{BB962C8B-B14F-4D97-AF65-F5344CB8AC3E}">
        <p14:creationId xmlns:p14="http://schemas.microsoft.com/office/powerpoint/2010/main" val="2669045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04805-E10E-AE4F-AD6C-AD5DABBCE748}" type="slidenum">
              <a:rPr lang="en-US" smtClean="0"/>
              <a:t>21</a:t>
            </a:fld>
            <a:endParaRPr lang="en-US"/>
          </a:p>
        </p:txBody>
      </p:sp>
    </p:spTree>
    <p:extLst>
      <p:ext uri="{BB962C8B-B14F-4D97-AF65-F5344CB8AC3E}">
        <p14:creationId xmlns:p14="http://schemas.microsoft.com/office/powerpoint/2010/main" val="1286621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04805-E10E-AE4F-AD6C-AD5DABBCE748}" type="slidenum">
              <a:rPr lang="en-US" smtClean="0"/>
              <a:t>22</a:t>
            </a:fld>
            <a:endParaRPr lang="en-US"/>
          </a:p>
        </p:txBody>
      </p:sp>
    </p:spTree>
    <p:extLst>
      <p:ext uri="{BB962C8B-B14F-4D97-AF65-F5344CB8AC3E}">
        <p14:creationId xmlns:p14="http://schemas.microsoft.com/office/powerpoint/2010/main" val="223838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04805-E10E-AE4F-AD6C-AD5DABBCE748}" type="slidenum">
              <a:rPr lang="en-US" smtClean="0"/>
              <a:t>23</a:t>
            </a:fld>
            <a:endParaRPr lang="en-US"/>
          </a:p>
        </p:txBody>
      </p:sp>
    </p:spTree>
    <p:extLst>
      <p:ext uri="{BB962C8B-B14F-4D97-AF65-F5344CB8AC3E}">
        <p14:creationId xmlns:p14="http://schemas.microsoft.com/office/powerpoint/2010/main" val="2029671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04805-E10E-AE4F-AD6C-AD5DABBCE748}" type="slidenum">
              <a:rPr lang="en-US" smtClean="0"/>
              <a:t>25</a:t>
            </a:fld>
            <a:endParaRPr lang="en-US"/>
          </a:p>
        </p:txBody>
      </p:sp>
    </p:spTree>
    <p:extLst>
      <p:ext uri="{BB962C8B-B14F-4D97-AF65-F5344CB8AC3E}">
        <p14:creationId xmlns:p14="http://schemas.microsoft.com/office/powerpoint/2010/main" val="1738571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717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8/20/20</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b7986a60ce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b7986a60ce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8" name="Google Shape;12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64" name="Google Shape;164;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3955-3ACB-6948-BB3E-28A0F5F3D1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5807A4-2DEF-BD4E-94D5-3C0C2B2812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32899-70F8-CC4F-A9DE-FFFFCD7AAAD9}"/>
              </a:ext>
            </a:extLst>
          </p:cNvPr>
          <p:cNvSpPr>
            <a:spLocks noGrp="1"/>
          </p:cNvSpPr>
          <p:nvPr>
            <p:ph type="dt" sz="half" idx="10"/>
          </p:nvPr>
        </p:nvSpPr>
        <p:spPr/>
        <p:txBody>
          <a:bodyPr/>
          <a:lstStyle/>
          <a:p>
            <a:fld id="{12D92390-2104-0648-9C87-ED3CAECF4943}" type="datetimeFigureOut">
              <a:rPr lang="en-US" smtClean="0"/>
              <a:t>4/27/2021</a:t>
            </a:fld>
            <a:endParaRPr lang="en-US"/>
          </a:p>
        </p:txBody>
      </p:sp>
      <p:sp>
        <p:nvSpPr>
          <p:cNvPr id="5" name="Footer Placeholder 4">
            <a:extLst>
              <a:ext uri="{FF2B5EF4-FFF2-40B4-BE49-F238E27FC236}">
                <a16:creationId xmlns:a16="http://schemas.microsoft.com/office/drawing/2014/main" id="{4B59FBE2-7760-A449-840B-C4BBD6483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ECACE-1886-D843-973F-DCECEC7B6EAD}"/>
              </a:ext>
            </a:extLst>
          </p:cNvPr>
          <p:cNvSpPr>
            <a:spLocks noGrp="1"/>
          </p:cNvSpPr>
          <p:nvPr>
            <p:ph type="sldNum" sz="quarter" idx="12"/>
          </p:nvPr>
        </p:nvSpPr>
        <p:spPr/>
        <p:txBody>
          <a:bodyPr/>
          <a:lstStyle/>
          <a:p>
            <a:fld id="{5B346AD2-505A-3540-BA19-D77683DEAAA0}" type="slidenum">
              <a:rPr lang="en-US" smtClean="0"/>
              <a:t>‹#›</a:t>
            </a:fld>
            <a:endParaRPr lang="en-US"/>
          </a:p>
        </p:txBody>
      </p:sp>
    </p:spTree>
    <p:extLst>
      <p:ext uri="{BB962C8B-B14F-4D97-AF65-F5344CB8AC3E}">
        <p14:creationId xmlns:p14="http://schemas.microsoft.com/office/powerpoint/2010/main" val="317334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F82091-1811-0E48-A8F0-349A446FF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2672EA-0EF4-B84A-A90B-76FBAC660D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2562B-9A7C-BC46-A46D-3429CEF82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92390-2104-0648-9C87-ED3CAECF4943}" type="datetimeFigureOut">
              <a:rPr lang="en-US" smtClean="0"/>
              <a:t>4/27/2021</a:t>
            </a:fld>
            <a:endParaRPr lang="en-US"/>
          </a:p>
        </p:txBody>
      </p:sp>
      <p:sp>
        <p:nvSpPr>
          <p:cNvPr id="5" name="Footer Placeholder 4">
            <a:extLst>
              <a:ext uri="{FF2B5EF4-FFF2-40B4-BE49-F238E27FC236}">
                <a16:creationId xmlns:a16="http://schemas.microsoft.com/office/drawing/2014/main" id="{6726C1B3-3B07-A140-987E-C500004A4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F6BABE-C0DF-D142-B12E-16E5BF18D9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46AD2-505A-3540-BA19-D77683DEAAA0}" type="slidenum">
              <a:rPr lang="en-US" smtClean="0"/>
              <a:t>‹#›</a:t>
            </a:fld>
            <a:endParaRPr lang="en-US"/>
          </a:p>
        </p:txBody>
      </p:sp>
    </p:spTree>
    <p:extLst>
      <p:ext uri="{BB962C8B-B14F-4D97-AF65-F5344CB8AC3E}">
        <p14:creationId xmlns:p14="http://schemas.microsoft.com/office/powerpoint/2010/main" val="4009766126"/>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842448" y="1073098"/>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1111"/>
              <a:buFont typeface="Calibri"/>
              <a:buNone/>
            </a:pPr>
            <a:br>
              <a:rPr lang="en-US" sz="5400" b="1"/>
            </a:br>
            <a:br>
              <a:rPr lang="en-US" sz="5400" b="1"/>
            </a:br>
            <a:br>
              <a:rPr lang="en-US" sz="5400" b="1"/>
            </a:br>
            <a:br>
              <a:rPr lang="en-US" sz="5400"/>
            </a:br>
            <a:endParaRPr sz="3600"/>
          </a:p>
        </p:txBody>
      </p:sp>
      <p:sp>
        <p:nvSpPr>
          <p:cNvPr id="89" name="Google Shape;89;p1"/>
          <p:cNvSpPr txBox="1">
            <a:spLocks noGrp="1"/>
          </p:cNvSpPr>
          <p:nvPr>
            <p:ph type="subTitle" idx="1"/>
          </p:nvPr>
        </p:nvSpPr>
        <p:spPr>
          <a:xfrm>
            <a:off x="1700568" y="4025222"/>
            <a:ext cx="9571500" cy="16557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70000"/>
              </a:lnSpc>
              <a:spcBef>
                <a:spcPts val="1000"/>
              </a:spcBef>
              <a:spcAft>
                <a:spcPts val="0"/>
              </a:spcAft>
              <a:buClr>
                <a:srgbClr val="3F3F3F"/>
              </a:buClr>
              <a:buSzPct val="62299"/>
              <a:buNone/>
            </a:pPr>
            <a:r>
              <a:rPr lang="en-US" sz="3540">
                <a:solidFill>
                  <a:srgbClr val="3F3F3F"/>
                </a:solidFill>
              </a:rPr>
              <a:t>Sector Strategies &amp; Career Pathways Update</a:t>
            </a:r>
            <a:endParaRPr sz="3540">
              <a:solidFill>
                <a:srgbClr val="3F3F3F"/>
              </a:solidFill>
            </a:endParaRPr>
          </a:p>
          <a:p>
            <a:pPr marL="0" lvl="0" indent="0" algn="ctr" rtl="0">
              <a:lnSpc>
                <a:spcPct val="70000"/>
              </a:lnSpc>
              <a:spcBef>
                <a:spcPts val="1000"/>
              </a:spcBef>
              <a:spcAft>
                <a:spcPts val="0"/>
              </a:spcAft>
              <a:buClr>
                <a:srgbClr val="3F3F3F"/>
              </a:buClr>
              <a:buSzPct val="94248"/>
              <a:buNone/>
            </a:pPr>
            <a:br>
              <a:rPr lang="en-US" sz="2340">
                <a:solidFill>
                  <a:srgbClr val="3F3F3F"/>
                </a:solidFill>
              </a:rPr>
            </a:br>
            <a:r>
              <a:rPr lang="en-US" sz="2340">
                <a:solidFill>
                  <a:srgbClr val="3F3F3F"/>
                </a:solidFill>
              </a:rPr>
              <a:t>April 28, 2021</a:t>
            </a:r>
            <a:br>
              <a:rPr lang="en-US" sz="2340">
                <a:solidFill>
                  <a:srgbClr val="3F3F3F"/>
                </a:solidFill>
              </a:rPr>
            </a:br>
            <a:endParaRPr sz="2340">
              <a:solidFill>
                <a:srgbClr val="3F3F3F"/>
              </a:solidFill>
            </a:endParaRPr>
          </a:p>
          <a:p>
            <a:pPr marL="914400" lvl="0" indent="457200" algn="l" rtl="0">
              <a:lnSpc>
                <a:spcPct val="70000"/>
              </a:lnSpc>
              <a:spcBef>
                <a:spcPts val="1000"/>
              </a:spcBef>
              <a:spcAft>
                <a:spcPts val="0"/>
              </a:spcAft>
              <a:buClr>
                <a:srgbClr val="3F3F3F"/>
              </a:buClr>
              <a:buSzPct val="134475"/>
              <a:buNone/>
            </a:pPr>
            <a:r>
              <a:rPr lang="en-US" sz="1640">
                <a:solidFill>
                  <a:srgbClr val="3F3F3F"/>
                </a:solidFill>
              </a:rPr>
              <a:t>							</a:t>
            </a:r>
            <a:endParaRPr sz="1640">
              <a:solidFill>
                <a:srgbClr val="3F3F3F"/>
              </a:solidFill>
            </a:endParaRPr>
          </a:p>
        </p:txBody>
      </p:sp>
      <p:sp>
        <p:nvSpPr>
          <p:cNvPr id="90" name="Google Shape;90;p1"/>
          <p:cNvSpPr txBox="1"/>
          <p:nvPr/>
        </p:nvSpPr>
        <p:spPr>
          <a:xfrm>
            <a:off x="7783465" y="5415570"/>
            <a:ext cx="141897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3F3F3F"/>
                </a:solidFill>
                <a:latin typeface="Arial"/>
                <a:ea typeface="Arial"/>
                <a:cs typeface="Arial"/>
                <a:sym typeface="Arial"/>
              </a:rPr>
              <a:t>Anna Pacheco</a:t>
            </a:r>
            <a:endParaRPr dirty="0"/>
          </a:p>
          <a:p>
            <a:pPr marL="0" marR="0" lvl="0" indent="0" algn="l" rtl="0">
              <a:lnSpc>
                <a:spcPct val="100000"/>
              </a:lnSpc>
              <a:spcBef>
                <a:spcPts val="0"/>
              </a:spcBef>
              <a:spcAft>
                <a:spcPts val="0"/>
              </a:spcAft>
              <a:buNone/>
            </a:pPr>
            <a:r>
              <a:rPr lang="en-US" sz="1400" b="0" i="0" u="none" strike="noStrike" cap="none" dirty="0">
                <a:solidFill>
                  <a:srgbClr val="3F3F3F"/>
                </a:solidFill>
                <a:latin typeface="Arial"/>
                <a:ea typeface="Arial"/>
                <a:cs typeface="Arial"/>
                <a:sym typeface="Arial"/>
              </a:rPr>
              <a:t>Project Director</a:t>
            </a:r>
            <a:br>
              <a:rPr lang="en-US" sz="1400" b="0" i="0" u="none" strike="noStrike" cap="none" dirty="0">
                <a:solidFill>
                  <a:srgbClr val="3F3F3F"/>
                </a:solidFill>
                <a:latin typeface="Arial"/>
                <a:ea typeface="Arial"/>
                <a:cs typeface="Arial"/>
                <a:sym typeface="Arial"/>
              </a:rPr>
            </a:br>
            <a:r>
              <a:rPr lang="en-US" sz="1400" b="0" i="0" u="none" strike="noStrike" cap="none" dirty="0">
                <a:solidFill>
                  <a:srgbClr val="3F3F3F"/>
                </a:solidFill>
                <a:latin typeface="Arial"/>
                <a:ea typeface="Arial"/>
                <a:cs typeface="Arial"/>
                <a:sym typeface="Arial"/>
              </a:rPr>
              <a:t>SMS Research</a:t>
            </a:r>
            <a:endParaRPr sz="1400" b="0" i="0" u="none" strike="noStrike" cap="none" dirty="0">
              <a:solidFill>
                <a:srgbClr val="000000"/>
              </a:solidFill>
              <a:latin typeface="Arial"/>
              <a:ea typeface="Arial"/>
              <a:cs typeface="Arial"/>
              <a:sym typeface="Arial"/>
            </a:endParaRPr>
          </a:p>
        </p:txBody>
      </p:sp>
      <p:sp>
        <p:nvSpPr>
          <p:cNvPr id="91" name="Google Shape;91;p1"/>
          <p:cNvSpPr txBox="1"/>
          <p:nvPr/>
        </p:nvSpPr>
        <p:spPr>
          <a:xfrm>
            <a:off x="1700568" y="5415611"/>
            <a:ext cx="5016117" cy="954067"/>
          </a:xfrm>
          <a:prstGeom prst="rect">
            <a:avLst/>
          </a:prstGeom>
          <a:noFill/>
          <a:ln>
            <a:noFill/>
          </a:ln>
        </p:spPr>
        <p:txBody>
          <a:bodyPr spcFirstLastPara="1" wrap="square" lIns="91425" tIns="45700" rIns="91425" bIns="45700" anchor="t" anchorCtr="0">
            <a:spAutoFit/>
          </a:bodyPr>
          <a:lstStyle/>
          <a:p>
            <a:pPr marL="914400" marR="0" lvl="0" indent="457200" algn="l" rtl="0">
              <a:spcBef>
                <a:spcPts val="0"/>
              </a:spcBef>
              <a:spcAft>
                <a:spcPts val="0"/>
              </a:spcAft>
              <a:buNone/>
            </a:pPr>
            <a:r>
              <a:rPr lang="en-US" sz="1400" b="0" i="0" u="none" strike="noStrike" cap="none" dirty="0">
                <a:solidFill>
                  <a:srgbClr val="3F3F3F"/>
                </a:solidFill>
                <a:latin typeface="Arial"/>
                <a:ea typeface="Arial"/>
                <a:cs typeface="Arial"/>
                <a:sym typeface="Arial"/>
              </a:rPr>
              <a:t>Keala Peters</a:t>
            </a:r>
            <a:endParaRPr dirty="0"/>
          </a:p>
          <a:p>
            <a:pPr marL="914400" marR="0" lvl="0" indent="457200" algn="l" rtl="0">
              <a:spcBef>
                <a:spcPts val="0"/>
              </a:spcBef>
              <a:spcAft>
                <a:spcPts val="0"/>
              </a:spcAft>
              <a:buNone/>
            </a:pPr>
            <a:r>
              <a:rPr lang="en-US" sz="1400" b="0" i="0" u="none" strike="noStrike" cap="none" dirty="0">
                <a:solidFill>
                  <a:srgbClr val="3F3F3F"/>
                </a:solidFill>
                <a:latin typeface="Arial"/>
                <a:ea typeface="Arial"/>
                <a:cs typeface="Arial"/>
                <a:sym typeface="Arial"/>
              </a:rPr>
              <a:t>EVP, Education &amp; Workforce Development</a:t>
            </a:r>
          </a:p>
          <a:p>
            <a:pPr marL="914400" marR="0" lvl="0" indent="457200" algn="l" rtl="0">
              <a:spcBef>
                <a:spcPts val="0"/>
              </a:spcBef>
              <a:spcAft>
                <a:spcPts val="0"/>
              </a:spcAft>
              <a:buNone/>
            </a:pPr>
            <a:r>
              <a:rPr lang="en-US" dirty="0">
                <a:solidFill>
                  <a:srgbClr val="3F3F3F"/>
                </a:solidFill>
              </a:rPr>
              <a:t>Executive Director, Sector Partnerships</a:t>
            </a:r>
            <a:r>
              <a:rPr lang="en-US" sz="1400" b="0" i="0" u="none" strike="noStrike" cap="none" dirty="0">
                <a:solidFill>
                  <a:srgbClr val="3F3F3F"/>
                </a:solidFill>
                <a:latin typeface="Arial"/>
                <a:ea typeface="Arial"/>
                <a:cs typeface="Arial"/>
                <a:sym typeface="Arial"/>
              </a:rPr>
              <a:t> </a:t>
            </a:r>
            <a:endParaRPr dirty="0"/>
          </a:p>
          <a:p>
            <a:pPr marL="914400" marR="0" lvl="0" indent="457200" algn="l" rtl="0">
              <a:spcBef>
                <a:spcPts val="0"/>
              </a:spcBef>
              <a:spcAft>
                <a:spcPts val="0"/>
              </a:spcAft>
              <a:buNone/>
            </a:pPr>
            <a:r>
              <a:rPr lang="en-US" sz="1400" b="0" i="0" u="none" strike="noStrike" cap="none" dirty="0">
                <a:solidFill>
                  <a:srgbClr val="3F3F3F"/>
                </a:solidFill>
                <a:latin typeface="Arial"/>
                <a:ea typeface="Arial"/>
                <a:cs typeface="Arial"/>
                <a:sym typeface="Arial"/>
              </a:rPr>
              <a:t>Chamber of Commerce Hawaii</a:t>
            </a:r>
            <a:endParaRPr sz="1400" b="0" i="0" u="none" strike="noStrike" cap="none" dirty="0">
              <a:solidFill>
                <a:srgbClr val="000000"/>
              </a:solidFill>
              <a:latin typeface="Arial"/>
              <a:ea typeface="Arial"/>
              <a:cs typeface="Arial"/>
              <a:sym typeface="Arial"/>
            </a:endParaRPr>
          </a:p>
        </p:txBody>
      </p:sp>
      <p:pic>
        <p:nvPicPr>
          <p:cNvPr id="92" name="Google Shape;92;p1"/>
          <p:cNvPicPr preferRelativeResize="0"/>
          <p:nvPr/>
        </p:nvPicPr>
        <p:blipFill rotWithShape="1">
          <a:blip r:embed="rId3">
            <a:alphaModFix/>
          </a:blip>
          <a:srcRect/>
          <a:stretch/>
        </p:blipFill>
        <p:spPr>
          <a:xfrm>
            <a:off x="1434790" y="347576"/>
            <a:ext cx="9322420" cy="38386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2021 and Next Steps</a:t>
            </a:r>
            <a:endParaRPr/>
          </a:p>
        </p:txBody>
      </p:sp>
      <p:pic>
        <p:nvPicPr>
          <p:cNvPr id="173" name="Google Shape;173;p29"/>
          <p:cNvPicPr preferRelativeResize="0"/>
          <p:nvPr/>
        </p:nvPicPr>
        <p:blipFill rotWithShape="1">
          <a:blip r:embed="rId3">
            <a:alphaModFix/>
          </a:blip>
          <a:srcRect/>
          <a:stretch/>
        </p:blipFill>
        <p:spPr>
          <a:xfrm>
            <a:off x="9584111" y="5755394"/>
            <a:ext cx="2346197" cy="966081"/>
          </a:xfrm>
          <a:prstGeom prst="rect">
            <a:avLst/>
          </a:prstGeom>
          <a:noFill/>
          <a:ln>
            <a:noFill/>
          </a:ln>
        </p:spPr>
      </p:pic>
      <p:sp>
        <p:nvSpPr>
          <p:cNvPr id="174" name="Google Shape;174;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lvl="0" algn="l" rtl="0">
              <a:lnSpc>
                <a:spcPct val="100000"/>
              </a:lnSpc>
              <a:spcBef>
                <a:spcPts val="1000"/>
              </a:spcBef>
              <a:spcAft>
                <a:spcPts val="0"/>
              </a:spcAft>
              <a:buFont typeface="Wingdings" panose="05000000000000000000" pitchFamily="2" charset="2"/>
              <a:buChar char="§"/>
            </a:pPr>
            <a:r>
              <a:rPr lang="en-US" sz="2200" b="1" dirty="0"/>
              <a:t>Jan/Feb 2021</a:t>
            </a:r>
            <a:r>
              <a:rPr lang="en-US" sz="2200" dirty="0"/>
              <a:t> - Pilot school complexes met to plan for industry meetings and confirm priorities.</a:t>
            </a:r>
            <a:endParaRPr sz="2200" dirty="0"/>
          </a:p>
          <a:p>
            <a:pPr marL="342900" lvl="0" algn="l" rtl="0">
              <a:lnSpc>
                <a:spcPct val="100000"/>
              </a:lnSpc>
              <a:spcBef>
                <a:spcPts val="1000"/>
              </a:spcBef>
              <a:spcAft>
                <a:spcPts val="0"/>
              </a:spcAft>
              <a:buFont typeface="Wingdings" panose="05000000000000000000" pitchFamily="2" charset="2"/>
              <a:buChar char="§"/>
            </a:pPr>
            <a:r>
              <a:rPr lang="en-US" sz="2200" b="1" dirty="0"/>
              <a:t>February 24, 2021</a:t>
            </a:r>
            <a:r>
              <a:rPr lang="en-US" sz="2200" dirty="0"/>
              <a:t> - Full Sector Partnership meeting with all industry and pilot school complex teams. </a:t>
            </a:r>
            <a:endParaRPr sz="2200" dirty="0"/>
          </a:p>
          <a:p>
            <a:pPr marL="342900" lvl="0" algn="l" rtl="0">
              <a:lnSpc>
                <a:spcPct val="100000"/>
              </a:lnSpc>
              <a:spcBef>
                <a:spcPts val="1000"/>
              </a:spcBef>
              <a:spcAft>
                <a:spcPts val="0"/>
              </a:spcAft>
              <a:buFont typeface="Wingdings" panose="05000000000000000000" pitchFamily="2" charset="2"/>
              <a:buChar char="§"/>
            </a:pPr>
            <a:r>
              <a:rPr lang="en-US" sz="2200" b="1" dirty="0"/>
              <a:t>March 2021 </a:t>
            </a:r>
            <a:r>
              <a:rPr lang="en-US" sz="2200" dirty="0"/>
              <a:t>- </a:t>
            </a:r>
            <a:r>
              <a:rPr lang="en-US" sz="2200" b="1" dirty="0">
                <a:solidFill>
                  <a:schemeClr val="accent1"/>
                </a:solidFill>
              </a:rPr>
              <a:t>18 new Industry partners matched to pilot school complexes! </a:t>
            </a:r>
          </a:p>
          <a:p>
            <a:pPr marL="342900" lvl="0" algn="l" rtl="0">
              <a:lnSpc>
                <a:spcPct val="100000"/>
              </a:lnSpc>
              <a:spcBef>
                <a:spcPts val="1000"/>
              </a:spcBef>
              <a:spcAft>
                <a:spcPts val="0"/>
              </a:spcAft>
              <a:buFont typeface="Wingdings" panose="05000000000000000000" pitchFamily="2" charset="2"/>
              <a:buChar char="§"/>
            </a:pPr>
            <a:r>
              <a:rPr lang="en-US" sz="2200" b="1" dirty="0"/>
              <a:t>April 2021</a:t>
            </a:r>
            <a:r>
              <a:rPr lang="en-US" sz="2200" dirty="0"/>
              <a:t> - Pilot school complexes met with new industry partners to share programming and engage industry in support opportunities.</a:t>
            </a:r>
            <a:endParaRPr sz="2200" dirty="0"/>
          </a:p>
          <a:p>
            <a:pPr marL="342900" lvl="0" algn="l" rtl="0">
              <a:lnSpc>
                <a:spcPct val="100000"/>
              </a:lnSpc>
              <a:spcBef>
                <a:spcPts val="1000"/>
              </a:spcBef>
              <a:spcAft>
                <a:spcPts val="0"/>
              </a:spcAft>
              <a:buFont typeface="Wingdings" panose="05000000000000000000" pitchFamily="2" charset="2"/>
              <a:buChar char="§"/>
            </a:pPr>
            <a:r>
              <a:rPr lang="en-US" sz="2200" b="1" dirty="0"/>
              <a:t>May 11, 2021</a:t>
            </a:r>
            <a:r>
              <a:rPr lang="en-US" sz="2200" dirty="0"/>
              <a:t> - Full Sector Partnership meeting to allow for pilot school complex updates and to kick-off cross-complex workgroups meetings.</a:t>
            </a:r>
          </a:p>
          <a:p>
            <a:pPr marL="342900" lvl="0" algn="l" rtl="0">
              <a:lnSpc>
                <a:spcPct val="100000"/>
              </a:lnSpc>
              <a:spcBef>
                <a:spcPts val="1000"/>
              </a:spcBef>
              <a:spcAft>
                <a:spcPts val="0"/>
              </a:spcAft>
              <a:buFont typeface="Wingdings" panose="05000000000000000000" pitchFamily="2" charset="2"/>
              <a:buChar char="§"/>
            </a:pPr>
            <a:r>
              <a:rPr lang="en-US" sz="2200" b="1" dirty="0"/>
              <a:t>Summer </a:t>
            </a:r>
            <a:r>
              <a:rPr lang="en-US" sz="2200" dirty="0"/>
              <a:t>- Workgroups complete 1 – 2 pilot projects</a:t>
            </a:r>
          </a:p>
          <a:p>
            <a:pPr marL="342900" lvl="0" algn="l" rtl="0">
              <a:lnSpc>
                <a:spcPct val="100000"/>
              </a:lnSpc>
              <a:spcBef>
                <a:spcPts val="1000"/>
              </a:spcBef>
              <a:spcAft>
                <a:spcPts val="0"/>
              </a:spcAft>
              <a:buFont typeface="Wingdings" panose="05000000000000000000" pitchFamily="2" charset="2"/>
              <a:buChar char="§"/>
            </a:pPr>
            <a:endParaRPr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2502100" y="4727075"/>
            <a:ext cx="7863000" cy="1325400"/>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Healthcare Partnership Update</a:t>
            </a:r>
            <a:endParaRPr b="1">
              <a:solidFill>
                <a:schemeClr val="lt1"/>
              </a:solidFill>
            </a:endParaRPr>
          </a:p>
        </p:txBody>
      </p:sp>
      <p:pic>
        <p:nvPicPr>
          <p:cNvPr id="188" name="Google Shape;188;p11"/>
          <p:cNvPicPr preferRelativeResize="0"/>
          <p:nvPr/>
        </p:nvPicPr>
        <p:blipFill rotWithShape="1">
          <a:blip r:embed="rId3">
            <a:alphaModFix/>
          </a:blip>
          <a:srcRect/>
          <a:stretch/>
        </p:blipFill>
        <p:spPr>
          <a:xfrm>
            <a:off x="3029861" y="443285"/>
            <a:ext cx="6757371" cy="4057374"/>
          </a:xfrm>
          <a:prstGeom prst="rect">
            <a:avLst/>
          </a:prstGeom>
          <a:noFill/>
          <a:ln w="1587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375463" y="1396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2021 Direction and Priorities</a:t>
            </a:r>
            <a:endParaRPr/>
          </a:p>
        </p:txBody>
      </p:sp>
      <p:pic>
        <p:nvPicPr>
          <p:cNvPr id="194" name="Google Shape;194;p31"/>
          <p:cNvPicPr preferRelativeResize="0"/>
          <p:nvPr/>
        </p:nvPicPr>
        <p:blipFill rotWithShape="1">
          <a:blip r:embed="rId3">
            <a:alphaModFix/>
          </a:blip>
          <a:srcRect/>
          <a:stretch/>
        </p:blipFill>
        <p:spPr>
          <a:xfrm>
            <a:off x="9584111" y="5755394"/>
            <a:ext cx="2346197" cy="966081"/>
          </a:xfrm>
          <a:prstGeom prst="rect">
            <a:avLst/>
          </a:prstGeom>
          <a:noFill/>
          <a:ln>
            <a:noFill/>
          </a:ln>
        </p:spPr>
      </p:pic>
      <p:pic>
        <p:nvPicPr>
          <p:cNvPr id="195" name="Google Shape;195;p31"/>
          <p:cNvPicPr preferRelativeResize="0"/>
          <p:nvPr/>
        </p:nvPicPr>
        <p:blipFill rotWithShape="1">
          <a:blip r:embed="rId4">
            <a:alphaModFix/>
          </a:blip>
          <a:srcRect l="13792" r="16301" b="39098"/>
          <a:stretch/>
        </p:blipFill>
        <p:spPr>
          <a:xfrm>
            <a:off x="1093614" y="1313525"/>
            <a:ext cx="9079276" cy="4630850"/>
          </a:xfrm>
          <a:prstGeom prst="rect">
            <a:avLst/>
          </a:prstGeom>
          <a:noFill/>
          <a:ln>
            <a:noFill/>
          </a:ln>
        </p:spPr>
      </p:pic>
      <p:sp>
        <p:nvSpPr>
          <p:cNvPr id="196" name="Google Shape;196;p31"/>
          <p:cNvSpPr txBox="1"/>
          <p:nvPr/>
        </p:nvSpPr>
        <p:spPr>
          <a:xfrm>
            <a:off x="375450" y="5145925"/>
            <a:ext cx="38751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The convening team surveyed the full Healthcare Sector Partnership to clarify 2021 priorities that emerged in the Dec 2020 meeting. A clear majority of respondents felt the partnership should focus on supporting workforce development efforts.</a:t>
            </a:r>
            <a:endParaRPr dirty="0">
              <a:latin typeface="Calibri"/>
              <a:ea typeface="Calibri"/>
              <a:cs typeface="Calibri"/>
              <a:sym typeface="Calibri"/>
            </a:endParaRPr>
          </a:p>
        </p:txBody>
      </p:sp>
      <p:sp>
        <p:nvSpPr>
          <p:cNvPr id="197" name="Google Shape;197;p31"/>
          <p:cNvSpPr/>
          <p:nvPr/>
        </p:nvSpPr>
        <p:spPr>
          <a:xfrm>
            <a:off x="7850425" y="4449400"/>
            <a:ext cx="2211000" cy="795000"/>
          </a:xfrm>
          <a:prstGeom prst="ellipse">
            <a:avLst/>
          </a:prstGeom>
          <a:noFill/>
          <a:ln w="28575" cap="flat" cmpd="sng">
            <a:solidFill>
              <a:srgbClr val="2E75B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Workforce Development</a:t>
            </a:r>
            <a:endParaRPr dirty="0"/>
          </a:p>
        </p:txBody>
      </p:sp>
      <p:pic>
        <p:nvPicPr>
          <p:cNvPr id="203" name="Google Shape;203;p32"/>
          <p:cNvPicPr preferRelativeResize="0"/>
          <p:nvPr/>
        </p:nvPicPr>
        <p:blipFill rotWithShape="1">
          <a:blip r:embed="rId3">
            <a:alphaModFix/>
          </a:blip>
          <a:srcRect/>
          <a:stretch/>
        </p:blipFill>
        <p:spPr>
          <a:xfrm>
            <a:off x="9584111" y="5755394"/>
            <a:ext cx="2346197" cy="966081"/>
          </a:xfrm>
          <a:prstGeom prst="rect">
            <a:avLst/>
          </a:prstGeom>
          <a:noFill/>
          <a:ln>
            <a:noFill/>
          </a:ln>
        </p:spPr>
      </p:pic>
      <p:sp>
        <p:nvSpPr>
          <p:cNvPr id="204" name="Google Shape;204;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r>
              <a:rPr lang="en-US" sz="2700" dirty="0"/>
              <a:t>The convening team has engaged with key partnership leaders to clarify the workforce efforts already in process and identify how the partnership can support and leverage that work.</a:t>
            </a:r>
            <a:endParaRPr sz="2700" dirty="0"/>
          </a:p>
          <a:p>
            <a:pPr marL="0" lvl="0" indent="0" algn="l" rtl="0">
              <a:lnSpc>
                <a:spcPct val="90000"/>
              </a:lnSpc>
              <a:spcBef>
                <a:spcPts val="1000"/>
              </a:spcBef>
              <a:spcAft>
                <a:spcPts val="0"/>
              </a:spcAft>
              <a:buNone/>
            </a:pPr>
            <a:endParaRPr sz="2700" dirty="0"/>
          </a:p>
          <a:p>
            <a:pPr marL="0" lvl="0" indent="0" algn="l" rtl="0">
              <a:lnSpc>
                <a:spcPct val="90000"/>
              </a:lnSpc>
              <a:spcBef>
                <a:spcPts val="1000"/>
              </a:spcBef>
              <a:spcAft>
                <a:spcPts val="0"/>
              </a:spcAft>
              <a:buNone/>
            </a:pPr>
            <a:r>
              <a:rPr lang="en-US" sz="2700" dirty="0"/>
              <a:t>The partnership will be receiving a full report from Healthcare Association of Hawaii (HAH) and Hawaii 2.0 in May to identify alignment and opportunities for collaboration.</a:t>
            </a:r>
            <a:endParaRPr sz="2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3"/>
          <p:cNvPicPr preferRelativeResize="0"/>
          <p:nvPr/>
        </p:nvPicPr>
        <p:blipFill rotWithShape="1">
          <a:blip r:embed="rId3">
            <a:alphaModFix/>
          </a:blip>
          <a:srcRect/>
          <a:stretch/>
        </p:blipFill>
        <p:spPr>
          <a:xfrm>
            <a:off x="9584111" y="5755394"/>
            <a:ext cx="2346197" cy="966081"/>
          </a:xfrm>
          <a:prstGeom prst="rect">
            <a:avLst/>
          </a:prstGeom>
          <a:noFill/>
          <a:ln>
            <a:noFill/>
          </a:ln>
        </p:spPr>
      </p:pic>
      <p:sp>
        <p:nvSpPr>
          <p:cNvPr id="210" name="Google Shape;210;p33"/>
          <p:cNvSpPr txBox="1"/>
          <p:nvPr/>
        </p:nvSpPr>
        <p:spPr>
          <a:xfrm>
            <a:off x="428929" y="586861"/>
            <a:ext cx="9859440"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dirty="0">
                <a:latin typeface="Calibri"/>
                <a:ea typeface="Calibri"/>
                <a:cs typeface="Calibri"/>
                <a:sym typeface="Calibri"/>
              </a:rPr>
              <a:t>Supporting HAH’s Workforce Initiatives</a:t>
            </a:r>
            <a:endParaRPr sz="4400" dirty="0">
              <a:latin typeface="Calibri"/>
              <a:ea typeface="Calibri"/>
              <a:cs typeface="Calibri"/>
              <a:sym typeface="Calibri"/>
            </a:endParaRPr>
          </a:p>
        </p:txBody>
      </p:sp>
      <p:pic>
        <p:nvPicPr>
          <p:cNvPr id="211" name="Google Shape;211;p33"/>
          <p:cNvPicPr preferRelativeResize="0"/>
          <p:nvPr/>
        </p:nvPicPr>
        <p:blipFill>
          <a:blip r:embed="rId4">
            <a:alphaModFix/>
          </a:blip>
          <a:stretch>
            <a:fillRect/>
          </a:stretch>
        </p:blipFill>
        <p:spPr>
          <a:xfrm>
            <a:off x="152399" y="1448605"/>
            <a:ext cx="11887201" cy="43067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d07e65391d_0_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2021 and Next Steps</a:t>
            </a:r>
            <a:endParaRPr/>
          </a:p>
        </p:txBody>
      </p:sp>
      <p:pic>
        <p:nvPicPr>
          <p:cNvPr id="217" name="Google Shape;217;gd07e65391d_0_3"/>
          <p:cNvPicPr preferRelativeResize="0"/>
          <p:nvPr/>
        </p:nvPicPr>
        <p:blipFill rotWithShape="1">
          <a:blip r:embed="rId3">
            <a:alphaModFix/>
          </a:blip>
          <a:srcRect/>
          <a:stretch/>
        </p:blipFill>
        <p:spPr>
          <a:xfrm>
            <a:off x="9584111" y="5755394"/>
            <a:ext cx="2346200" cy="966082"/>
          </a:xfrm>
          <a:prstGeom prst="rect">
            <a:avLst/>
          </a:prstGeom>
          <a:noFill/>
          <a:ln>
            <a:noFill/>
          </a:ln>
        </p:spPr>
      </p:pic>
      <p:sp>
        <p:nvSpPr>
          <p:cNvPr id="218" name="Google Shape;218;gd07e65391d_0_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342900" lvl="0" algn="l" rtl="0">
              <a:lnSpc>
                <a:spcPct val="100000"/>
              </a:lnSpc>
              <a:spcBef>
                <a:spcPts val="1000"/>
              </a:spcBef>
              <a:spcAft>
                <a:spcPts val="0"/>
              </a:spcAft>
              <a:buFont typeface="Wingdings" panose="05000000000000000000" pitchFamily="2" charset="2"/>
              <a:buChar char="§"/>
            </a:pPr>
            <a:r>
              <a:rPr lang="en-US" sz="2200" b="1" dirty="0"/>
              <a:t>January 2021</a:t>
            </a:r>
            <a:r>
              <a:rPr lang="en-US" sz="2200" dirty="0"/>
              <a:t> - Review December meeting results to draft priorities for 2021.</a:t>
            </a:r>
            <a:endParaRPr sz="2200" dirty="0"/>
          </a:p>
          <a:p>
            <a:pPr marL="342900" lvl="0" algn="l" rtl="0">
              <a:lnSpc>
                <a:spcPct val="100000"/>
              </a:lnSpc>
              <a:spcBef>
                <a:spcPts val="1000"/>
              </a:spcBef>
              <a:spcAft>
                <a:spcPts val="0"/>
              </a:spcAft>
              <a:buFont typeface="Wingdings" panose="05000000000000000000" pitchFamily="2" charset="2"/>
              <a:buChar char="§"/>
            </a:pPr>
            <a:r>
              <a:rPr lang="en-US" sz="2200" b="1" dirty="0"/>
              <a:t>Feb/March 2021 </a:t>
            </a:r>
            <a:r>
              <a:rPr lang="en-US" sz="2200" dirty="0"/>
              <a:t>- Outreach to partnership leaders and members survey to confirm priorities.</a:t>
            </a:r>
            <a:endParaRPr sz="2200" dirty="0"/>
          </a:p>
          <a:p>
            <a:pPr marL="342900" lvl="0" algn="l" rtl="0">
              <a:lnSpc>
                <a:spcPct val="100000"/>
              </a:lnSpc>
              <a:spcBef>
                <a:spcPts val="1000"/>
              </a:spcBef>
              <a:spcAft>
                <a:spcPts val="0"/>
              </a:spcAft>
              <a:buFont typeface="Wingdings" panose="05000000000000000000" pitchFamily="2" charset="2"/>
              <a:buChar char="§"/>
            </a:pPr>
            <a:r>
              <a:rPr lang="en-US" sz="2200" b="1" dirty="0"/>
              <a:t>April 2021</a:t>
            </a:r>
            <a:r>
              <a:rPr lang="en-US" sz="2200" dirty="0"/>
              <a:t> - Connecting with key stakeholders in healthcare workforce development to clarify landscape and prepare for partnership meeting in May.</a:t>
            </a:r>
            <a:endParaRPr sz="2200" dirty="0"/>
          </a:p>
          <a:p>
            <a:pPr marL="342900" lvl="0" algn="l" rtl="0">
              <a:lnSpc>
                <a:spcPct val="100000"/>
              </a:lnSpc>
              <a:spcBef>
                <a:spcPts val="1000"/>
              </a:spcBef>
              <a:spcAft>
                <a:spcPts val="0"/>
              </a:spcAft>
              <a:buFont typeface="Wingdings" panose="05000000000000000000" pitchFamily="2" charset="2"/>
              <a:buChar char="§"/>
            </a:pPr>
            <a:r>
              <a:rPr lang="en-US" sz="2200" b="1" dirty="0"/>
              <a:t>May 6, 2021</a:t>
            </a:r>
            <a:r>
              <a:rPr lang="en-US" sz="2200" dirty="0"/>
              <a:t> - Full Sector Partnership meeting to receive updates from HAH and Hawaii 2.0. Will focus on collaboration opportunities for the partnership. </a:t>
            </a:r>
          </a:p>
          <a:p>
            <a:pPr marL="342900" lvl="0" algn="l" rtl="0">
              <a:lnSpc>
                <a:spcPct val="100000"/>
              </a:lnSpc>
              <a:spcBef>
                <a:spcPts val="1000"/>
              </a:spcBef>
              <a:spcAft>
                <a:spcPts val="0"/>
              </a:spcAft>
              <a:buFont typeface="Wingdings" panose="05000000000000000000" pitchFamily="2" charset="2"/>
              <a:buChar char="§"/>
            </a:pPr>
            <a:r>
              <a:rPr lang="en-US" sz="2200" b="1" dirty="0"/>
              <a:t>May 2021 </a:t>
            </a:r>
            <a:r>
              <a:rPr lang="en-US" sz="2200" dirty="0"/>
              <a:t>– Engage statewide leaders for broader scope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2502100" y="4727075"/>
            <a:ext cx="7863000" cy="1325400"/>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dirty="0">
                <a:solidFill>
                  <a:schemeClr val="lt1"/>
                </a:solidFill>
              </a:rPr>
              <a:t>Technology Sector Partnership</a:t>
            </a:r>
            <a:endParaRPr b="1" dirty="0">
              <a:solidFill>
                <a:schemeClr val="lt1"/>
              </a:solidFill>
            </a:endParaRPr>
          </a:p>
        </p:txBody>
      </p:sp>
      <p:pic>
        <p:nvPicPr>
          <p:cNvPr id="3" name="Picture 2">
            <a:extLst>
              <a:ext uri="{FF2B5EF4-FFF2-40B4-BE49-F238E27FC236}">
                <a16:creationId xmlns:a16="http://schemas.microsoft.com/office/drawing/2014/main" id="{C77812E3-6471-47AF-B57F-B892E78BE9B2}"/>
              </a:ext>
            </a:extLst>
          </p:cNvPr>
          <p:cNvPicPr>
            <a:picLocks noChangeAspect="1"/>
          </p:cNvPicPr>
          <p:nvPr/>
        </p:nvPicPr>
        <p:blipFill>
          <a:blip r:embed="rId3"/>
          <a:stretch>
            <a:fillRect/>
          </a:stretch>
        </p:blipFill>
        <p:spPr>
          <a:xfrm>
            <a:off x="2902527" y="464781"/>
            <a:ext cx="6906581" cy="4114754"/>
          </a:xfrm>
          <a:prstGeom prst="rect">
            <a:avLst/>
          </a:prstGeom>
          <a:ln>
            <a:solidFill>
              <a:schemeClr val="tx1"/>
            </a:solidFill>
          </a:ln>
        </p:spPr>
      </p:pic>
    </p:spTree>
    <p:extLst>
      <p:ext uri="{BB962C8B-B14F-4D97-AF65-F5344CB8AC3E}">
        <p14:creationId xmlns:p14="http://schemas.microsoft.com/office/powerpoint/2010/main" val="3312839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59BA51-5E15-4238-93DD-1AA5D3DFA86A}"/>
              </a:ext>
            </a:extLst>
          </p:cNvPr>
          <p:cNvSpPr txBox="1"/>
          <p:nvPr/>
        </p:nvSpPr>
        <p:spPr>
          <a:xfrm>
            <a:off x="364722" y="629966"/>
            <a:ext cx="10587529" cy="984885"/>
          </a:xfrm>
          <a:prstGeom prst="rect">
            <a:avLst/>
          </a:prstGeom>
          <a:noFill/>
        </p:spPr>
        <p:txBody>
          <a:bodyPr wrap="square" rtlCol="0">
            <a:spAutoFit/>
          </a:bodyPr>
          <a:lstStyle/>
          <a:p>
            <a:r>
              <a:rPr lang="en-US" sz="4400" dirty="0">
                <a:solidFill>
                  <a:schemeClr val="tx1"/>
                </a:solidFill>
                <a:latin typeface="+mn-lt"/>
              </a:rPr>
              <a:t>Technology Workforce In The Classroom</a:t>
            </a:r>
          </a:p>
          <a:p>
            <a:endParaRPr lang="en-US" dirty="0"/>
          </a:p>
        </p:txBody>
      </p:sp>
      <p:pic>
        <p:nvPicPr>
          <p:cNvPr id="1026" name="Picture 2">
            <a:extLst>
              <a:ext uri="{FF2B5EF4-FFF2-40B4-BE49-F238E27FC236}">
                <a16:creationId xmlns:a16="http://schemas.microsoft.com/office/drawing/2014/main" id="{6F6B928F-E2D2-4D75-B317-B05A99F2B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62" y="4573635"/>
            <a:ext cx="5153703" cy="813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D68750A-1077-4023-B650-DABBB57973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61"/>
          <a:stretch/>
        </p:blipFill>
        <p:spPr bwMode="auto">
          <a:xfrm>
            <a:off x="5574058" y="3638677"/>
            <a:ext cx="3115843" cy="17054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85BFF97-14D9-4EB0-9C68-13A167381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53" y="2327498"/>
            <a:ext cx="4788969" cy="17054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27BC509-17EB-4E4B-87B1-536CE754F0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8402" y="1757716"/>
            <a:ext cx="2907952" cy="25197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1C1761-2B76-4530-9CFC-F8EB75F6B1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6783" y="4433110"/>
            <a:ext cx="3469255" cy="10943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4439A25-907C-4A0D-8CF6-02766CEAE531}"/>
              </a:ext>
            </a:extLst>
          </p:cNvPr>
          <p:cNvPicPr>
            <a:picLocks noChangeAspect="1"/>
          </p:cNvPicPr>
          <p:nvPr/>
        </p:nvPicPr>
        <p:blipFill>
          <a:blip r:embed="rId7"/>
          <a:stretch>
            <a:fillRect/>
          </a:stretch>
        </p:blipFill>
        <p:spPr>
          <a:xfrm>
            <a:off x="5346290" y="2126826"/>
            <a:ext cx="3115843" cy="1360309"/>
          </a:xfrm>
          <a:prstGeom prst="rect">
            <a:avLst/>
          </a:prstGeom>
        </p:spPr>
      </p:pic>
      <p:pic>
        <p:nvPicPr>
          <p:cNvPr id="10" name="Picture 9">
            <a:extLst>
              <a:ext uri="{FF2B5EF4-FFF2-40B4-BE49-F238E27FC236}">
                <a16:creationId xmlns:a16="http://schemas.microsoft.com/office/drawing/2014/main" id="{04ED9F4A-DF09-4250-928A-9CFCD39C2FD9}"/>
              </a:ext>
            </a:extLst>
          </p:cNvPr>
          <p:cNvPicPr>
            <a:picLocks noChangeAspect="1"/>
          </p:cNvPicPr>
          <p:nvPr/>
        </p:nvPicPr>
        <p:blipFill>
          <a:blip r:embed="rId8"/>
          <a:stretch>
            <a:fillRect/>
          </a:stretch>
        </p:blipFill>
        <p:spPr>
          <a:xfrm>
            <a:off x="125461" y="5542908"/>
            <a:ext cx="6982023" cy="1079203"/>
          </a:xfrm>
          <a:prstGeom prst="rect">
            <a:avLst/>
          </a:prstGeom>
        </p:spPr>
      </p:pic>
      <p:pic>
        <p:nvPicPr>
          <p:cNvPr id="3" name="Picture 2">
            <a:extLst>
              <a:ext uri="{FF2B5EF4-FFF2-40B4-BE49-F238E27FC236}">
                <a16:creationId xmlns:a16="http://schemas.microsoft.com/office/drawing/2014/main" id="{F5E76B8D-9086-474B-ADFD-B5F2D11D284E}"/>
              </a:ext>
            </a:extLst>
          </p:cNvPr>
          <p:cNvPicPr>
            <a:picLocks noChangeAspect="1"/>
          </p:cNvPicPr>
          <p:nvPr/>
        </p:nvPicPr>
        <p:blipFill>
          <a:blip r:embed="rId9"/>
          <a:stretch>
            <a:fillRect/>
          </a:stretch>
        </p:blipFill>
        <p:spPr>
          <a:xfrm>
            <a:off x="7419685" y="5590195"/>
            <a:ext cx="2551689" cy="1031916"/>
          </a:xfrm>
          <a:prstGeom prst="rect">
            <a:avLst/>
          </a:prstGeom>
        </p:spPr>
      </p:pic>
    </p:spTree>
    <p:extLst>
      <p:ext uri="{BB962C8B-B14F-4D97-AF65-F5344CB8AC3E}">
        <p14:creationId xmlns:p14="http://schemas.microsoft.com/office/powerpoint/2010/main" val="2051088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2337A0-6532-4126-A3F8-D1002F057337}"/>
              </a:ext>
            </a:extLst>
          </p:cNvPr>
          <p:cNvSpPr txBox="1"/>
          <p:nvPr/>
        </p:nvSpPr>
        <p:spPr>
          <a:xfrm>
            <a:off x="668810" y="1396762"/>
            <a:ext cx="11249890" cy="2677656"/>
          </a:xfrm>
          <a:prstGeom prst="rect">
            <a:avLst/>
          </a:prstGeom>
          <a:noFill/>
        </p:spPr>
        <p:txBody>
          <a:bodyPr wrap="square" rtlCol="0">
            <a:spAutoFit/>
          </a:bodyPr>
          <a:lstStyle/>
          <a:p>
            <a:pPr marL="457200" indent="-457200">
              <a:buFont typeface="Wingdings" panose="05000000000000000000" pitchFamily="2" charset="2"/>
              <a:buChar char="§"/>
            </a:pPr>
            <a:r>
              <a:rPr lang="en-US" sz="2000" dirty="0"/>
              <a:t>Talent Roadmap to Recovery</a:t>
            </a:r>
          </a:p>
          <a:p>
            <a:pPr marL="457200" indent="-457200">
              <a:buFont typeface="Wingdings" panose="05000000000000000000" pitchFamily="2" charset="2"/>
              <a:buChar char="§"/>
            </a:pPr>
            <a:r>
              <a:rPr lang="en-US" sz="2000" dirty="0"/>
              <a:t>Hawaii Defense Economy (HDE) Alliance: DBEDT grant to Chamber MAC, </a:t>
            </a:r>
            <a:r>
              <a:rPr lang="en-US" sz="2000" dirty="0" err="1"/>
              <a:t>CyberHI</a:t>
            </a:r>
            <a:r>
              <a:rPr lang="en-US" sz="2000" dirty="0"/>
              <a:t> </a:t>
            </a:r>
            <a:r>
              <a:rPr lang="en-US" sz="2000" dirty="0" err="1"/>
              <a:t>etc</a:t>
            </a:r>
            <a:endParaRPr lang="en-US" sz="2000" dirty="0"/>
          </a:p>
          <a:p>
            <a:pPr marL="457200" indent="-457200">
              <a:buFont typeface="Wingdings" panose="05000000000000000000" pitchFamily="2" charset="2"/>
              <a:buChar char="§"/>
            </a:pPr>
            <a:r>
              <a:rPr lang="en-US" sz="2000" dirty="0"/>
              <a:t>Hawaii 2.0</a:t>
            </a:r>
          </a:p>
          <a:p>
            <a:pPr marL="457200" indent="-457200">
              <a:buFont typeface="Wingdings" panose="05000000000000000000" pitchFamily="2" charset="2"/>
              <a:buChar char="§"/>
            </a:pPr>
            <a:r>
              <a:rPr lang="en-US" sz="2000" dirty="0"/>
              <a:t>HEC TRUE Initiative: tech-enable Hawaii businesses</a:t>
            </a:r>
          </a:p>
          <a:p>
            <a:pPr marL="457200" indent="-457200">
              <a:buFont typeface="Wingdings" panose="05000000000000000000" pitchFamily="2" charset="2"/>
              <a:buChar char="§"/>
            </a:pPr>
            <a:r>
              <a:rPr lang="en-US" sz="2000" dirty="0"/>
              <a:t>Hana Career Pathways: tech apprenticeships, credentials</a:t>
            </a:r>
          </a:p>
          <a:p>
            <a:pPr marL="457200" indent="-457200">
              <a:buFont typeface="Wingdings" panose="05000000000000000000" pitchFamily="2" charset="2"/>
              <a:buChar char="§"/>
            </a:pPr>
            <a:r>
              <a:rPr lang="en-US" sz="2000" dirty="0"/>
              <a:t>Individual Corporations</a:t>
            </a:r>
          </a:p>
          <a:p>
            <a:pPr marL="457200" indent="-457200">
              <a:buFont typeface="Wingdings" panose="05000000000000000000" pitchFamily="2" charset="2"/>
              <a:buChar char="§"/>
            </a:pPr>
            <a:r>
              <a:rPr lang="en-US" sz="2000" dirty="0"/>
              <a:t>and more…</a:t>
            </a:r>
          </a:p>
          <a:p>
            <a:br>
              <a:rPr lang="en-US" dirty="0"/>
            </a:br>
            <a:endParaRPr lang="en-US" dirty="0"/>
          </a:p>
        </p:txBody>
      </p:sp>
      <p:sp>
        <p:nvSpPr>
          <p:cNvPr id="9" name="TextBox 8">
            <a:extLst>
              <a:ext uri="{FF2B5EF4-FFF2-40B4-BE49-F238E27FC236}">
                <a16:creationId xmlns:a16="http://schemas.microsoft.com/office/drawing/2014/main" id="{A259BA51-5E15-4238-93DD-1AA5D3DFA86A}"/>
              </a:ext>
            </a:extLst>
          </p:cNvPr>
          <p:cNvSpPr txBox="1"/>
          <p:nvPr/>
        </p:nvSpPr>
        <p:spPr>
          <a:xfrm>
            <a:off x="364722" y="629966"/>
            <a:ext cx="10974047" cy="984885"/>
          </a:xfrm>
          <a:prstGeom prst="rect">
            <a:avLst/>
          </a:prstGeom>
          <a:noFill/>
        </p:spPr>
        <p:txBody>
          <a:bodyPr wrap="square" rtlCol="0">
            <a:spAutoFit/>
          </a:bodyPr>
          <a:lstStyle/>
          <a:p>
            <a:r>
              <a:rPr lang="en-US" sz="4400" dirty="0">
                <a:solidFill>
                  <a:schemeClr val="tx1"/>
                </a:solidFill>
                <a:latin typeface="+mn-lt"/>
              </a:rPr>
              <a:t>Technology Workforce In The Community</a:t>
            </a:r>
          </a:p>
          <a:p>
            <a:endParaRPr lang="en-US" dirty="0"/>
          </a:p>
        </p:txBody>
      </p:sp>
      <p:pic>
        <p:nvPicPr>
          <p:cNvPr id="3" name="Picture 2">
            <a:extLst>
              <a:ext uri="{FF2B5EF4-FFF2-40B4-BE49-F238E27FC236}">
                <a16:creationId xmlns:a16="http://schemas.microsoft.com/office/drawing/2014/main" id="{94F0F91B-E571-4A6E-9755-BE959DC49226}"/>
              </a:ext>
            </a:extLst>
          </p:cNvPr>
          <p:cNvPicPr>
            <a:picLocks noChangeAspect="1"/>
          </p:cNvPicPr>
          <p:nvPr/>
        </p:nvPicPr>
        <p:blipFill rotWithShape="1">
          <a:blip r:embed="rId3"/>
          <a:srcRect b="35385"/>
          <a:stretch/>
        </p:blipFill>
        <p:spPr>
          <a:xfrm>
            <a:off x="4610079" y="4372018"/>
            <a:ext cx="2483331" cy="1139275"/>
          </a:xfrm>
          <a:prstGeom prst="rect">
            <a:avLst/>
          </a:prstGeom>
        </p:spPr>
      </p:pic>
      <p:pic>
        <p:nvPicPr>
          <p:cNvPr id="5" name="Picture 4">
            <a:extLst>
              <a:ext uri="{FF2B5EF4-FFF2-40B4-BE49-F238E27FC236}">
                <a16:creationId xmlns:a16="http://schemas.microsoft.com/office/drawing/2014/main" id="{FCADE8F9-B9C0-4907-956A-8E5D16C67045}"/>
              </a:ext>
            </a:extLst>
          </p:cNvPr>
          <p:cNvPicPr>
            <a:picLocks noChangeAspect="1"/>
          </p:cNvPicPr>
          <p:nvPr/>
        </p:nvPicPr>
        <p:blipFill>
          <a:blip r:embed="rId4"/>
          <a:stretch>
            <a:fillRect/>
          </a:stretch>
        </p:blipFill>
        <p:spPr>
          <a:xfrm>
            <a:off x="493417" y="5029332"/>
            <a:ext cx="3079730" cy="1571645"/>
          </a:xfrm>
          <a:prstGeom prst="rect">
            <a:avLst/>
          </a:prstGeom>
        </p:spPr>
      </p:pic>
      <p:pic>
        <p:nvPicPr>
          <p:cNvPr id="8" name="Picture 7">
            <a:extLst>
              <a:ext uri="{FF2B5EF4-FFF2-40B4-BE49-F238E27FC236}">
                <a16:creationId xmlns:a16="http://schemas.microsoft.com/office/drawing/2014/main" id="{6FEC2EEA-5D19-4788-9DE9-930479F1BA3C}"/>
              </a:ext>
            </a:extLst>
          </p:cNvPr>
          <p:cNvPicPr>
            <a:picLocks noChangeAspect="1"/>
          </p:cNvPicPr>
          <p:nvPr/>
        </p:nvPicPr>
        <p:blipFill>
          <a:blip r:embed="rId5"/>
          <a:stretch>
            <a:fillRect/>
          </a:stretch>
        </p:blipFill>
        <p:spPr>
          <a:xfrm>
            <a:off x="853056" y="6181782"/>
            <a:ext cx="2483331" cy="573605"/>
          </a:xfrm>
          <a:prstGeom prst="rect">
            <a:avLst/>
          </a:prstGeom>
        </p:spPr>
      </p:pic>
      <p:pic>
        <p:nvPicPr>
          <p:cNvPr id="11" name="Picture 10">
            <a:extLst>
              <a:ext uri="{FF2B5EF4-FFF2-40B4-BE49-F238E27FC236}">
                <a16:creationId xmlns:a16="http://schemas.microsoft.com/office/drawing/2014/main" id="{876ECFC1-AD49-4072-8B4D-D09500B88185}"/>
              </a:ext>
            </a:extLst>
          </p:cNvPr>
          <p:cNvPicPr>
            <a:picLocks noChangeAspect="1"/>
          </p:cNvPicPr>
          <p:nvPr/>
        </p:nvPicPr>
        <p:blipFill>
          <a:blip r:embed="rId6"/>
          <a:stretch>
            <a:fillRect/>
          </a:stretch>
        </p:blipFill>
        <p:spPr>
          <a:xfrm>
            <a:off x="3929822" y="5606137"/>
            <a:ext cx="3572006" cy="1101647"/>
          </a:xfrm>
          <a:prstGeom prst="rect">
            <a:avLst/>
          </a:prstGeom>
        </p:spPr>
      </p:pic>
      <p:pic>
        <p:nvPicPr>
          <p:cNvPr id="13" name="Picture 12">
            <a:extLst>
              <a:ext uri="{FF2B5EF4-FFF2-40B4-BE49-F238E27FC236}">
                <a16:creationId xmlns:a16="http://schemas.microsoft.com/office/drawing/2014/main" id="{5361212A-7E5F-433E-8F3C-BE65502AEA73}"/>
              </a:ext>
            </a:extLst>
          </p:cNvPr>
          <p:cNvPicPr>
            <a:picLocks noChangeAspect="1"/>
          </p:cNvPicPr>
          <p:nvPr/>
        </p:nvPicPr>
        <p:blipFill>
          <a:blip r:embed="rId7"/>
          <a:stretch>
            <a:fillRect/>
          </a:stretch>
        </p:blipFill>
        <p:spPr>
          <a:xfrm>
            <a:off x="8268820" y="5570608"/>
            <a:ext cx="3151687" cy="1094385"/>
          </a:xfrm>
          <a:prstGeom prst="rect">
            <a:avLst/>
          </a:prstGeom>
        </p:spPr>
      </p:pic>
      <p:pic>
        <p:nvPicPr>
          <p:cNvPr id="15" name="Picture 14">
            <a:extLst>
              <a:ext uri="{FF2B5EF4-FFF2-40B4-BE49-F238E27FC236}">
                <a16:creationId xmlns:a16="http://schemas.microsoft.com/office/drawing/2014/main" id="{6D195A6D-1022-4A1C-9CC0-4AA05656844A}"/>
              </a:ext>
            </a:extLst>
          </p:cNvPr>
          <p:cNvPicPr>
            <a:picLocks noChangeAspect="1"/>
          </p:cNvPicPr>
          <p:nvPr/>
        </p:nvPicPr>
        <p:blipFill rotWithShape="1">
          <a:blip r:embed="rId8"/>
          <a:srcRect t="3099" b="14256"/>
          <a:stretch/>
        </p:blipFill>
        <p:spPr>
          <a:xfrm>
            <a:off x="8475618" y="3121105"/>
            <a:ext cx="2517876" cy="1101647"/>
          </a:xfrm>
          <a:prstGeom prst="rect">
            <a:avLst/>
          </a:prstGeom>
        </p:spPr>
      </p:pic>
      <p:pic>
        <p:nvPicPr>
          <p:cNvPr id="17" name="Picture 16">
            <a:extLst>
              <a:ext uri="{FF2B5EF4-FFF2-40B4-BE49-F238E27FC236}">
                <a16:creationId xmlns:a16="http://schemas.microsoft.com/office/drawing/2014/main" id="{39B045B0-22ED-4E6E-BF1B-FED63E3C37DC}"/>
              </a:ext>
            </a:extLst>
          </p:cNvPr>
          <p:cNvPicPr>
            <a:picLocks noChangeAspect="1"/>
          </p:cNvPicPr>
          <p:nvPr/>
        </p:nvPicPr>
        <p:blipFill>
          <a:blip r:embed="rId9"/>
          <a:stretch>
            <a:fillRect/>
          </a:stretch>
        </p:blipFill>
        <p:spPr>
          <a:xfrm>
            <a:off x="7450085" y="4264105"/>
            <a:ext cx="4568942" cy="1152344"/>
          </a:xfrm>
          <a:prstGeom prst="rect">
            <a:avLst/>
          </a:prstGeom>
        </p:spPr>
      </p:pic>
      <p:pic>
        <p:nvPicPr>
          <p:cNvPr id="4" name="Picture 3">
            <a:extLst>
              <a:ext uri="{FF2B5EF4-FFF2-40B4-BE49-F238E27FC236}">
                <a16:creationId xmlns:a16="http://schemas.microsoft.com/office/drawing/2014/main" id="{D5EE6D17-DB99-4F41-8A2B-41B69D5E8EC4}"/>
              </a:ext>
            </a:extLst>
          </p:cNvPr>
          <p:cNvPicPr>
            <a:picLocks noChangeAspect="1"/>
          </p:cNvPicPr>
          <p:nvPr/>
        </p:nvPicPr>
        <p:blipFill>
          <a:blip r:embed="rId10"/>
          <a:stretch>
            <a:fillRect/>
          </a:stretch>
        </p:blipFill>
        <p:spPr>
          <a:xfrm>
            <a:off x="273300" y="3955711"/>
            <a:ext cx="4187883" cy="978777"/>
          </a:xfrm>
          <a:prstGeom prst="rect">
            <a:avLst/>
          </a:prstGeom>
        </p:spPr>
      </p:pic>
    </p:spTree>
    <p:extLst>
      <p:ext uri="{BB962C8B-B14F-4D97-AF65-F5344CB8AC3E}">
        <p14:creationId xmlns:p14="http://schemas.microsoft.com/office/powerpoint/2010/main" val="3944742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FFE988-8D99-4E41-93B5-D2284D2AE099}"/>
              </a:ext>
            </a:extLst>
          </p:cNvPr>
          <p:cNvPicPr>
            <a:picLocks noChangeAspect="1"/>
          </p:cNvPicPr>
          <p:nvPr/>
        </p:nvPicPr>
        <p:blipFill>
          <a:blip r:embed="rId2"/>
          <a:stretch>
            <a:fillRect/>
          </a:stretch>
        </p:blipFill>
        <p:spPr>
          <a:xfrm rot="687863">
            <a:off x="6331058" y="1482972"/>
            <a:ext cx="5337675" cy="4663440"/>
          </a:xfrm>
          <a:prstGeom prst="rect">
            <a:avLst/>
          </a:prstGeom>
          <a:ln>
            <a:solidFill>
              <a:schemeClr val="tx1"/>
            </a:solidFill>
          </a:ln>
        </p:spPr>
      </p:pic>
      <p:sp>
        <p:nvSpPr>
          <p:cNvPr id="14" name="TextBox 13">
            <a:extLst>
              <a:ext uri="{FF2B5EF4-FFF2-40B4-BE49-F238E27FC236}">
                <a16:creationId xmlns:a16="http://schemas.microsoft.com/office/drawing/2014/main" id="{96CC9780-4D02-4858-A6C4-3A92161B6C71}"/>
              </a:ext>
            </a:extLst>
          </p:cNvPr>
          <p:cNvSpPr txBox="1"/>
          <p:nvPr/>
        </p:nvSpPr>
        <p:spPr>
          <a:xfrm>
            <a:off x="322591" y="1959330"/>
            <a:ext cx="4084154" cy="1384995"/>
          </a:xfrm>
          <a:prstGeom prst="rect">
            <a:avLst/>
          </a:prstGeom>
          <a:noFill/>
        </p:spPr>
        <p:txBody>
          <a:bodyPr wrap="square" rtlCol="0">
            <a:spAutoFit/>
          </a:bodyPr>
          <a:lstStyle/>
          <a:p>
            <a:pPr marL="342900" indent="-342900">
              <a:buFont typeface="Wingdings" panose="05000000000000000000" pitchFamily="2" charset="2"/>
              <a:buChar char="§"/>
            </a:pPr>
            <a:r>
              <a:rPr lang="en-US" sz="2800" dirty="0"/>
              <a:t>Career Awareness</a:t>
            </a:r>
          </a:p>
          <a:p>
            <a:pPr marL="342900" indent="-342900">
              <a:buFont typeface="Wingdings" panose="05000000000000000000" pitchFamily="2" charset="2"/>
              <a:buChar char="§"/>
            </a:pPr>
            <a:r>
              <a:rPr lang="en-US" sz="2800" dirty="0"/>
              <a:t>Mentorship</a:t>
            </a:r>
          </a:p>
          <a:p>
            <a:pPr marL="342900" indent="-342900">
              <a:buFont typeface="Wingdings" panose="05000000000000000000" pitchFamily="2" charset="2"/>
              <a:buChar char="§"/>
            </a:pPr>
            <a:r>
              <a:rPr lang="en-US" sz="2800" dirty="0"/>
              <a:t>Experiential Learning</a:t>
            </a:r>
          </a:p>
        </p:txBody>
      </p:sp>
      <p:pic>
        <p:nvPicPr>
          <p:cNvPr id="15" name="Picture 14">
            <a:extLst>
              <a:ext uri="{FF2B5EF4-FFF2-40B4-BE49-F238E27FC236}">
                <a16:creationId xmlns:a16="http://schemas.microsoft.com/office/drawing/2014/main" id="{420A5CC0-0CE8-4368-B95F-BD23DF30C02D}"/>
              </a:ext>
            </a:extLst>
          </p:cNvPr>
          <p:cNvPicPr>
            <a:picLocks noChangeAspect="1"/>
          </p:cNvPicPr>
          <p:nvPr/>
        </p:nvPicPr>
        <p:blipFill>
          <a:blip r:embed="rId3"/>
          <a:stretch>
            <a:fillRect/>
          </a:stretch>
        </p:blipFill>
        <p:spPr>
          <a:xfrm>
            <a:off x="4675285" y="887367"/>
            <a:ext cx="2491142" cy="5943600"/>
          </a:xfrm>
          <a:prstGeom prst="rect">
            <a:avLst/>
          </a:prstGeom>
          <a:ln>
            <a:solidFill>
              <a:schemeClr val="tx1"/>
            </a:solidFill>
          </a:ln>
        </p:spPr>
      </p:pic>
      <p:sp>
        <p:nvSpPr>
          <p:cNvPr id="16" name="Google Shape;128;p4">
            <a:extLst>
              <a:ext uri="{FF2B5EF4-FFF2-40B4-BE49-F238E27FC236}">
                <a16:creationId xmlns:a16="http://schemas.microsoft.com/office/drawing/2014/main" id="{42F4CA1C-4C8E-4CB4-B8D8-5838D17B4A3C}"/>
              </a:ext>
            </a:extLst>
          </p:cNvPr>
          <p:cNvSpPr txBox="1"/>
          <p:nvPr/>
        </p:nvSpPr>
        <p:spPr>
          <a:xfrm>
            <a:off x="15656" y="27033"/>
            <a:ext cx="8782178" cy="64629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Calibri"/>
                <a:ea typeface="Calibri"/>
                <a:cs typeface="Calibri"/>
                <a:sym typeface="Calibri"/>
              </a:rPr>
              <a:t>Tech Sector Partnership   </a:t>
            </a:r>
            <a:r>
              <a:rPr lang="en-US" sz="2800" dirty="0">
                <a:solidFill>
                  <a:schemeClr val="lt1"/>
                </a:solidFill>
                <a:latin typeface="Calibri"/>
                <a:ea typeface="Calibri"/>
                <a:cs typeface="Calibri"/>
                <a:sym typeface="Calibri"/>
              </a:rPr>
              <a:t>2016 - 2017</a:t>
            </a:r>
            <a:endParaRPr dirty="0"/>
          </a:p>
        </p:txBody>
      </p:sp>
    </p:spTree>
    <p:extLst>
      <p:ext uri="{BB962C8B-B14F-4D97-AF65-F5344CB8AC3E}">
        <p14:creationId xmlns:p14="http://schemas.microsoft.com/office/powerpoint/2010/main" val="334083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593036" y="210560"/>
            <a:ext cx="10515600" cy="13697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Sector Partnerships: </a:t>
            </a:r>
            <a:br>
              <a:rPr lang="en-US"/>
            </a:br>
            <a:r>
              <a:rPr lang="en-US"/>
              <a:t>Industry-driven Employer Partnerships</a:t>
            </a:r>
            <a:endParaRPr/>
          </a:p>
        </p:txBody>
      </p:sp>
      <p:pic>
        <p:nvPicPr>
          <p:cNvPr id="98" name="Google Shape;98;p2"/>
          <p:cNvPicPr preferRelativeResize="0"/>
          <p:nvPr/>
        </p:nvPicPr>
        <p:blipFill rotWithShape="1">
          <a:blip r:embed="rId3">
            <a:alphaModFix/>
          </a:blip>
          <a:srcRect t="2610"/>
          <a:stretch/>
        </p:blipFill>
        <p:spPr>
          <a:xfrm>
            <a:off x="386200" y="2348968"/>
            <a:ext cx="5625843" cy="3719182"/>
          </a:xfrm>
          <a:prstGeom prst="rect">
            <a:avLst/>
          </a:prstGeom>
          <a:noFill/>
          <a:ln>
            <a:noFill/>
          </a:ln>
        </p:spPr>
      </p:pic>
      <p:sp>
        <p:nvSpPr>
          <p:cNvPr id="99" name="Google Shape;99;p2"/>
          <p:cNvSpPr/>
          <p:nvPr/>
        </p:nvSpPr>
        <p:spPr>
          <a:xfrm>
            <a:off x="6250964" y="2517834"/>
            <a:ext cx="4699934" cy="3041100"/>
          </a:xfrm>
          <a:prstGeom prst="rect">
            <a:avLst/>
          </a:prstGeom>
          <a:noFill/>
          <a:ln>
            <a:noFill/>
          </a:ln>
        </p:spPr>
        <p:txBody>
          <a:bodyPr spcFirstLastPara="1" wrap="square" lIns="118100" tIns="118100" rIns="118100" bIns="118100" anchor="ctr" anchorCtr="0">
            <a:noAutofit/>
          </a:bodyPr>
          <a:lstStyle/>
          <a:p>
            <a:pPr marL="114300" marR="0" lvl="0" algn="l" rtl="0">
              <a:lnSpc>
                <a:spcPct val="90000"/>
              </a:lnSpc>
              <a:spcBef>
                <a:spcPts val="0"/>
              </a:spcBef>
              <a:spcAft>
                <a:spcPts val="0"/>
              </a:spcAft>
              <a:buClr>
                <a:srgbClr val="000000"/>
              </a:buClr>
              <a:buSzPts val="1800"/>
            </a:pPr>
            <a:r>
              <a:rPr lang="en-US" sz="1800" b="1" dirty="0">
                <a:latin typeface="Calibri"/>
                <a:ea typeface="Calibri"/>
                <a:cs typeface="Calibri"/>
                <a:sym typeface="Calibri"/>
              </a:rPr>
              <a:t>Engineering</a:t>
            </a:r>
          </a:p>
          <a:p>
            <a:pPr marL="400050" marR="0" lvl="0" indent="-285750" algn="l" rtl="0">
              <a:lnSpc>
                <a:spcPct val="90000"/>
              </a:lnSpc>
              <a:spcBef>
                <a:spcPts val="0"/>
              </a:spcBef>
              <a:spcAft>
                <a:spcPts val="0"/>
              </a:spcAft>
              <a:buClr>
                <a:srgbClr val="000000"/>
              </a:buClr>
              <a:buSzPts val="1800"/>
              <a:buFont typeface="Wingdings" panose="05000000000000000000" pitchFamily="2" charset="2"/>
              <a:buChar char="§"/>
            </a:pPr>
            <a:r>
              <a:rPr lang="en-US" sz="1800" b="0" i="0" u="none" strike="noStrike" cap="none" dirty="0">
                <a:solidFill>
                  <a:schemeClr val="accent1"/>
                </a:solidFill>
                <a:latin typeface="Calibri"/>
                <a:ea typeface="Calibri"/>
                <a:cs typeface="Calibri"/>
                <a:sym typeface="Calibri"/>
              </a:rPr>
              <a:t>Oahu (Chamber, WDC)</a:t>
            </a:r>
          </a:p>
          <a:p>
            <a:pPr marL="400050" indent="-285750">
              <a:lnSpc>
                <a:spcPct val="90000"/>
              </a:lnSpc>
              <a:buSzPts val="1800"/>
              <a:buFont typeface="Wingdings" panose="05000000000000000000" pitchFamily="2" charset="2"/>
              <a:buChar char="§"/>
            </a:pPr>
            <a:r>
              <a:rPr lang="en-US" sz="1800" dirty="0">
                <a:solidFill>
                  <a:schemeClr val="accent1"/>
                </a:solidFill>
                <a:latin typeface="Calibri"/>
                <a:ea typeface="Calibri"/>
                <a:cs typeface="Calibri"/>
                <a:sym typeface="Calibri"/>
              </a:rPr>
              <a:t>Kauai (KEDB, </a:t>
            </a:r>
            <a:r>
              <a:rPr lang="en-US" sz="1800" b="0" i="0" u="none" strike="noStrike" cap="none" dirty="0">
                <a:solidFill>
                  <a:schemeClr val="accent1"/>
                </a:solidFill>
                <a:latin typeface="Calibri"/>
                <a:ea typeface="Calibri"/>
                <a:cs typeface="Calibri"/>
                <a:sym typeface="Calibri"/>
              </a:rPr>
              <a:t>Chamber, WDC) </a:t>
            </a:r>
          </a:p>
          <a:p>
            <a:pPr marL="400050" indent="-285750">
              <a:lnSpc>
                <a:spcPct val="90000"/>
              </a:lnSpc>
              <a:buSzPts val="1800"/>
              <a:buFont typeface="Wingdings" panose="05000000000000000000" pitchFamily="2" charset="2"/>
              <a:buChar char="§"/>
            </a:pPr>
            <a:endParaRPr lang="en-US" sz="1800" dirty="0">
              <a:latin typeface="Calibri"/>
              <a:ea typeface="Calibri"/>
              <a:cs typeface="Calibri"/>
              <a:sym typeface="Calibri"/>
            </a:endParaRPr>
          </a:p>
          <a:p>
            <a:pPr marL="114300">
              <a:lnSpc>
                <a:spcPct val="90000"/>
              </a:lnSpc>
              <a:buSzPts val="1800"/>
            </a:pPr>
            <a:r>
              <a:rPr lang="en-US" sz="1800" b="1" dirty="0">
                <a:latin typeface="Calibri"/>
                <a:ea typeface="Calibri"/>
                <a:cs typeface="Calibri"/>
                <a:sym typeface="Calibri"/>
              </a:rPr>
              <a:t>Healthcare </a:t>
            </a:r>
            <a:endParaRPr lang="en-US" sz="1800" i="0" u="none" strike="noStrike" cap="none" dirty="0">
              <a:solidFill>
                <a:srgbClr val="000000"/>
              </a:solidFill>
              <a:latin typeface="Calibri"/>
              <a:ea typeface="Calibri"/>
              <a:cs typeface="Calibri"/>
              <a:sym typeface="Calibri"/>
            </a:endParaRPr>
          </a:p>
          <a:p>
            <a:pPr marL="400050" marR="0" lvl="0" indent="-285750" algn="l" rtl="0">
              <a:lnSpc>
                <a:spcPct val="90000"/>
              </a:lnSpc>
              <a:spcBef>
                <a:spcPts val="0"/>
              </a:spcBef>
              <a:spcAft>
                <a:spcPts val="0"/>
              </a:spcAft>
              <a:buClr>
                <a:srgbClr val="000000"/>
              </a:buClr>
              <a:buSzPts val="1800"/>
              <a:buFont typeface="Wingdings" panose="05000000000000000000" pitchFamily="2" charset="2"/>
              <a:buChar char="§"/>
            </a:pPr>
            <a:r>
              <a:rPr lang="en-US" sz="1800" dirty="0">
                <a:solidFill>
                  <a:schemeClr val="accent1"/>
                </a:solidFill>
                <a:latin typeface="Calibri"/>
                <a:ea typeface="Calibri"/>
                <a:cs typeface="Calibri"/>
                <a:sym typeface="Calibri"/>
              </a:rPr>
              <a:t>Oahu (Chamber, WDC)</a:t>
            </a:r>
          </a:p>
          <a:p>
            <a:pPr marL="400050" marR="0" lvl="0" indent="-285750" algn="l" rtl="0">
              <a:lnSpc>
                <a:spcPct val="90000"/>
              </a:lnSpc>
              <a:spcBef>
                <a:spcPts val="0"/>
              </a:spcBef>
              <a:spcAft>
                <a:spcPts val="0"/>
              </a:spcAft>
              <a:buClr>
                <a:srgbClr val="000000"/>
              </a:buClr>
              <a:buSzPts val="1800"/>
              <a:buFont typeface="Wingdings" panose="05000000000000000000" pitchFamily="2" charset="2"/>
              <a:buChar char="§"/>
            </a:pPr>
            <a:r>
              <a:rPr lang="en-US" sz="1800" dirty="0">
                <a:latin typeface="Calibri"/>
                <a:ea typeface="Calibri"/>
                <a:cs typeface="Calibri"/>
                <a:sym typeface="Calibri"/>
              </a:rPr>
              <a:t>Maui (MEDB)</a:t>
            </a:r>
          </a:p>
          <a:p>
            <a:pPr marL="400050" marR="0" lvl="0" indent="-285750" algn="l" rtl="0">
              <a:lnSpc>
                <a:spcPct val="90000"/>
              </a:lnSpc>
              <a:spcBef>
                <a:spcPts val="0"/>
              </a:spcBef>
              <a:spcAft>
                <a:spcPts val="0"/>
              </a:spcAft>
              <a:buClr>
                <a:srgbClr val="000000"/>
              </a:buClr>
              <a:buSzPts val="1800"/>
              <a:buFont typeface="Wingdings" panose="05000000000000000000" pitchFamily="2" charset="2"/>
              <a:buChar char="§"/>
            </a:pPr>
            <a:r>
              <a:rPr lang="en-US" sz="1800" dirty="0">
                <a:latin typeface="Calibri"/>
                <a:ea typeface="Calibri"/>
                <a:cs typeface="Calibri"/>
                <a:sym typeface="Calibri"/>
              </a:rPr>
              <a:t>Statewide – in development</a:t>
            </a:r>
            <a:endParaRPr lang="en-US" sz="1800" b="0" i="0" u="none" strike="noStrike" cap="none" dirty="0">
              <a:solidFill>
                <a:srgbClr val="000000"/>
              </a:solidFill>
              <a:latin typeface="Calibri"/>
              <a:ea typeface="Calibri"/>
              <a:cs typeface="Calibri"/>
              <a:sym typeface="Calibri"/>
            </a:endParaRPr>
          </a:p>
          <a:p>
            <a:pPr marL="114300" marR="0" lvl="0" algn="l" rtl="0">
              <a:lnSpc>
                <a:spcPct val="90000"/>
              </a:lnSpc>
              <a:spcBef>
                <a:spcPts val="0"/>
              </a:spcBef>
              <a:spcAft>
                <a:spcPts val="0"/>
              </a:spcAft>
              <a:buClr>
                <a:srgbClr val="000000"/>
              </a:buClr>
              <a:buSzPts val="1800"/>
            </a:pPr>
            <a:endParaRPr lang="en-US" sz="1800" dirty="0">
              <a:latin typeface="Calibri"/>
              <a:ea typeface="Calibri"/>
              <a:cs typeface="Calibri"/>
              <a:sym typeface="Calibri"/>
            </a:endParaRPr>
          </a:p>
          <a:p>
            <a:pPr marL="114300" marR="0" lvl="0" algn="l" rtl="0">
              <a:lnSpc>
                <a:spcPct val="90000"/>
              </a:lnSpc>
              <a:spcBef>
                <a:spcPts val="0"/>
              </a:spcBef>
              <a:spcAft>
                <a:spcPts val="0"/>
              </a:spcAft>
              <a:buClr>
                <a:srgbClr val="000000"/>
              </a:buClr>
              <a:buSzPts val="1800"/>
            </a:pPr>
            <a:r>
              <a:rPr lang="en-US" sz="1800" b="1" i="0" u="none" strike="noStrike" cap="none" dirty="0">
                <a:solidFill>
                  <a:srgbClr val="000000"/>
                </a:solidFill>
                <a:latin typeface="Calibri"/>
                <a:ea typeface="Calibri"/>
                <a:cs typeface="Calibri"/>
                <a:sym typeface="Calibri"/>
              </a:rPr>
              <a:t>Agriculture</a:t>
            </a:r>
          </a:p>
          <a:p>
            <a:pPr marL="400050" marR="0" lvl="0" indent="-285750" algn="l" rtl="0">
              <a:lnSpc>
                <a:spcPct val="90000"/>
              </a:lnSpc>
              <a:spcBef>
                <a:spcPts val="0"/>
              </a:spcBef>
              <a:spcAft>
                <a:spcPts val="0"/>
              </a:spcAft>
              <a:buClr>
                <a:srgbClr val="000000"/>
              </a:buClr>
              <a:buSzPts val="1800"/>
              <a:buFont typeface="Wingdings" panose="05000000000000000000" pitchFamily="2" charset="2"/>
              <a:buChar char="§"/>
            </a:pPr>
            <a:r>
              <a:rPr lang="en-US" sz="1800" dirty="0">
                <a:latin typeface="Calibri"/>
                <a:ea typeface="Calibri"/>
                <a:cs typeface="Calibri"/>
                <a:sym typeface="Calibri"/>
              </a:rPr>
              <a:t>Hawaii Island (HIAP, HIFA, </a:t>
            </a:r>
            <a:r>
              <a:rPr lang="en-US" sz="1800" dirty="0" err="1">
                <a:latin typeface="Calibri"/>
                <a:ea typeface="Calibri"/>
                <a:cs typeface="Calibri"/>
                <a:sym typeface="Calibri"/>
              </a:rPr>
              <a:t>Hamakua</a:t>
            </a:r>
            <a:r>
              <a:rPr lang="en-US" sz="1800" dirty="0">
                <a:latin typeface="Calibri"/>
                <a:ea typeface="Calibri"/>
                <a:cs typeface="Calibri"/>
                <a:sym typeface="Calibri"/>
              </a:rPr>
              <a:t> Inst)</a:t>
            </a:r>
            <a:br>
              <a:rPr lang="en-US" sz="1800" b="0" i="0" u="none" strike="noStrike" cap="none" dirty="0">
                <a:solidFill>
                  <a:srgbClr val="000000"/>
                </a:solidFill>
                <a:latin typeface="Calibri"/>
                <a:ea typeface="Calibri"/>
                <a:cs typeface="Calibri"/>
                <a:sym typeface="Calibri"/>
              </a:rPr>
            </a:br>
            <a:endParaRPr lang="en-US" sz="1800" b="0" i="0" u="none" strike="noStrike" cap="none" dirty="0">
              <a:solidFill>
                <a:srgbClr val="000000"/>
              </a:solidFill>
              <a:latin typeface="Calibri"/>
              <a:ea typeface="Calibri"/>
              <a:cs typeface="Calibri"/>
              <a:sym typeface="Calibri"/>
            </a:endParaRPr>
          </a:p>
          <a:p>
            <a:pPr marL="114300" marR="0" lvl="0" algn="l" rtl="0">
              <a:lnSpc>
                <a:spcPct val="90000"/>
              </a:lnSpc>
              <a:spcBef>
                <a:spcPts val="0"/>
              </a:spcBef>
              <a:spcAft>
                <a:spcPts val="0"/>
              </a:spcAft>
              <a:buClr>
                <a:srgbClr val="000000"/>
              </a:buClr>
              <a:buSzPts val="1800"/>
            </a:pPr>
            <a:r>
              <a:rPr lang="en-US" sz="1800" b="1" i="0" u="none" strike="noStrike" cap="none" dirty="0">
                <a:solidFill>
                  <a:srgbClr val="000000"/>
                </a:solidFill>
                <a:latin typeface="Calibri"/>
                <a:ea typeface="Calibri"/>
                <a:cs typeface="Calibri"/>
                <a:sym typeface="Calibri"/>
              </a:rPr>
              <a:t>Technology</a:t>
            </a:r>
          </a:p>
          <a:p>
            <a:pPr marL="400050" marR="0" lvl="0" indent="-285750" algn="l" rtl="0">
              <a:lnSpc>
                <a:spcPct val="90000"/>
              </a:lnSpc>
              <a:spcBef>
                <a:spcPts val="0"/>
              </a:spcBef>
              <a:spcAft>
                <a:spcPts val="0"/>
              </a:spcAft>
              <a:buClr>
                <a:srgbClr val="000000"/>
              </a:buClr>
              <a:buSzPts val="1800"/>
              <a:buFont typeface="Wingdings" panose="05000000000000000000" pitchFamily="2" charset="2"/>
              <a:buChar char="§"/>
            </a:pPr>
            <a:r>
              <a:rPr lang="en-US" sz="1800" dirty="0">
                <a:solidFill>
                  <a:schemeClr val="accent1"/>
                </a:solidFill>
                <a:latin typeface="Calibri"/>
                <a:ea typeface="Calibri"/>
                <a:cs typeface="Calibri"/>
                <a:sym typeface="Calibri"/>
              </a:rPr>
              <a:t>Statewide – under evaluation </a:t>
            </a:r>
            <a:br>
              <a:rPr lang="en-US" sz="1800" dirty="0">
                <a:solidFill>
                  <a:schemeClr val="accent1"/>
                </a:solidFill>
                <a:latin typeface="Calibri"/>
                <a:ea typeface="Calibri"/>
                <a:cs typeface="Calibri"/>
                <a:sym typeface="Calibri"/>
              </a:rPr>
            </a:br>
            <a:r>
              <a:rPr lang="en-US" sz="1800" dirty="0">
                <a:solidFill>
                  <a:schemeClr val="accent1"/>
                </a:solidFill>
                <a:latin typeface="Calibri"/>
                <a:ea typeface="Calibri"/>
                <a:cs typeface="Calibri"/>
                <a:sym typeface="Calibri"/>
              </a:rPr>
              <a:t>(Chamber + TBD partners)</a:t>
            </a:r>
            <a:endParaRPr sz="1800" i="0" u="none" strike="noStrike" cap="none" dirty="0">
              <a:solidFill>
                <a:schemeClr val="accent1"/>
              </a:solidFill>
              <a:latin typeface="Calibri"/>
              <a:ea typeface="Calibri"/>
              <a:cs typeface="Calibri"/>
              <a:sym typeface="Calibri"/>
            </a:endParaRPr>
          </a:p>
          <a:p>
            <a:pPr marL="114300" marR="0" lvl="0" algn="l" rtl="0">
              <a:lnSpc>
                <a:spcPct val="90000"/>
              </a:lnSpc>
              <a:spcBef>
                <a:spcPts val="0"/>
              </a:spcBef>
              <a:spcAft>
                <a:spcPts val="0"/>
              </a:spcAft>
              <a:buClr>
                <a:srgbClr val="000000"/>
              </a:buClr>
              <a:buSzPts val="1800"/>
            </a:pPr>
            <a:endParaRPr sz="1800" b="0" i="0" u="none" strike="noStrike" cap="none" dirty="0">
              <a:solidFill>
                <a:schemeClr val="dk1"/>
              </a:solidFill>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9584111" y="5755394"/>
            <a:ext cx="2346197" cy="9660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59BA51-5E15-4238-93DD-1AA5D3DFA86A}"/>
              </a:ext>
            </a:extLst>
          </p:cNvPr>
          <p:cNvSpPr txBox="1"/>
          <p:nvPr/>
        </p:nvSpPr>
        <p:spPr>
          <a:xfrm>
            <a:off x="292877" y="486274"/>
            <a:ext cx="10657176" cy="923330"/>
          </a:xfrm>
          <a:prstGeom prst="rect">
            <a:avLst/>
          </a:prstGeom>
          <a:noFill/>
        </p:spPr>
        <p:txBody>
          <a:bodyPr wrap="square" rtlCol="0">
            <a:spAutoFit/>
          </a:bodyPr>
          <a:lstStyle/>
          <a:p>
            <a:r>
              <a:rPr lang="en-US" sz="4000" dirty="0">
                <a:solidFill>
                  <a:schemeClr val="tx1"/>
                </a:solidFill>
                <a:latin typeface="+mn-lt"/>
              </a:rPr>
              <a:t>Is This The Right Time to Reconvene Technology?</a:t>
            </a:r>
          </a:p>
          <a:p>
            <a:endParaRPr lang="en-US" dirty="0"/>
          </a:p>
        </p:txBody>
      </p:sp>
      <p:sp>
        <p:nvSpPr>
          <p:cNvPr id="4" name="TextBox 3">
            <a:extLst>
              <a:ext uri="{FF2B5EF4-FFF2-40B4-BE49-F238E27FC236}">
                <a16:creationId xmlns:a16="http://schemas.microsoft.com/office/drawing/2014/main" id="{32FF05D4-E57C-4E3A-BD98-724D8DE4BA9D}"/>
              </a:ext>
            </a:extLst>
          </p:cNvPr>
          <p:cNvSpPr txBox="1"/>
          <p:nvPr/>
        </p:nvSpPr>
        <p:spPr>
          <a:xfrm>
            <a:off x="1241947" y="1805700"/>
            <a:ext cx="10018236" cy="3504229"/>
          </a:xfrm>
          <a:prstGeom prst="rect">
            <a:avLst/>
          </a:prstGeom>
          <a:noFill/>
        </p:spPr>
        <p:txBody>
          <a:bodyPr wrap="square">
            <a:spAutoFit/>
          </a:bodyPr>
          <a:lstStyle/>
          <a:p>
            <a:pPr marL="285750" marR="0" indent="-285750">
              <a:lnSpc>
                <a:spcPct val="107000"/>
              </a:lnSpc>
              <a:spcBef>
                <a:spcPts val="0"/>
              </a:spcBef>
              <a:spcAft>
                <a:spcPts val="8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To provide a common forum </a:t>
            </a:r>
            <a:r>
              <a:rPr lang="en-US" sz="2800" dirty="0">
                <a:effectLst/>
                <a:latin typeface="Calibri" panose="020F0502020204030204" pitchFamily="34" charset="0"/>
                <a:ea typeface="Calibri" panose="020F0502020204030204" pitchFamily="34" charset="0"/>
                <a:cs typeface="Times New Roman" panose="02020603050405020304" pitchFamily="18" charset="0"/>
              </a:rPr>
              <a:t>to engage existing groups across the Technology spectrum?</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To amplify collaboration?</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To support Hawaii’s innovation economy and workforce diversification?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Google Shape;217;gd07e65391d_0_3">
            <a:extLst>
              <a:ext uri="{FF2B5EF4-FFF2-40B4-BE49-F238E27FC236}">
                <a16:creationId xmlns:a16="http://schemas.microsoft.com/office/drawing/2014/main" id="{A1E0197B-A676-4FD1-B3C7-4C16C253A824}"/>
              </a:ext>
            </a:extLst>
          </p:cNvPr>
          <p:cNvPicPr preferRelativeResize="0"/>
          <p:nvPr/>
        </p:nvPicPr>
        <p:blipFill rotWithShape="1">
          <a:blip r:embed="rId2">
            <a:alphaModFix/>
          </a:blip>
          <a:srcRect/>
          <a:stretch/>
        </p:blipFill>
        <p:spPr>
          <a:xfrm>
            <a:off x="9584111" y="5755394"/>
            <a:ext cx="2346200" cy="966082"/>
          </a:xfrm>
          <a:prstGeom prst="rect">
            <a:avLst/>
          </a:prstGeom>
          <a:noFill/>
          <a:ln>
            <a:noFill/>
          </a:ln>
        </p:spPr>
      </p:pic>
    </p:spTree>
    <p:extLst>
      <p:ext uri="{BB962C8B-B14F-4D97-AF65-F5344CB8AC3E}">
        <p14:creationId xmlns:p14="http://schemas.microsoft.com/office/powerpoint/2010/main" val="258899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59BA51-5E15-4238-93DD-1AA5D3DFA86A}"/>
              </a:ext>
            </a:extLst>
          </p:cNvPr>
          <p:cNvSpPr txBox="1"/>
          <p:nvPr/>
        </p:nvSpPr>
        <p:spPr>
          <a:xfrm>
            <a:off x="149185" y="505868"/>
            <a:ext cx="11313471" cy="984885"/>
          </a:xfrm>
          <a:prstGeom prst="rect">
            <a:avLst/>
          </a:prstGeom>
          <a:noFill/>
        </p:spPr>
        <p:txBody>
          <a:bodyPr wrap="square" rtlCol="0">
            <a:spAutoFit/>
          </a:bodyPr>
          <a:lstStyle/>
          <a:p>
            <a:r>
              <a:rPr lang="en-US" sz="4400" dirty="0">
                <a:solidFill>
                  <a:schemeClr val="tx1"/>
                </a:solidFill>
                <a:latin typeface="+mn-lt"/>
              </a:rPr>
              <a:t>Hawaii Technology Needs Report</a:t>
            </a:r>
          </a:p>
          <a:p>
            <a:endParaRPr lang="en-US" dirty="0"/>
          </a:p>
        </p:txBody>
      </p:sp>
      <p:sp>
        <p:nvSpPr>
          <p:cNvPr id="4" name="TextBox 3">
            <a:extLst>
              <a:ext uri="{FF2B5EF4-FFF2-40B4-BE49-F238E27FC236}">
                <a16:creationId xmlns:a16="http://schemas.microsoft.com/office/drawing/2014/main" id="{32FF05D4-E57C-4E3A-BD98-724D8DE4BA9D}"/>
              </a:ext>
            </a:extLst>
          </p:cNvPr>
          <p:cNvSpPr txBox="1"/>
          <p:nvPr/>
        </p:nvSpPr>
        <p:spPr>
          <a:xfrm>
            <a:off x="1189696" y="1616289"/>
            <a:ext cx="9335068" cy="2838021"/>
          </a:xfrm>
          <a:prstGeom prst="rect">
            <a:avLst/>
          </a:prstGeom>
          <a:noFill/>
        </p:spPr>
        <p:txBody>
          <a:bodyPr wrap="square">
            <a:spAutoFit/>
          </a:bodyPr>
          <a:lstStyle/>
          <a:p>
            <a:pPr marL="342900" indent="-342900">
              <a:lnSpc>
                <a:spcPct val="107000"/>
              </a:lnSpc>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Talent pipeline landscape report</a:t>
            </a:r>
            <a:r>
              <a:rPr lang="en-US" sz="2800" dirty="0">
                <a:latin typeface="Calibri" panose="020F0502020204030204" pitchFamily="34" charset="0"/>
                <a:ea typeface="Calibri" panose="020F0502020204030204" pitchFamily="34" charset="0"/>
                <a:cs typeface="Calibri" panose="020F0502020204030204" pitchFamily="34" charset="0"/>
              </a:rPr>
              <a:t> would provide analysis on: </a:t>
            </a:r>
          </a:p>
          <a:p>
            <a:pPr marL="914400" lvl="1" indent="-457200">
              <a:lnSpc>
                <a:spcPct val="107000"/>
              </a:lnSpc>
              <a:buFont typeface="Wingdings" panose="05000000000000000000" pitchFamily="2" charset="2"/>
              <a:buChar char="ü"/>
            </a:pPr>
            <a:r>
              <a:rPr lang="en-US" sz="2800" dirty="0">
                <a:effectLst/>
                <a:latin typeface="Calibri" panose="020F0502020204030204" pitchFamily="34" charset="0"/>
                <a:ea typeface="Calibri" panose="020F0502020204030204" pitchFamily="34" charset="0"/>
                <a:cs typeface="Calibri" panose="020F0502020204030204" pitchFamily="34" charset="0"/>
              </a:rPr>
              <a:t>Supply and Demand overview</a:t>
            </a:r>
          </a:p>
          <a:p>
            <a:pPr marL="914400" lvl="1" indent="-457200">
              <a:lnSpc>
                <a:spcPct val="107000"/>
              </a:lnSpc>
              <a:buFont typeface="Wingdings" panose="05000000000000000000" pitchFamily="2" charset="2"/>
              <a:buChar char="ü"/>
            </a:pPr>
            <a:r>
              <a:rPr lang="en-US" sz="2800" dirty="0">
                <a:effectLst/>
                <a:latin typeface="Calibri" panose="020F0502020204030204" pitchFamily="34" charset="0"/>
                <a:ea typeface="Calibri" panose="020F0502020204030204" pitchFamily="34" charset="0"/>
                <a:cs typeface="Calibri" panose="020F0502020204030204" pitchFamily="34" charset="0"/>
              </a:rPr>
              <a:t>Skills and Competencies </a:t>
            </a:r>
          </a:p>
          <a:p>
            <a:pPr marL="914400" lvl="1" indent="-457200">
              <a:lnSpc>
                <a:spcPct val="107000"/>
              </a:lnSpc>
              <a:buFont typeface="Wingdings" panose="05000000000000000000" pitchFamily="2" charset="2"/>
              <a:buChar char="ü"/>
            </a:pPr>
            <a:r>
              <a:rPr lang="en-US" sz="2800" dirty="0">
                <a:effectLst/>
                <a:latin typeface="Calibri" panose="020F0502020204030204" pitchFamily="34" charset="0"/>
                <a:ea typeface="Calibri" panose="020F0502020204030204" pitchFamily="34" charset="0"/>
                <a:cs typeface="Calibri" panose="020F0502020204030204" pitchFamily="34" charset="0"/>
              </a:rPr>
              <a:t>Career Pathways for key entry level positions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Wingdings" panose="05000000000000000000" pitchFamily="2" charset="2"/>
              <a:buChar char="ü"/>
            </a:pPr>
            <a:r>
              <a:rPr lang="en-US" sz="2800" dirty="0">
                <a:effectLst/>
                <a:latin typeface="Calibri" panose="020F0502020204030204" pitchFamily="34" charset="0"/>
                <a:ea typeface="Calibri" panose="020F0502020204030204" pitchFamily="34" charset="0"/>
                <a:cs typeface="Calibri" panose="020F0502020204030204" pitchFamily="34" charset="0"/>
              </a:rPr>
              <a:t>Certifications </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914400" lvl="1" indent="-457200">
              <a:lnSpc>
                <a:spcPct val="107000"/>
              </a:lnSpc>
              <a:buFont typeface="Wingdings" panose="05000000000000000000" pitchFamily="2" charset="2"/>
              <a:buChar char="ü"/>
            </a:pPr>
            <a:r>
              <a:rPr lang="en-US" sz="2800" dirty="0">
                <a:effectLst/>
                <a:latin typeface="Calibri" panose="020F0502020204030204" pitchFamily="34" charset="0"/>
                <a:ea typeface="Calibri" panose="020F0502020204030204" pitchFamily="34" charset="0"/>
                <a:cs typeface="Calibri" panose="020F0502020204030204" pitchFamily="34" charset="0"/>
              </a:rPr>
              <a:t>Internships and Apprenticeships </a:t>
            </a:r>
          </a:p>
        </p:txBody>
      </p:sp>
      <p:pic>
        <p:nvPicPr>
          <p:cNvPr id="5" name="Google Shape;217;gd07e65391d_0_3">
            <a:extLst>
              <a:ext uri="{FF2B5EF4-FFF2-40B4-BE49-F238E27FC236}">
                <a16:creationId xmlns:a16="http://schemas.microsoft.com/office/drawing/2014/main" id="{F4189BF8-DF6D-4556-B46D-E2EE3F41CBE0}"/>
              </a:ext>
            </a:extLst>
          </p:cNvPr>
          <p:cNvPicPr preferRelativeResize="0"/>
          <p:nvPr/>
        </p:nvPicPr>
        <p:blipFill rotWithShape="1">
          <a:blip r:embed="rId3">
            <a:alphaModFix/>
          </a:blip>
          <a:srcRect/>
          <a:stretch/>
        </p:blipFill>
        <p:spPr>
          <a:xfrm>
            <a:off x="9584111" y="5755394"/>
            <a:ext cx="2346200" cy="966082"/>
          </a:xfrm>
          <a:prstGeom prst="rect">
            <a:avLst/>
          </a:prstGeom>
          <a:noFill/>
          <a:ln>
            <a:noFill/>
          </a:ln>
        </p:spPr>
      </p:pic>
    </p:spTree>
    <p:extLst>
      <p:ext uri="{BB962C8B-B14F-4D97-AF65-F5344CB8AC3E}">
        <p14:creationId xmlns:p14="http://schemas.microsoft.com/office/powerpoint/2010/main" val="2777891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59BA51-5E15-4238-93DD-1AA5D3DFA86A}"/>
              </a:ext>
            </a:extLst>
          </p:cNvPr>
          <p:cNvSpPr txBox="1"/>
          <p:nvPr/>
        </p:nvSpPr>
        <p:spPr>
          <a:xfrm>
            <a:off x="149185" y="505868"/>
            <a:ext cx="11313471" cy="769441"/>
          </a:xfrm>
          <a:prstGeom prst="rect">
            <a:avLst/>
          </a:prstGeom>
          <a:noFill/>
        </p:spPr>
        <p:txBody>
          <a:bodyPr wrap="square" rtlCol="0">
            <a:spAutoFit/>
          </a:bodyPr>
          <a:lstStyle/>
          <a:p>
            <a:r>
              <a:rPr lang="en-US" sz="4400" dirty="0">
                <a:solidFill>
                  <a:schemeClr val="tx1"/>
                </a:solidFill>
                <a:latin typeface="+mn-lt"/>
              </a:rPr>
              <a:t>Next Steps</a:t>
            </a:r>
          </a:p>
        </p:txBody>
      </p:sp>
      <p:sp>
        <p:nvSpPr>
          <p:cNvPr id="4" name="TextBox 3">
            <a:extLst>
              <a:ext uri="{FF2B5EF4-FFF2-40B4-BE49-F238E27FC236}">
                <a16:creationId xmlns:a16="http://schemas.microsoft.com/office/drawing/2014/main" id="{32FF05D4-E57C-4E3A-BD98-724D8DE4BA9D}"/>
              </a:ext>
            </a:extLst>
          </p:cNvPr>
          <p:cNvSpPr txBox="1"/>
          <p:nvPr/>
        </p:nvSpPr>
        <p:spPr>
          <a:xfrm>
            <a:off x="1189696" y="1616289"/>
            <a:ext cx="9335068" cy="4682116"/>
          </a:xfrm>
          <a:prstGeom prst="rect">
            <a:avLst/>
          </a:prstGeom>
          <a:noFill/>
        </p:spPr>
        <p:txBody>
          <a:bodyPr wrap="square">
            <a:spAutoFit/>
          </a:bodyPr>
          <a:lstStyle/>
          <a:p>
            <a:pPr marL="457200" indent="-457200">
              <a:lnSpc>
                <a:spcPct val="107000"/>
              </a:lnSpc>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Spring: Continue to socialize idea (DBEDT, community partners); identify outcomes/measures; determine funding model; go/no go decision</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Summer: Design the Needs Report; conduct comprehensive employer survey</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Fall: Report provides draft recommendations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Fall: </a:t>
            </a:r>
            <a:r>
              <a:rPr lang="en-US" sz="2800" dirty="0">
                <a:effectLst/>
                <a:latin typeface="Calibri" panose="020F0502020204030204" pitchFamily="34" charset="0"/>
                <a:ea typeface="Calibri" panose="020F0502020204030204" pitchFamily="34" charset="0"/>
                <a:cs typeface="Times New Roman" panose="02020603050405020304" pitchFamily="18" charset="0"/>
              </a:rPr>
              <a:t>Industry (SP) determines priorities/actions</a:t>
            </a:r>
          </a:p>
        </p:txBody>
      </p:sp>
      <p:pic>
        <p:nvPicPr>
          <p:cNvPr id="5" name="Google Shape;217;gd07e65391d_0_3">
            <a:extLst>
              <a:ext uri="{FF2B5EF4-FFF2-40B4-BE49-F238E27FC236}">
                <a16:creationId xmlns:a16="http://schemas.microsoft.com/office/drawing/2014/main" id="{5AF25299-645B-40ED-A4D6-5D2C944432B2}"/>
              </a:ext>
            </a:extLst>
          </p:cNvPr>
          <p:cNvPicPr preferRelativeResize="0"/>
          <p:nvPr/>
        </p:nvPicPr>
        <p:blipFill rotWithShape="1">
          <a:blip r:embed="rId3">
            <a:alphaModFix/>
          </a:blip>
          <a:srcRect/>
          <a:stretch/>
        </p:blipFill>
        <p:spPr>
          <a:xfrm>
            <a:off x="9584111" y="5755394"/>
            <a:ext cx="2346200" cy="966082"/>
          </a:xfrm>
          <a:prstGeom prst="rect">
            <a:avLst/>
          </a:prstGeom>
          <a:noFill/>
          <a:ln>
            <a:noFill/>
          </a:ln>
        </p:spPr>
      </p:pic>
    </p:spTree>
    <p:extLst>
      <p:ext uri="{BB962C8B-B14F-4D97-AF65-F5344CB8AC3E}">
        <p14:creationId xmlns:p14="http://schemas.microsoft.com/office/powerpoint/2010/main" val="1739977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59BA51-5E15-4238-93DD-1AA5D3DFA86A}"/>
              </a:ext>
            </a:extLst>
          </p:cNvPr>
          <p:cNvSpPr txBox="1"/>
          <p:nvPr/>
        </p:nvSpPr>
        <p:spPr>
          <a:xfrm>
            <a:off x="543418" y="2427750"/>
            <a:ext cx="11313471" cy="1446550"/>
          </a:xfrm>
          <a:prstGeom prst="rect">
            <a:avLst/>
          </a:prstGeom>
          <a:noFill/>
        </p:spPr>
        <p:txBody>
          <a:bodyPr wrap="square" rtlCol="0">
            <a:spAutoFit/>
          </a:bodyPr>
          <a:lstStyle/>
          <a:p>
            <a:pPr algn="ctr"/>
            <a:r>
              <a:rPr lang="en-US" sz="4400" dirty="0">
                <a:solidFill>
                  <a:schemeClr val="tx1"/>
                </a:solidFill>
                <a:latin typeface="+mn-lt"/>
              </a:rPr>
              <a:t>Brief Discussion Regarding </a:t>
            </a:r>
            <a:br>
              <a:rPr lang="en-US" sz="4400" dirty="0">
                <a:solidFill>
                  <a:schemeClr val="tx1"/>
                </a:solidFill>
                <a:latin typeface="+mn-lt"/>
              </a:rPr>
            </a:br>
            <a:r>
              <a:rPr lang="en-US" sz="4400" dirty="0">
                <a:solidFill>
                  <a:schemeClr val="tx1"/>
                </a:solidFill>
                <a:latin typeface="+mn-lt"/>
              </a:rPr>
              <a:t>Technology Expansion</a:t>
            </a:r>
          </a:p>
        </p:txBody>
      </p:sp>
      <p:pic>
        <p:nvPicPr>
          <p:cNvPr id="5" name="Google Shape;217;gd07e65391d_0_3">
            <a:extLst>
              <a:ext uri="{FF2B5EF4-FFF2-40B4-BE49-F238E27FC236}">
                <a16:creationId xmlns:a16="http://schemas.microsoft.com/office/drawing/2014/main" id="{5AF25299-645B-40ED-A4D6-5D2C944432B2}"/>
              </a:ext>
            </a:extLst>
          </p:cNvPr>
          <p:cNvPicPr preferRelativeResize="0"/>
          <p:nvPr/>
        </p:nvPicPr>
        <p:blipFill rotWithShape="1">
          <a:blip r:embed="rId3">
            <a:alphaModFix/>
          </a:blip>
          <a:srcRect/>
          <a:stretch/>
        </p:blipFill>
        <p:spPr>
          <a:xfrm>
            <a:off x="9584111" y="5755394"/>
            <a:ext cx="2346200" cy="966082"/>
          </a:xfrm>
          <a:prstGeom prst="rect">
            <a:avLst/>
          </a:prstGeom>
          <a:noFill/>
          <a:ln>
            <a:noFill/>
          </a:ln>
        </p:spPr>
      </p:pic>
    </p:spTree>
    <p:extLst>
      <p:ext uri="{BB962C8B-B14F-4D97-AF65-F5344CB8AC3E}">
        <p14:creationId xmlns:p14="http://schemas.microsoft.com/office/powerpoint/2010/main" val="3160936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Convening &amp; Funding Through the Years</a:t>
            </a:r>
            <a:endParaRPr dirty="0"/>
          </a:p>
        </p:txBody>
      </p:sp>
      <p:sp>
        <p:nvSpPr>
          <p:cNvPr id="106" name="Google Shape;106;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70000"/>
              </a:lnSpc>
              <a:spcBef>
                <a:spcPts val="0"/>
              </a:spcBef>
              <a:spcAft>
                <a:spcPts val="0"/>
              </a:spcAft>
              <a:buClr>
                <a:schemeClr val="dk1"/>
              </a:buClr>
              <a:buSzPts val="2380"/>
              <a:buNone/>
            </a:pPr>
            <a:r>
              <a:rPr lang="en-US" sz="2380" u="sng" dirty="0"/>
              <a:t>2017 – 2020</a:t>
            </a:r>
            <a:endParaRPr dirty="0"/>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t>Convened by UH and Chamber of Commerce Hawaii</a:t>
            </a:r>
            <a:endParaRPr dirty="0"/>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t>Funded by Strada Education Network and Harold KL Castle Foundation</a:t>
            </a:r>
            <a:endParaRPr dirty="0"/>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t>Support provided by Oahu Workforce Development Board</a:t>
            </a:r>
            <a:br>
              <a:rPr lang="en-US" sz="2040" dirty="0"/>
            </a:br>
            <a:endParaRPr sz="2040" dirty="0"/>
          </a:p>
          <a:p>
            <a:pPr marL="0" lvl="0" indent="0" algn="l" rtl="0">
              <a:lnSpc>
                <a:spcPct val="70000"/>
              </a:lnSpc>
              <a:spcBef>
                <a:spcPts val="1000"/>
              </a:spcBef>
              <a:spcAft>
                <a:spcPts val="0"/>
              </a:spcAft>
              <a:buClr>
                <a:schemeClr val="dk1"/>
              </a:buClr>
              <a:buSzPts val="2380"/>
              <a:buNone/>
            </a:pPr>
            <a:r>
              <a:rPr lang="en-US" sz="2380" u="sng" dirty="0"/>
              <a:t>2021 (Jan – July)</a:t>
            </a:r>
            <a:endParaRPr dirty="0"/>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t>Convened by Chamber + Workforce Development Council</a:t>
            </a:r>
            <a:endParaRPr dirty="0"/>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t>Funded by Workforce Development Council</a:t>
            </a:r>
            <a:endParaRPr dirty="0"/>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t>Convening support provided by SMS Research</a:t>
            </a:r>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t>Extending reach statewide</a:t>
            </a:r>
            <a:br>
              <a:rPr lang="en-US" sz="2040" dirty="0"/>
            </a:br>
            <a:endParaRPr sz="2040" dirty="0">
              <a:solidFill>
                <a:schemeClr val="tx1"/>
              </a:solidFill>
            </a:endParaRPr>
          </a:p>
          <a:p>
            <a:pPr marL="0" lvl="0" indent="0" algn="l" rtl="0">
              <a:lnSpc>
                <a:spcPct val="70000"/>
              </a:lnSpc>
              <a:spcBef>
                <a:spcPts val="1000"/>
              </a:spcBef>
              <a:spcAft>
                <a:spcPts val="0"/>
              </a:spcAft>
              <a:buClr>
                <a:schemeClr val="dk1"/>
              </a:buClr>
              <a:buSzPts val="2380"/>
              <a:buNone/>
            </a:pPr>
            <a:r>
              <a:rPr lang="en-US" sz="2380" u="sng" dirty="0">
                <a:solidFill>
                  <a:schemeClr val="tx1"/>
                </a:solidFill>
              </a:rPr>
              <a:t>2021 (July - Dec)</a:t>
            </a:r>
            <a:endParaRPr dirty="0">
              <a:solidFill>
                <a:schemeClr val="tx1"/>
              </a:solidFill>
            </a:endParaRPr>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solidFill>
                  <a:schemeClr val="tx1"/>
                </a:solidFill>
              </a:rPr>
              <a:t>Continue Engineering and Healthcare</a:t>
            </a:r>
            <a:endParaRPr dirty="0">
              <a:solidFill>
                <a:schemeClr val="tx1"/>
              </a:solidFill>
            </a:endParaRPr>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solidFill>
                  <a:schemeClr val="tx1"/>
                </a:solidFill>
              </a:rPr>
              <a:t>Evaluating addition of Technology </a:t>
            </a:r>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solidFill>
                  <a:schemeClr val="tx1"/>
                </a:solidFill>
              </a:rPr>
              <a:t>Extending reach statewide</a:t>
            </a:r>
            <a:endParaRPr lang="en-US" dirty="0">
              <a:solidFill>
                <a:schemeClr val="tx1"/>
              </a:solidFill>
            </a:endParaRPr>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solidFill>
                  <a:schemeClr val="accent1"/>
                </a:solidFill>
              </a:rPr>
              <a:t>Requesting WDC/DLIR extend as co-convener through end of year</a:t>
            </a:r>
          </a:p>
          <a:p>
            <a:pPr marL="0" lvl="0" indent="0" algn="l" rtl="0">
              <a:lnSpc>
                <a:spcPct val="70000"/>
              </a:lnSpc>
              <a:spcBef>
                <a:spcPts val="1000"/>
              </a:spcBef>
              <a:spcAft>
                <a:spcPts val="0"/>
              </a:spcAft>
              <a:buClr>
                <a:schemeClr val="dk1"/>
              </a:buClr>
              <a:buSzPts val="2380"/>
              <a:buNone/>
            </a:pPr>
            <a:br>
              <a:rPr lang="en-US" sz="2380" u="sng" dirty="0">
                <a:solidFill>
                  <a:schemeClr val="tx1"/>
                </a:solidFill>
              </a:rPr>
            </a:br>
            <a:r>
              <a:rPr lang="en-US" sz="2380" u="sng" dirty="0">
                <a:solidFill>
                  <a:schemeClr val="tx1"/>
                </a:solidFill>
              </a:rPr>
              <a:t>2022</a:t>
            </a:r>
            <a:endParaRPr lang="en-US" dirty="0">
              <a:solidFill>
                <a:schemeClr val="tx1"/>
              </a:solidFill>
            </a:endParaRPr>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solidFill>
                  <a:schemeClr val="tx1"/>
                </a:solidFill>
              </a:rPr>
              <a:t>Seeking Federal, State grants</a:t>
            </a:r>
            <a:endParaRPr sz="2040" dirty="0"/>
          </a:p>
        </p:txBody>
      </p:sp>
      <p:pic>
        <p:nvPicPr>
          <p:cNvPr id="107" name="Google Shape;107;p3"/>
          <p:cNvPicPr preferRelativeResize="0"/>
          <p:nvPr/>
        </p:nvPicPr>
        <p:blipFill rotWithShape="1">
          <a:blip r:embed="rId3">
            <a:alphaModFix/>
          </a:blip>
          <a:srcRect t="4914" r="2332"/>
          <a:stretch/>
        </p:blipFill>
        <p:spPr>
          <a:xfrm>
            <a:off x="9100317" y="3531476"/>
            <a:ext cx="3007600" cy="884438"/>
          </a:xfrm>
          <a:prstGeom prst="rect">
            <a:avLst/>
          </a:prstGeom>
          <a:noFill/>
          <a:ln>
            <a:noFill/>
          </a:ln>
        </p:spPr>
      </p:pic>
      <p:pic>
        <p:nvPicPr>
          <p:cNvPr id="108" name="Google Shape;108;p3"/>
          <p:cNvPicPr preferRelativeResize="0"/>
          <p:nvPr/>
        </p:nvPicPr>
        <p:blipFill rotWithShape="1">
          <a:blip r:embed="rId4">
            <a:alphaModFix/>
          </a:blip>
          <a:srcRect/>
          <a:stretch/>
        </p:blipFill>
        <p:spPr>
          <a:xfrm>
            <a:off x="9010637" y="1920573"/>
            <a:ext cx="2685537" cy="1142512"/>
          </a:xfrm>
          <a:prstGeom prst="rect">
            <a:avLst/>
          </a:prstGeom>
          <a:noFill/>
          <a:ln>
            <a:noFill/>
          </a:ln>
        </p:spPr>
      </p:pic>
      <p:pic>
        <p:nvPicPr>
          <p:cNvPr id="109" name="Google Shape;109;p3"/>
          <p:cNvPicPr preferRelativeResize="0"/>
          <p:nvPr/>
        </p:nvPicPr>
        <p:blipFill rotWithShape="1">
          <a:blip r:embed="rId5">
            <a:alphaModFix/>
          </a:blip>
          <a:srcRect/>
          <a:stretch/>
        </p:blipFill>
        <p:spPr>
          <a:xfrm>
            <a:off x="9584111" y="5755394"/>
            <a:ext cx="2346197" cy="96608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59BA51-5E15-4238-93DD-1AA5D3DFA86A}"/>
              </a:ext>
            </a:extLst>
          </p:cNvPr>
          <p:cNvSpPr txBox="1"/>
          <p:nvPr/>
        </p:nvSpPr>
        <p:spPr>
          <a:xfrm>
            <a:off x="149185" y="505868"/>
            <a:ext cx="11313471" cy="769441"/>
          </a:xfrm>
          <a:prstGeom prst="rect">
            <a:avLst/>
          </a:prstGeom>
          <a:noFill/>
        </p:spPr>
        <p:txBody>
          <a:bodyPr wrap="square" rtlCol="0">
            <a:spAutoFit/>
          </a:bodyPr>
          <a:lstStyle/>
          <a:p>
            <a:r>
              <a:rPr lang="en-US" sz="4400" dirty="0">
                <a:solidFill>
                  <a:schemeClr val="tx1"/>
                </a:solidFill>
                <a:latin typeface="+mn-lt"/>
              </a:rPr>
              <a:t>Funding Request</a:t>
            </a:r>
          </a:p>
        </p:txBody>
      </p:sp>
      <p:sp>
        <p:nvSpPr>
          <p:cNvPr id="4" name="TextBox 3">
            <a:extLst>
              <a:ext uri="{FF2B5EF4-FFF2-40B4-BE49-F238E27FC236}">
                <a16:creationId xmlns:a16="http://schemas.microsoft.com/office/drawing/2014/main" id="{32FF05D4-E57C-4E3A-BD98-724D8DE4BA9D}"/>
              </a:ext>
            </a:extLst>
          </p:cNvPr>
          <p:cNvSpPr txBox="1"/>
          <p:nvPr/>
        </p:nvSpPr>
        <p:spPr>
          <a:xfrm>
            <a:off x="1138386" y="1835307"/>
            <a:ext cx="9335068" cy="4682116"/>
          </a:xfrm>
          <a:prstGeom prst="rect">
            <a:avLst/>
          </a:prstGeom>
          <a:noFill/>
        </p:spPr>
        <p:txBody>
          <a:bodyPr wrap="square">
            <a:spAutoFit/>
          </a:bodyPr>
          <a:lstStyle/>
          <a:p>
            <a:pPr marL="457200" indent="-457200">
              <a:lnSpc>
                <a:spcPct val="107000"/>
              </a:lnSpc>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Requesting WDC/DLIR extend as co-convener at least through end of 2021</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Seeking $40,000 - $60,000, pending WDC budget availability, to retain SMS Research to facilitate for WDC</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This would include continuation of Engineering and Healthcare, statewide expansion, and possible expansion to Technology</a:t>
            </a:r>
          </a:p>
          <a:p>
            <a:pPr marL="457200" indent="-457200">
              <a:lnSpc>
                <a:spcPct val="107000"/>
              </a:lnSpc>
              <a:buFont typeface="Wingdings" panose="05000000000000000000" pitchFamily="2"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Google Shape;217;gd07e65391d_0_3">
            <a:extLst>
              <a:ext uri="{FF2B5EF4-FFF2-40B4-BE49-F238E27FC236}">
                <a16:creationId xmlns:a16="http://schemas.microsoft.com/office/drawing/2014/main" id="{5AF25299-645B-40ED-A4D6-5D2C944432B2}"/>
              </a:ext>
            </a:extLst>
          </p:cNvPr>
          <p:cNvPicPr preferRelativeResize="0"/>
          <p:nvPr/>
        </p:nvPicPr>
        <p:blipFill rotWithShape="1">
          <a:blip r:embed="rId3">
            <a:alphaModFix/>
          </a:blip>
          <a:srcRect/>
          <a:stretch/>
        </p:blipFill>
        <p:spPr>
          <a:xfrm>
            <a:off x="9584111" y="5755394"/>
            <a:ext cx="2346200" cy="966082"/>
          </a:xfrm>
          <a:prstGeom prst="rect">
            <a:avLst/>
          </a:prstGeom>
          <a:noFill/>
          <a:ln>
            <a:noFill/>
          </a:ln>
        </p:spPr>
      </p:pic>
    </p:spTree>
    <p:extLst>
      <p:ext uri="{BB962C8B-B14F-4D97-AF65-F5344CB8AC3E}">
        <p14:creationId xmlns:p14="http://schemas.microsoft.com/office/powerpoint/2010/main" val="3431081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a:spLocks noGrp="1"/>
          </p:cNvSpPr>
          <p:nvPr>
            <p:ph type="title"/>
          </p:nvPr>
        </p:nvSpPr>
        <p:spPr>
          <a:xfrm>
            <a:off x="2573461" y="1665402"/>
            <a:ext cx="683335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Mahalo for your partnership!</a:t>
            </a:r>
            <a:endParaRPr dirty="0"/>
          </a:p>
        </p:txBody>
      </p:sp>
      <p:pic>
        <p:nvPicPr>
          <p:cNvPr id="245" name="Google Shape;245;p15"/>
          <p:cNvPicPr preferRelativeResize="0"/>
          <p:nvPr/>
        </p:nvPicPr>
        <p:blipFill rotWithShape="1">
          <a:blip r:embed="rId3">
            <a:alphaModFix/>
          </a:blip>
          <a:srcRect/>
          <a:stretch/>
        </p:blipFill>
        <p:spPr>
          <a:xfrm>
            <a:off x="2708461" y="3429000"/>
            <a:ext cx="6775077" cy="27897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Convening &amp; Funding Through the Years</a:t>
            </a:r>
            <a:endParaRPr dirty="0"/>
          </a:p>
        </p:txBody>
      </p:sp>
      <p:sp>
        <p:nvSpPr>
          <p:cNvPr id="106" name="Google Shape;106;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70000"/>
              </a:lnSpc>
              <a:spcBef>
                <a:spcPts val="0"/>
              </a:spcBef>
              <a:spcAft>
                <a:spcPts val="0"/>
              </a:spcAft>
              <a:buClr>
                <a:schemeClr val="dk1"/>
              </a:buClr>
              <a:buSzPts val="2380"/>
              <a:buNone/>
            </a:pPr>
            <a:r>
              <a:rPr lang="en-US" sz="2380" u="sng" dirty="0"/>
              <a:t>2017 – 2020</a:t>
            </a:r>
            <a:endParaRPr dirty="0"/>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t>Convened by UH and Chamber of Commerce Hawaii</a:t>
            </a:r>
            <a:endParaRPr dirty="0"/>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t>Funded by Strada Education Network and Harold KL Castle Foundation</a:t>
            </a:r>
            <a:endParaRPr dirty="0"/>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t>Support provided by Oahu Workforce Development Board</a:t>
            </a:r>
            <a:br>
              <a:rPr lang="en-US" sz="2040" dirty="0"/>
            </a:br>
            <a:endParaRPr sz="2040" dirty="0"/>
          </a:p>
          <a:p>
            <a:pPr marL="0" lvl="0" indent="0" algn="l" rtl="0">
              <a:lnSpc>
                <a:spcPct val="70000"/>
              </a:lnSpc>
              <a:spcBef>
                <a:spcPts val="1000"/>
              </a:spcBef>
              <a:spcAft>
                <a:spcPts val="0"/>
              </a:spcAft>
              <a:buClr>
                <a:schemeClr val="dk1"/>
              </a:buClr>
              <a:buSzPts val="2380"/>
              <a:buNone/>
            </a:pPr>
            <a:r>
              <a:rPr lang="en-US" sz="2380" u="sng" dirty="0"/>
              <a:t>2021 (Jan – July)</a:t>
            </a:r>
            <a:endParaRPr dirty="0"/>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t>Convened by Chamber + Workforce Development Council</a:t>
            </a:r>
            <a:endParaRPr dirty="0"/>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t>Funded by Workforce Development Council</a:t>
            </a:r>
            <a:endParaRPr dirty="0"/>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t>Convening support provided by SMS Research</a:t>
            </a:r>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t>Extending reach statewide</a:t>
            </a:r>
            <a:br>
              <a:rPr lang="en-US" sz="2040" dirty="0"/>
            </a:br>
            <a:endParaRPr sz="2040" dirty="0">
              <a:solidFill>
                <a:schemeClr val="tx1"/>
              </a:solidFill>
            </a:endParaRPr>
          </a:p>
          <a:p>
            <a:pPr marL="0" lvl="0" indent="0" algn="l" rtl="0">
              <a:lnSpc>
                <a:spcPct val="70000"/>
              </a:lnSpc>
              <a:spcBef>
                <a:spcPts val="1000"/>
              </a:spcBef>
              <a:spcAft>
                <a:spcPts val="0"/>
              </a:spcAft>
              <a:buClr>
                <a:schemeClr val="dk1"/>
              </a:buClr>
              <a:buSzPts val="2380"/>
              <a:buNone/>
            </a:pPr>
            <a:r>
              <a:rPr lang="en-US" sz="2380" u="sng" dirty="0">
                <a:solidFill>
                  <a:schemeClr val="tx1"/>
                </a:solidFill>
              </a:rPr>
              <a:t>2021 (July - Dec)</a:t>
            </a:r>
            <a:endParaRPr dirty="0">
              <a:solidFill>
                <a:schemeClr val="tx1"/>
              </a:solidFill>
            </a:endParaRPr>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solidFill>
                  <a:schemeClr val="tx1"/>
                </a:solidFill>
              </a:rPr>
              <a:t>Continue Engineering and Healthcare</a:t>
            </a:r>
            <a:endParaRPr dirty="0">
              <a:solidFill>
                <a:schemeClr val="tx1"/>
              </a:solidFill>
            </a:endParaRPr>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solidFill>
                  <a:schemeClr val="tx1"/>
                </a:solidFill>
              </a:rPr>
              <a:t>Evaluating addition of Technology </a:t>
            </a:r>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solidFill>
                  <a:schemeClr val="tx1"/>
                </a:solidFill>
              </a:rPr>
              <a:t>Extending reach statewide</a:t>
            </a:r>
            <a:endParaRPr lang="en-US" dirty="0">
              <a:solidFill>
                <a:schemeClr val="tx1"/>
              </a:solidFill>
            </a:endParaRPr>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solidFill>
                  <a:schemeClr val="accent1"/>
                </a:solidFill>
              </a:rPr>
              <a:t>Requesting WDC/DLIR extend as co-convener through end of year</a:t>
            </a:r>
          </a:p>
          <a:p>
            <a:pPr marL="0" lvl="0" indent="0" algn="l" rtl="0">
              <a:lnSpc>
                <a:spcPct val="70000"/>
              </a:lnSpc>
              <a:spcBef>
                <a:spcPts val="1000"/>
              </a:spcBef>
              <a:spcAft>
                <a:spcPts val="0"/>
              </a:spcAft>
              <a:buClr>
                <a:schemeClr val="dk1"/>
              </a:buClr>
              <a:buSzPts val="2380"/>
              <a:buNone/>
            </a:pPr>
            <a:endParaRPr lang="en-US" sz="2380" u="sng" dirty="0">
              <a:solidFill>
                <a:schemeClr val="tx1"/>
              </a:solidFill>
            </a:endParaRPr>
          </a:p>
          <a:p>
            <a:pPr marL="0" lvl="0" indent="0" algn="l" rtl="0">
              <a:lnSpc>
                <a:spcPct val="70000"/>
              </a:lnSpc>
              <a:spcBef>
                <a:spcPts val="1000"/>
              </a:spcBef>
              <a:spcAft>
                <a:spcPts val="0"/>
              </a:spcAft>
              <a:buClr>
                <a:schemeClr val="dk1"/>
              </a:buClr>
              <a:buSzPts val="2380"/>
              <a:buNone/>
            </a:pPr>
            <a:r>
              <a:rPr lang="en-US" sz="2380" u="sng" dirty="0">
                <a:solidFill>
                  <a:schemeClr val="tx1"/>
                </a:solidFill>
              </a:rPr>
              <a:t>2022</a:t>
            </a:r>
            <a:endParaRPr lang="en-US" dirty="0">
              <a:solidFill>
                <a:schemeClr val="tx1"/>
              </a:solidFill>
            </a:endParaRPr>
          </a:p>
          <a:p>
            <a:pPr marL="800100" lvl="1" algn="l" rtl="0">
              <a:lnSpc>
                <a:spcPct val="70000"/>
              </a:lnSpc>
              <a:spcBef>
                <a:spcPts val="500"/>
              </a:spcBef>
              <a:spcAft>
                <a:spcPts val="0"/>
              </a:spcAft>
              <a:buClr>
                <a:schemeClr val="dk1"/>
              </a:buClr>
              <a:buSzPts val="2040"/>
              <a:buFont typeface="Wingdings" panose="05000000000000000000" pitchFamily="2" charset="2"/>
              <a:buChar char="§"/>
            </a:pPr>
            <a:r>
              <a:rPr lang="en-US" sz="2040" dirty="0">
                <a:solidFill>
                  <a:schemeClr val="tx1"/>
                </a:solidFill>
              </a:rPr>
              <a:t>Seeking Federal, State grants</a:t>
            </a:r>
            <a:endParaRPr lang="en-US" sz="2040" dirty="0"/>
          </a:p>
          <a:p>
            <a:pPr marL="457200" lvl="1" indent="0" algn="l" rtl="0">
              <a:lnSpc>
                <a:spcPct val="70000"/>
              </a:lnSpc>
              <a:spcBef>
                <a:spcPts val="500"/>
              </a:spcBef>
              <a:spcAft>
                <a:spcPts val="0"/>
              </a:spcAft>
              <a:buClr>
                <a:schemeClr val="dk1"/>
              </a:buClr>
              <a:buSzPts val="2040"/>
              <a:buNone/>
            </a:pPr>
            <a:endParaRPr sz="2040" u="sng" dirty="0">
              <a:solidFill>
                <a:schemeClr val="accent1"/>
              </a:solidFill>
            </a:endParaRPr>
          </a:p>
          <a:p>
            <a:pPr marL="685800" lvl="1" indent="-99059" algn="l" rtl="0">
              <a:lnSpc>
                <a:spcPct val="70000"/>
              </a:lnSpc>
              <a:spcBef>
                <a:spcPts val="500"/>
              </a:spcBef>
              <a:spcAft>
                <a:spcPts val="0"/>
              </a:spcAft>
              <a:buClr>
                <a:schemeClr val="dk1"/>
              </a:buClr>
              <a:buSzPts val="2040"/>
              <a:buNone/>
            </a:pPr>
            <a:endParaRPr sz="2040" dirty="0"/>
          </a:p>
        </p:txBody>
      </p:sp>
      <p:pic>
        <p:nvPicPr>
          <p:cNvPr id="107" name="Google Shape;107;p3"/>
          <p:cNvPicPr preferRelativeResize="0"/>
          <p:nvPr/>
        </p:nvPicPr>
        <p:blipFill rotWithShape="1">
          <a:blip r:embed="rId3">
            <a:alphaModFix/>
          </a:blip>
          <a:srcRect t="4914" r="2332"/>
          <a:stretch/>
        </p:blipFill>
        <p:spPr>
          <a:xfrm>
            <a:off x="8922708" y="3794916"/>
            <a:ext cx="3007600" cy="884438"/>
          </a:xfrm>
          <a:prstGeom prst="rect">
            <a:avLst/>
          </a:prstGeom>
          <a:noFill/>
          <a:ln>
            <a:noFill/>
          </a:ln>
        </p:spPr>
      </p:pic>
      <p:pic>
        <p:nvPicPr>
          <p:cNvPr id="108" name="Google Shape;108;p3"/>
          <p:cNvPicPr preferRelativeResize="0"/>
          <p:nvPr/>
        </p:nvPicPr>
        <p:blipFill rotWithShape="1">
          <a:blip r:embed="rId4">
            <a:alphaModFix/>
          </a:blip>
          <a:srcRect/>
          <a:stretch/>
        </p:blipFill>
        <p:spPr>
          <a:xfrm>
            <a:off x="8922708" y="1920572"/>
            <a:ext cx="2685537" cy="1142512"/>
          </a:xfrm>
          <a:prstGeom prst="rect">
            <a:avLst/>
          </a:prstGeom>
          <a:noFill/>
          <a:ln>
            <a:noFill/>
          </a:ln>
        </p:spPr>
      </p:pic>
      <p:pic>
        <p:nvPicPr>
          <p:cNvPr id="109" name="Google Shape;109;p3"/>
          <p:cNvPicPr preferRelativeResize="0"/>
          <p:nvPr/>
        </p:nvPicPr>
        <p:blipFill rotWithShape="1">
          <a:blip r:embed="rId5">
            <a:alphaModFix/>
          </a:blip>
          <a:srcRect/>
          <a:stretch/>
        </p:blipFill>
        <p:spPr>
          <a:xfrm>
            <a:off x="9584111" y="5755394"/>
            <a:ext cx="2346197" cy="966081"/>
          </a:xfrm>
          <a:prstGeom prst="rect">
            <a:avLst/>
          </a:prstGeom>
          <a:noFill/>
          <a:ln>
            <a:noFill/>
          </a:ln>
        </p:spPr>
      </p:pic>
    </p:spTree>
    <p:extLst>
      <p:ext uri="{BB962C8B-B14F-4D97-AF65-F5344CB8AC3E}">
        <p14:creationId xmlns:p14="http://schemas.microsoft.com/office/powerpoint/2010/main" val="272802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5"/>
          <p:cNvPicPr preferRelativeResize="0"/>
          <p:nvPr/>
        </p:nvPicPr>
        <p:blipFill rotWithShape="1">
          <a:blip r:embed="rId3">
            <a:alphaModFix/>
          </a:blip>
          <a:srcRect/>
          <a:stretch/>
        </p:blipFill>
        <p:spPr>
          <a:xfrm>
            <a:off x="2901202" y="469036"/>
            <a:ext cx="6513965" cy="3963817"/>
          </a:xfrm>
          <a:prstGeom prst="rect">
            <a:avLst/>
          </a:prstGeom>
          <a:noFill/>
          <a:ln w="15875" cap="flat" cmpd="sng">
            <a:solidFill>
              <a:schemeClr val="dk1"/>
            </a:solidFill>
            <a:prstDash val="solid"/>
            <a:round/>
            <a:headEnd type="none" w="sm" len="sm"/>
            <a:tailEnd type="none" w="sm" len="sm"/>
          </a:ln>
        </p:spPr>
      </p:pic>
      <p:sp>
        <p:nvSpPr>
          <p:cNvPr id="116" name="Google Shape;116;p5"/>
          <p:cNvSpPr txBox="1">
            <a:spLocks noGrp="1"/>
          </p:cNvSpPr>
          <p:nvPr>
            <p:ph type="title"/>
          </p:nvPr>
        </p:nvSpPr>
        <p:spPr>
          <a:xfrm>
            <a:off x="2502100" y="4727075"/>
            <a:ext cx="7863000" cy="1325400"/>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Engineering Partnership Update</a:t>
            </a:r>
            <a:endParaRPr b="1">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b7986a60ce_0_4"/>
          <p:cNvSpPr txBox="1">
            <a:spLocks noGrp="1"/>
          </p:cNvSpPr>
          <p:nvPr>
            <p:ph type="title"/>
          </p:nvPr>
        </p:nvSpPr>
        <p:spPr>
          <a:xfrm>
            <a:off x="415787" y="24088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2021 ENGINEERING SP RESPONSE:</a:t>
            </a:r>
            <a:br>
              <a:rPr lang="en-US" dirty="0"/>
            </a:br>
            <a:r>
              <a:rPr lang="en-US" dirty="0"/>
              <a:t>Build a K-Career Engineering Pathway</a:t>
            </a:r>
            <a:endParaRPr dirty="0"/>
          </a:p>
        </p:txBody>
      </p:sp>
      <p:pic>
        <p:nvPicPr>
          <p:cNvPr id="122" name="Google Shape;122;gb7986a60ce_0_4"/>
          <p:cNvPicPr preferRelativeResize="0"/>
          <p:nvPr/>
        </p:nvPicPr>
        <p:blipFill rotWithShape="1">
          <a:blip r:embed="rId3">
            <a:alphaModFix/>
          </a:blip>
          <a:srcRect b="28967"/>
          <a:stretch/>
        </p:blipFill>
        <p:spPr>
          <a:xfrm>
            <a:off x="1303100" y="1944850"/>
            <a:ext cx="9095750" cy="3634325"/>
          </a:xfrm>
          <a:prstGeom prst="rect">
            <a:avLst/>
          </a:prstGeom>
          <a:noFill/>
          <a:ln>
            <a:noFill/>
          </a:ln>
        </p:spPr>
      </p:pic>
      <p:pic>
        <p:nvPicPr>
          <p:cNvPr id="123" name="Google Shape;123;gb7986a60ce_0_4"/>
          <p:cNvPicPr preferRelativeResize="0"/>
          <p:nvPr/>
        </p:nvPicPr>
        <p:blipFill rotWithShape="1">
          <a:blip r:embed="rId4">
            <a:alphaModFix/>
          </a:blip>
          <a:srcRect/>
          <a:stretch/>
        </p:blipFill>
        <p:spPr>
          <a:xfrm>
            <a:off x="9584111" y="5755394"/>
            <a:ext cx="2346197" cy="966081"/>
          </a:xfrm>
          <a:prstGeom prst="rect">
            <a:avLst/>
          </a:prstGeom>
          <a:noFill/>
          <a:ln>
            <a:noFill/>
          </a:ln>
        </p:spPr>
      </p:pic>
      <p:sp>
        <p:nvSpPr>
          <p:cNvPr id="124" name="Google Shape;124;gb7986a60ce_0_4"/>
          <p:cNvSpPr txBox="1"/>
          <p:nvPr/>
        </p:nvSpPr>
        <p:spPr>
          <a:xfrm>
            <a:off x="3350250" y="5718940"/>
            <a:ext cx="54915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u="sng" dirty="0">
                <a:latin typeface="Calibri"/>
                <a:ea typeface="Calibri"/>
                <a:cs typeface="Calibri"/>
                <a:sym typeface="Calibri"/>
              </a:rPr>
              <a:t>Pilot School Complexes: Campbell, Castle &amp; Waipahu</a:t>
            </a:r>
            <a:endParaRPr sz="1900" b="1" u="sng"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txBox="1"/>
          <p:nvPr/>
        </p:nvSpPr>
        <p:spPr>
          <a:xfrm>
            <a:off x="320673" y="858975"/>
            <a:ext cx="3704700" cy="591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AECOM</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Agor Jehn Architects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Akinaka &amp; Associates, Ltd.</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Architects Hawaii Ltd.</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Army Corps.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ASCE</a:t>
            </a:r>
            <a:endParaRPr/>
          </a:p>
          <a:p>
            <a:pPr marL="0" marR="0" lvl="0" indent="0" algn="l" rtl="0">
              <a:lnSpc>
                <a:spcPct val="100000"/>
              </a:lnSpc>
              <a:spcBef>
                <a:spcPts val="0"/>
              </a:spcBef>
              <a:spcAft>
                <a:spcPts val="0"/>
              </a:spcAft>
              <a:buNone/>
            </a:pPr>
            <a:r>
              <a:rPr lang="en-US" sz="1400" b="1" i="0" u="none" strike="noStrike" cap="none">
                <a:solidFill>
                  <a:srgbClr val="000000"/>
                </a:solidFill>
              </a:rPr>
              <a:t>ATA </a:t>
            </a:r>
            <a:r>
              <a:rPr lang="en-US" b="1">
                <a:solidFill>
                  <a:schemeClr val="dk1"/>
                </a:solidFill>
              </a:rPr>
              <a:t>Hawai‘i</a:t>
            </a:r>
            <a:endParaRPr b="1">
              <a:solidFill>
                <a:schemeClr val="dk1"/>
              </a:solidFil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Austin, Tsutsumi &amp; Associates, Inc.</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BAYER</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Bechtel</a:t>
            </a:r>
            <a:endParaRPr/>
          </a:p>
          <a:p>
            <a:pPr marL="0" marR="0" lvl="0" indent="0" algn="l" rtl="0">
              <a:lnSpc>
                <a:spcPct val="100000"/>
              </a:lnSpc>
              <a:spcBef>
                <a:spcPts val="0"/>
              </a:spcBef>
              <a:spcAft>
                <a:spcPts val="0"/>
              </a:spcAft>
              <a:buNone/>
            </a:pPr>
            <a:r>
              <a:rPr lang="en-US" sz="1400" b="1" i="0" u="none" strike="noStrike" cap="none">
                <a:solidFill>
                  <a:srgbClr val="000000"/>
                </a:solidFill>
              </a:rPr>
              <a:t>Belt Collins Hawai‘i</a:t>
            </a:r>
            <a:endParaRPr b="1"/>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Bills Engineering, Inc.</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Booz Allen Hamilton</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Bowers + Kubota Consulting, Inc</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Burns &amp; McDonnell Engineering Company</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Carollo Engineers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Coffman Engineers, Inc.</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Community Planning &amp; Engineering</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Consulting Structural Hawaii, Inc.</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Dept. of Environmental Services</a:t>
            </a:r>
            <a:endParaRPr/>
          </a:p>
          <a:p>
            <a:pPr marL="0" marR="0" lvl="0" indent="0" algn="l" rtl="0">
              <a:lnSpc>
                <a:spcPct val="100000"/>
              </a:lnSpc>
              <a:spcBef>
                <a:spcPts val="0"/>
              </a:spcBef>
              <a:spcAft>
                <a:spcPts val="0"/>
              </a:spcAft>
              <a:buNone/>
            </a:pPr>
            <a:r>
              <a:rPr lang="en-US" sz="1400" b="1" i="0" u="none" strike="noStrike" cap="none">
                <a:solidFill>
                  <a:srgbClr val="000000"/>
                </a:solidFill>
              </a:rPr>
              <a:t>Dept. of Planning and Permitting</a:t>
            </a:r>
            <a:endParaRPr b="1"/>
          </a:p>
          <a:p>
            <a:pPr marL="0" marR="0" lvl="0" indent="0" algn="l" rtl="0">
              <a:lnSpc>
                <a:spcPct val="100000"/>
              </a:lnSpc>
              <a:spcBef>
                <a:spcPts val="0"/>
              </a:spcBef>
              <a:spcAft>
                <a:spcPts val="0"/>
              </a:spcAft>
              <a:buNone/>
            </a:pPr>
            <a:r>
              <a:rPr lang="en-US" sz="1400" b="1" i="0" u="none" strike="noStrike" cap="none">
                <a:solidFill>
                  <a:srgbClr val="000000"/>
                </a:solidFill>
              </a:rPr>
              <a:t>Dept. of Transportation</a:t>
            </a:r>
            <a:endParaRPr b="1"/>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ECS Inc.</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Electech Hawaii, Inc.</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Ferraro Choi</a:t>
            </a:r>
            <a:endParaRPr/>
          </a:p>
          <a:p>
            <a:pPr marL="0" lvl="0" indent="0" algn="l" rtl="0">
              <a:spcBef>
                <a:spcPts val="0"/>
              </a:spcBef>
              <a:spcAft>
                <a:spcPts val="0"/>
              </a:spcAft>
              <a:buClr>
                <a:schemeClr val="dk1"/>
              </a:buClr>
              <a:buFont typeface="Arial"/>
              <a:buNone/>
            </a:pPr>
            <a:r>
              <a:rPr lang="en-US">
                <a:solidFill>
                  <a:schemeClr val="dk1"/>
                </a:solidFill>
              </a:rPr>
              <a:t>Fukunaga &amp; Associates, Inc.</a:t>
            </a:r>
            <a:endParaRPr>
              <a:solidFill>
                <a:schemeClr val="dk1"/>
              </a:solidFill>
            </a:endParaRPr>
          </a:p>
          <a:p>
            <a:pPr marL="0" lvl="0" indent="0" algn="l" rtl="0">
              <a:spcBef>
                <a:spcPts val="0"/>
              </a:spcBef>
              <a:spcAft>
                <a:spcPts val="0"/>
              </a:spcAft>
              <a:buClr>
                <a:schemeClr val="dk1"/>
              </a:buClr>
              <a:buFont typeface="Arial"/>
              <a:buNone/>
            </a:pPr>
            <a:r>
              <a:rPr lang="en-US" b="1">
                <a:solidFill>
                  <a:schemeClr val="dk1"/>
                </a:solidFill>
              </a:rPr>
              <a:t>G70</a:t>
            </a:r>
            <a:endParaRPr>
              <a:solidFill>
                <a:schemeClr val="dk1"/>
              </a:solidFill>
            </a:endParaRPr>
          </a:p>
        </p:txBody>
      </p:sp>
      <p:sp>
        <p:nvSpPr>
          <p:cNvPr id="131" name="Google Shape;131;p10"/>
          <p:cNvSpPr txBox="1">
            <a:spLocks noGrp="1"/>
          </p:cNvSpPr>
          <p:nvPr>
            <p:ph type="title"/>
          </p:nvPr>
        </p:nvSpPr>
        <p:spPr>
          <a:xfrm>
            <a:off x="130909" y="-20828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600" dirty="0"/>
              <a:t>Expanding the Engineering Sector Partners</a:t>
            </a:r>
            <a:endParaRPr dirty="0"/>
          </a:p>
        </p:txBody>
      </p:sp>
      <p:pic>
        <p:nvPicPr>
          <p:cNvPr id="132" name="Google Shape;132;p10"/>
          <p:cNvPicPr preferRelativeResize="0"/>
          <p:nvPr/>
        </p:nvPicPr>
        <p:blipFill rotWithShape="1">
          <a:blip r:embed="rId3">
            <a:alphaModFix/>
          </a:blip>
          <a:srcRect/>
          <a:stretch/>
        </p:blipFill>
        <p:spPr>
          <a:xfrm>
            <a:off x="9991484" y="5951911"/>
            <a:ext cx="2200506" cy="906091"/>
          </a:xfrm>
          <a:prstGeom prst="rect">
            <a:avLst/>
          </a:prstGeom>
          <a:noFill/>
          <a:ln>
            <a:noFill/>
          </a:ln>
        </p:spPr>
      </p:pic>
      <p:sp>
        <p:nvSpPr>
          <p:cNvPr id="133" name="Google Shape;133;p10"/>
          <p:cNvSpPr txBox="1"/>
          <p:nvPr/>
        </p:nvSpPr>
        <p:spPr>
          <a:xfrm>
            <a:off x="3787000" y="858975"/>
            <a:ext cx="3057000" cy="612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Geolabs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Gray, Hong, Nojima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Hawaii Board of Water Supply</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Hawaii Unified</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Hawaiian Dredging Construction</a:t>
            </a:r>
            <a:endParaRPr/>
          </a:p>
          <a:p>
            <a:pPr marL="0" marR="0" lvl="0" indent="0" algn="l" rtl="0">
              <a:lnSpc>
                <a:spcPct val="100000"/>
              </a:lnSpc>
              <a:spcBef>
                <a:spcPts val="0"/>
              </a:spcBef>
              <a:spcAft>
                <a:spcPts val="0"/>
              </a:spcAft>
              <a:buNone/>
            </a:pPr>
            <a:r>
              <a:rPr lang="en-US" sz="1400" b="1" i="0" u="none" strike="noStrike" cap="none">
                <a:solidFill>
                  <a:srgbClr val="000000"/>
                </a:solidFill>
              </a:rPr>
              <a:t>Hawaiian Electric Co.</a:t>
            </a:r>
            <a:endParaRPr b="1"/>
          </a:p>
          <a:p>
            <a:pPr marL="0" marR="0" lvl="0" indent="0" algn="l" rtl="0">
              <a:lnSpc>
                <a:spcPct val="100000"/>
              </a:lnSpc>
              <a:spcBef>
                <a:spcPts val="0"/>
              </a:spcBef>
              <a:spcAft>
                <a:spcPts val="0"/>
              </a:spcAft>
              <a:buNone/>
            </a:pPr>
            <a:r>
              <a:rPr lang="en-US" sz="1400" b="1" i="0" u="none" strike="noStrike" cap="none">
                <a:solidFill>
                  <a:srgbClr val="000000"/>
                </a:solidFill>
              </a:rPr>
              <a:t>HDR Engineering, Inc.</a:t>
            </a:r>
            <a:endParaRPr b="1"/>
          </a:p>
          <a:p>
            <a:pPr marL="0" marR="0" lvl="0" indent="0" algn="l" rtl="0">
              <a:lnSpc>
                <a:spcPct val="100000"/>
              </a:lnSpc>
              <a:spcBef>
                <a:spcPts val="0"/>
              </a:spcBef>
              <a:spcAft>
                <a:spcPts val="0"/>
              </a:spcAft>
              <a:buNone/>
            </a:pPr>
            <a:r>
              <a:rPr lang="en-US" b="1"/>
              <a:t>Healy Tibbits Builders Inc.</a:t>
            </a:r>
            <a:endParaRPr b="1"/>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Hi.arch.y LLP</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InSynergy Engineering, Inc.</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Jacobs Engineering</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KAI Hawaii</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KCS Consulting, LLC</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Kennedy Jenks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Layton Construction Co</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Limtiaco Consulting Group</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Lowney Architecture</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Makaha Learning Center</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Martin Defense Group</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Mason Architects, Inc.</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Michael Young</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Miyashiro &amp; Associates, Inc</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MK Engineers, Ltd.</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MKE Associates, LLC</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Nagamine Okawa Engineers, Inc.</a:t>
            </a:r>
            <a:endParaRPr/>
          </a:p>
          <a:p>
            <a:pPr marL="0" lvl="0" indent="0" algn="l" rtl="0">
              <a:spcBef>
                <a:spcPts val="0"/>
              </a:spcBef>
              <a:spcAft>
                <a:spcPts val="0"/>
              </a:spcAft>
              <a:buClr>
                <a:schemeClr val="dk1"/>
              </a:buClr>
              <a:buFont typeface="Arial"/>
              <a:buNone/>
            </a:pPr>
            <a:r>
              <a:rPr lang="en-US">
                <a:solidFill>
                  <a:schemeClr val="dk1"/>
                </a:solidFill>
              </a:rPr>
              <a:t>Nakamura, Oyama &amp; Associates</a:t>
            </a:r>
            <a:endParaRPr>
              <a:solidFill>
                <a:schemeClr val="dk1"/>
              </a:solidFill>
            </a:endParaRPr>
          </a:p>
          <a:p>
            <a:pPr marL="0" lvl="0" indent="0" algn="l" rtl="0">
              <a:spcBef>
                <a:spcPts val="0"/>
              </a:spcBef>
              <a:spcAft>
                <a:spcPts val="0"/>
              </a:spcAft>
              <a:buNone/>
            </a:pPr>
            <a:r>
              <a:rPr lang="en-US">
                <a:solidFill>
                  <a:schemeClr val="dk1"/>
                </a:solidFill>
              </a:rPr>
              <a:t>NAVFAC</a:t>
            </a:r>
            <a:endParaRPr/>
          </a:p>
          <a:p>
            <a:pPr marL="0" marR="0" lvl="0" indent="0" algn="l" rtl="0">
              <a:lnSpc>
                <a:spcPct val="100000"/>
              </a:lnSpc>
              <a:spcBef>
                <a:spcPts val="0"/>
              </a:spcBef>
              <a:spcAft>
                <a:spcPts val="0"/>
              </a:spcAft>
              <a:buNone/>
            </a:pPr>
            <a:endParaRPr/>
          </a:p>
        </p:txBody>
      </p:sp>
      <p:sp>
        <p:nvSpPr>
          <p:cNvPr id="134" name="Google Shape;134;p10"/>
          <p:cNvSpPr txBox="1"/>
          <p:nvPr/>
        </p:nvSpPr>
        <p:spPr>
          <a:xfrm>
            <a:off x="6844000" y="858975"/>
            <a:ext cx="4747200" cy="578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dirty="0">
                <a:solidFill>
                  <a:schemeClr val="dk1"/>
                </a:solidFill>
              </a:rPr>
              <a:t>Nordic PCL</a:t>
            </a:r>
            <a:endParaRPr dirty="0">
              <a:solidFill>
                <a:schemeClr val="dk1"/>
              </a:solidFill>
            </a:endParaRPr>
          </a:p>
          <a:p>
            <a:pPr marL="0" lvl="0" indent="0" algn="l" rtl="0">
              <a:spcBef>
                <a:spcPts val="0"/>
              </a:spcBef>
              <a:spcAft>
                <a:spcPts val="0"/>
              </a:spcAft>
              <a:buClr>
                <a:schemeClr val="dk1"/>
              </a:buClr>
              <a:buFont typeface="Arial"/>
              <a:buNone/>
            </a:pPr>
            <a:r>
              <a:rPr lang="en-US" dirty="0" err="1">
                <a:solidFill>
                  <a:schemeClr val="dk1"/>
                </a:solidFill>
              </a:rPr>
              <a:t>Notkin</a:t>
            </a:r>
            <a:r>
              <a:rPr lang="en-US" dirty="0">
                <a:solidFill>
                  <a:schemeClr val="dk1"/>
                </a:solidFill>
              </a:rPr>
              <a:t> Hawaii, Inc.</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Obayashi Design Group Inc</a:t>
            </a:r>
            <a:endParaRPr dirty="0">
              <a:solidFill>
                <a:schemeClr val="dk1"/>
              </a:solidFill>
            </a:endParaRPr>
          </a:p>
          <a:p>
            <a:pPr marL="0" lvl="0" indent="0" algn="l" rtl="0">
              <a:spcBef>
                <a:spcPts val="0"/>
              </a:spcBef>
              <a:spcAft>
                <a:spcPts val="0"/>
              </a:spcAft>
              <a:buClr>
                <a:schemeClr val="dk1"/>
              </a:buClr>
              <a:buFont typeface="Arial"/>
              <a:buNone/>
            </a:pPr>
            <a:r>
              <a:rPr lang="en-US" b="1" dirty="0" err="1">
                <a:solidFill>
                  <a:schemeClr val="dk1"/>
                </a:solidFill>
              </a:rPr>
              <a:t>Oceanit</a:t>
            </a:r>
            <a:endParaRPr b="1" dirty="0">
              <a:solidFill>
                <a:schemeClr val="dk1"/>
              </a:solidFill>
            </a:endParaRPr>
          </a:p>
          <a:p>
            <a:pPr marL="0" lvl="0" indent="0" algn="l" rtl="0">
              <a:spcBef>
                <a:spcPts val="0"/>
              </a:spcBef>
              <a:spcAft>
                <a:spcPts val="0"/>
              </a:spcAft>
              <a:buClr>
                <a:schemeClr val="dk1"/>
              </a:buClr>
              <a:buFont typeface="Arial"/>
              <a:buNone/>
            </a:pPr>
            <a:r>
              <a:rPr lang="en-US" dirty="0" err="1">
                <a:solidFill>
                  <a:schemeClr val="dk1"/>
                </a:solidFill>
              </a:rPr>
              <a:t>Okahara</a:t>
            </a:r>
            <a:r>
              <a:rPr lang="en-US" dirty="0">
                <a:solidFill>
                  <a:schemeClr val="dk1"/>
                </a:solidFill>
              </a:rPr>
              <a:t> &amp; Associates, Inc</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Orion Engineers</a:t>
            </a:r>
            <a:endParaRPr dirty="0">
              <a:solidFill>
                <a:schemeClr val="dk1"/>
              </a:solidFill>
            </a:endParaRPr>
          </a:p>
          <a:p>
            <a:pPr marL="0" lvl="0" indent="0" algn="l" rtl="0">
              <a:spcBef>
                <a:spcPts val="0"/>
              </a:spcBef>
              <a:spcAft>
                <a:spcPts val="0"/>
              </a:spcAft>
              <a:buNone/>
            </a:pPr>
            <a:r>
              <a:rPr lang="en-US" b="1" dirty="0">
                <a:solidFill>
                  <a:schemeClr val="dk1"/>
                </a:solidFill>
              </a:rPr>
              <a:t>OTIS</a:t>
            </a:r>
            <a:endParaRPr b="1" dirty="0">
              <a:solidFill>
                <a:schemeClr val="dk1"/>
              </a:solidFill>
            </a:endParaRPr>
          </a:p>
          <a:p>
            <a:pPr marL="0" lvl="0" indent="0" algn="l" rtl="0">
              <a:spcBef>
                <a:spcPts val="0"/>
              </a:spcBef>
              <a:spcAft>
                <a:spcPts val="0"/>
              </a:spcAft>
              <a:buClr>
                <a:schemeClr val="dk1"/>
              </a:buClr>
              <a:buFont typeface="Arial"/>
              <a:buNone/>
            </a:pPr>
            <a:r>
              <a:rPr lang="en-US" b="1" dirty="0">
                <a:solidFill>
                  <a:schemeClr val="dk1"/>
                </a:solidFill>
              </a:rPr>
              <a:t>Pacific American Foundation</a:t>
            </a:r>
            <a:endParaRPr b="1"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Pacific Geotechnical Engineers, Inc.</a:t>
            </a:r>
            <a:endParaRPr dirty="0">
              <a:solidFill>
                <a:schemeClr val="dk1"/>
              </a:solidFill>
            </a:endParaRPr>
          </a:p>
          <a:p>
            <a:pPr marL="0" lvl="0" indent="0" algn="l" rtl="0">
              <a:spcBef>
                <a:spcPts val="0"/>
              </a:spcBef>
              <a:spcAft>
                <a:spcPts val="0"/>
              </a:spcAft>
              <a:buClr>
                <a:schemeClr val="dk1"/>
              </a:buClr>
              <a:buFont typeface="Arial"/>
              <a:buNone/>
            </a:pPr>
            <a:r>
              <a:rPr lang="en-US" b="1" dirty="0">
                <a:solidFill>
                  <a:schemeClr val="dk1"/>
                </a:solidFill>
              </a:rPr>
              <a:t>Park Engineering</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QRSE, LLC</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R.M. </a:t>
            </a:r>
            <a:r>
              <a:rPr lang="en-US" dirty="0" err="1">
                <a:solidFill>
                  <a:schemeClr val="dk1"/>
                </a:solidFill>
              </a:rPr>
              <a:t>Towill</a:t>
            </a:r>
            <a:r>
              <a:rPr lang="en-US" dirty="0">
                <a:solidFill>
                  <a:schemeClr val="dk1"/>
                </a:solidFill>
              </a:rPr>
              <a:t> Corp.</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RIM Architects, LLC</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Ronald N.S. Ho &amp; Associates, Inc</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Sam O. </a:t>
            </a:r>
            <a:r>
              <a:rPr lang="en-US" dirty="0" err="1">
                <a:solidFill>
                  <a:schemeClr val="dk1"/>
                </a:solidFill>
              </a:rPr>
              <a:t>Hirota</a:t>
            </a:r>
            <a:r>
              <a:rPr lang="en-US" dirty="0">
                <a:solidFill>
                  <a:schemeClr val="dk1"/>
                </a:solidFill>
              </a:rPr>
              <a:t>, Inc.</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Sato &amp; Associates</a:t>
            </a:r>
            <a:endParaRPr dirty="0">
              <a:solidFill>
                <a:schemeClr val="dk1"/>
              </a:solidFill>
            </a:endParaRPr>
          </a:p>
          <a:p>
            <a:pPr marL="0" lvl="0" indent="0" algn="l" rtl="0">
              <a:spcBef>
                <a:spcPts val="0"/>
              </a:spcBef>
              <a:spcAft>
                <a:spcPts val="0"/>
              </a:spcAft>
              <a:buClr>
                <a:schemeClr val="dk1"/>
              </a:buClr>
              <a:buFont typeface="Arial"/>
              <a:buNone/>
            </a:pPr>
            <a:r>
              <a:rPr lang="en-US" b="1" dirty="0">
                <a:solidFill>
                  <a:schemeClr val="dk1"/>
                </a:solidFill>
              </a:rPr>
              <a:t>Shigemura, Lau, </a:t>
            </a:r>
            <a:r>
              <a:rPr lang="en-US" b="1" dirty="0" err="1">
                <a:solidFill>
                  <a:schemeClr val="dk1"/>
                </a:solidFill>
              </a:rPr>
              <a:t>Sakanashi</a:t>
            </a:r>
            <a:r>
              <a:rPr lang="en-US" b="1" dirty="0">
                <a:solidFill>
                  <a:schemeClr val="dk1"/>
                </a:solidFill>
              </a:rPr>
              <a:t>, Higuchi &amp; Associates</a:t>
            </a:r>
            <a:endParaRPr b="1"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SPAWAR Systems Center Pacific</a:t>
            </a:r>
            <a:endParaRPr dirty="0">
              <a:solidFill>
                <a:schemeClr val="dk1"/>
              </a:solidFill>
            </a:endParaRPr>
          </a:p>
          <a:p>
            <a:pPr marL="0" lvl="0" indent="0" algn="l" rtl="0">
              <a:spcBef>
                <a:spcPts val="0"/>
              </a:spcBef>
              <a:spcAft>
                <a:spcPts val="0"/>
              </a:spcAft>
              <a:buClr>
                <a:schemeClr val="dk1"/>
              </a:buClr>
              <a:buFont typeface="Arial"/>
              <a:buNone/>
            </a:pPr>
            <a:r>
              <a:rPr lang="en-US" b="1" dirty="0">
                <a:solidFill>
                  <a:schemeClr val="dk1"/>
                </a:solidFill>
              </a:rPr>
              <a:t>SSFM International</a:t>
            </a:r>
            <a:endParaRPr b="1"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Structural Hawaii, Inc.</a:t>
            </a:r>
            <a:endParaRPr dirty="0">
              <a:solidFill>
                <a:schemeClr val="dk1"/>
              </a:solidFill>
            </a:endParaRPr>
          </a:p>
          <a:p>
            <a:pPr marL="0" lvl="0" indent="0" algn="l" rtl="0">
              <a:spcBef>
                <a:spcPts val="0"/>
              </a:spcBef>
              <a:spcAft>
                <a:spcPts val="0"/>
              </a:spcAft>
              <a:buClr>
                <a:schemeClr val="dk1"/>
              </a:buClr>
              <a:buFont typeface="Arial"/>
              <a:buNone/>
            </a:pPr>
            <a:r>
              <a:rPr lang="en-US" dirty="0" err="1">
                <a:solidFill>
                  <a:schemeClr val="dk1"/>
                </a:solidFill>
              </a:rPr>
              <a:t>Tanimura</a:t>
            </a:r>
            <a:r>
              <a:rPr lang="en-US" dirty="0">
                <a:solidFill>
                  <a:schemeClr val="dk1"/>
                </a:solidFill>
              </a:rPr>
              <a:t> &amp; Associates, Inc. (i3ngineering)</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Thermal Engineering Corp.</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Wilson Okamoto Corp.</a:t>
            </a:r>
            <a:endParaRPr dirty="0">
              <a:solidFill>
                <a:schemeClr val="dk1"/>
              </a:solidFill>
            </a:endParaRPr>
          </a:p>
          <a:p>
            <a:pPr marL="0" lvl="0" indent="0" algn="l" rtl="0">
              <a:spcBef>
                <a:spcPts val="0"/>
              </a:spcBef>
              <a:spcAft>
                <a:spcPts val="0"/>
              </a:spcAft>
              <a:buClr>
                <a:schemeClr val="dk1"/>
              </a:buClr>
              <a:buFont typeface="Arial"/>
              <a:buNone/>
            </a:pPr>
            <a:r>
              <a:rPr lang="en-US" b="1" dirty="0">
                <a:solidFill>
                  <a:schemeClr val="dk1"/>
                </a:solidFill>
              </a:rPr>
              <a:t>WSP Parsons Brinkerhoff</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Yogi </a:t>
            </a:r>
            <a:r>
              <a:rPr lang="en-US" dirty="0" err="1">
                <a:solidFill>
                  <a:schemeClr val="dk1"/>
                </a:solidFill>
              </a:rPr>
              <a:t>Kwong</a:t>
            </a:r>
            <a:r>
              <a:rPr lang="en-US" dirty="0">
                <a:solidFill>
                  <a:schemeClr val="dk1"/>
                </a:solidFill>
              </a:rPr>
              <a:t> Engineers</a:t>
            </a:r>
            <a:endParaRPr dirty="0">
              <a:solidFill>
                <a:schemeClr val="dk1"/>
              </a:solidFill>
            </a:endParaRPr>
          </a:p>
          <a:p>
            <a:pPr marL="0" lvl="0" indent="0" algn="l" rtl="0">
              <a:spcBef>
                <a:spcPts val="0"/>
              </a:spcBef>
              <a:spcAft>
                <a:spcPts val="0"/>
              </a:spcAft>
              <a:buNone/>
            </a:pPr>
            <a:endParaRPr dirty="0">
              <a:latin typeface="Calibri"/>
              <a:ea typeface="Calibri"/>
              <a:cs typeface="Calibri"/>
              <a:sym typeface="Calibri"/>
            </a:endParaRPr>
          </a:p>
        </p:txBody>
      </p:sp>
      <p:sp>
        <p:nvSpPr>
          <p:cNvPr id="135" name="Google Shape;135;p10"/>
          <p:cNvSpPr txBox="1"/>
          <p:nvPr/>
        </p:nvSpPr>
        <p:spPr>
          <a:xfrm>
            <a:off x="8912595" y="247914"/>
            <a:ext cx="2979000" cy="69246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050" b="1" dirty="0">
                <a:solidFill>
                  <a:schemeClr val="dk1"/>
                </a:solidFill>
              </a:rPr>
              <a:t>The </a:t>
            </a:r>
            <a:r>
              <a:rPr lang="en-US" sz="1050" b="1" u="sng" dirty="0">
                <a:solidFill>
                  <a:srgbClr val="C00000"/>
                </a:solidFill>
              </a:rPr>
              <a:t>32 industry partners </a:t>
            </a:r>
            <a:r>
              <a:rPr lang="en-US" sz="1050" b="1" dirty="0">
                <a:solidFill>
                  <a:schemeClr val="dk1"/>
                </a:solidFill>
              </a:rPr>
              <a:t>marked in bold are directly partnering with one or more of our pathway project school complexes.</a:t>
            </a:r>
            <a:endParaRPr sz="1050"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28"/>
          <p:cNvGrpSpPr/>
          <p:nvPr/>
        </p:nvGrpSpPr>
        <p:grpSpPr>
          <a:xfrm>
            <a:off x="208377" y="2462343"/>
            <a:ext cx="3635509" cy="4573067"/>
            <a:chOff x="0" y="1819789"/>
            <a:chExt cx="2726700" cy="3429886"/>
          </a:xfrm>
        </p:grpSpPr>
        <p:sp>
          <p:nvSpPr>
            <p:cNvPr id="142" name="Google Shape;142;p28"/>
            <p:cNvSpPr/>
            <p:nvPr/>
          </p:nvSpPr>
          <p:spPr>
            <a:xfrm>
              <a:off x="0" y="1819789"/>
              <a:ext cx="2726700" cy="669000"/>
            </a:xfrm>
            <a:prstGeom prst="homePlate">
              <a:avLst>
                <a:gd name="adj" fmla="val 50000"/>
              </a:avLst>
            </a:prstGeom>
            <a:solidFill>
              <a:srgbClr val="073763"/>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1700"/>
                <a:buFont typeface="Calibri"/>
                <a:buNone/>
              </a:pPr>
              <a:r>
                <a:rPr lang="en-US" sz="1700" b="1" i="0" u="none" strike="noStrike" cap="none">
                  <a:solidFill>
                    <a:srgbClr val="FFFFFF"/>
                  </a:solidFill>
                  <a:latin typeface="Calibri"/>
                  <a:ea typeface="Calibri"/>
                  <a:cs typeface="Calibri"/>
                  <a:sym typeface="Calibri"/>
                </a:rPr>
                <a:t>Increasing understanding of </a:t>
              </a:r>
              <a:br>
                <a:rPr lang="en-US" sz="1700" b="1" i="0" u="none" strike="noStrike" cap="none">
                  <a:solidFill>
                    <a:srgbClr val="FFFFFF"/>
                  </a:solidFill>
                  <a:latin typeface="Calibri"/>
                  <a:ea typeface="Calibri"/>
                  <a:cs typeface="Calibri"/>
                  <a:sym typeface="Calibri"/>
                </a:rPr>
              </a:br>
              <a:r>
                <a:rPr lang="en-US" sz="1700" b="1" i="0" u="none" strike="noStrike" cap="none">
                  <a:solidFill>
                    <a:srgbClr val="FFFFFF"/>
                  </a:solidFill>
                  <a:latin typeface="Calibri"/>
                  <a:ea typeface="Calibri"/>
                  <a:cs typeface="Calibri"/>
                  <a:sym typeface="Calibri"/>
                </a:rPr>
                <a:t>Engineering Disciplines</a:t>
              </a:r>
              <a:endParaRPr sz="1700" b="1" i="0" u="none" strike="noStrike" cap="none">
                <a:solidFill>
                  <a:srgbClr val="FFFFFF"/>
                </a:solidFill>
                <a:latin typeface="Calibri"/>
                <a:ea typeface="Calibri"/>
                <a:cs typeface="Calibri"/>
                <a:sym typeface="Calibri"/>
              </a:endParaRPr>
            </a:p>
          </p:txBody>
        </p:sp>
        <p:sp>
          <p:nvSpPr>
            <p:cNvPr id="143" name="Google Shape;143;p28"/>
            <p:cNvSpPr txBox="1"/>
            <p:nvPr/>
          </p:nvSpPr>
          <p:spPr>
            <a:xfrm>
              <a:off x="410850" y="2633975"/>
              <a:ext cx="1905000" cy="2615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Exposure to various career paths within the Engineering industry, with awareness opportunities ideally beginning at the elementary-school level.</a:t>
              </a:r>
              <a:endParaRPr sz="1600" b="1" i="0" u="none" strike="noStrike" cap="none">
                <a:solidFill>
                  <a:schemeClr val="dk1"/>
                </a:solidFill>
                <a:latin typeface="Calibri"/>
                <a:ea typeface="Calibri"/>
                <a:cs typeface="Calibri"/>
                <a:sym typeface="Calibri"/>
              </a:endParaRPr>
            </a:p>
          </p:txBody>
        </p:sp>
      </p:grpSp>
      <p:grpSp>
        <p:nvGrpSpPr>
          <p:cNvPr id="144" name="Google Shape;144;p28"/>
          <p:cNvGrpSpPr/>
          <p:nvPr/>
        </p:nvGrpSpPr>
        <p:grpSpPr>
          <a:xfrm>
            <a:off x="3030454" y="2462343"/>
            <a:ext cx="3388315" cy="4573068"/>
            <a:chOff x="2240763" y="1340138"/>
            <a:chExt cx="2541300" cy="3429887"/>
          </a:xfrm>
        </p:grpSpPr>
        <p:sp>
          <p:nvSpPr>
            <p:cNvPr id="145" name="Google Shape;145;p28"/>
            <p:cNvSpPr/>
            <p:nvPr/>
          </p:nvSpPr>
          <p:spPr>
            <a:xfrm>
              <a:off x="2240763" y="1340138"/>
              <a:ext cx="2541300" cy="669000"/>
            </a:xfrm>
            <a:prstGeom prst="chevron">
              <a:avLst>
                <a:gd name="adj" fmla="val 50000"/>
              </a:avLst>
            </a:prstGeom>
            <a:solidFill>
              <a:srgbClr val="0B5394"/>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1700"/>
                <a:buFont typeface="Calibri"/>
                <a:buNone/>
              </a:pPr>
              <a:r>
                <a:rPr lang="en-US" sz="1700" b="1" i="0" u="none" strike="noStrike" cap="none">
                  <a:solidFill>
                    <a:srgbClr val="FFFFFF"/>
                  </a:solidFill>
                  <a:latin typeface="Calibri"/>
                  <a:ea typeface="Calibri"/>
                  <a:cs typeface="Calibri"/>
                  <a:sym typeface="Calibri"/>
                </a:rPr>
                <a:t>Increasing Interest among Female Engineering Students</a:t>
              </a:r>
              <a:endParaRPr sz="1700" b="1" i="0" u="none" strike="noStrike" cap="none">
                <a:solidFill>
                  <a:srgbClr val="FFFFFF"/>
                </a:solidFill>
                <a:latin typeface="Calibri"/>
                <a:ea typeface="Calibri"/>
                <a:cs typeface="Calibri"/>
                <a:sym typeface="Calibri"/>
              </a:endParaRPr>
            </a:p>
          </p:txBody>
        </p:sp>
        <p:sp>
          <p:nvSpPr>
            <p:cNvPr id="146" name="Google Shape;146;p28"/>
            <p:cNvSpPr txBox="1"/>
            <p:nvPr/>
          </p:nvSpPr>
          <p:spPr>
            <a:xfrm>
              <a:off x="2558914" y="2154325"/>
              <a:ext cx="1905000" cy="2615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Women in STEM</a:t>
              </a:r>
              <a:endParaRPr sz="16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Exposure to various engineering careers with an increasing number of women employees</a:t>
              </a:r>
              <a:endParaRPr sz="1600" b="1" i="0" u="none" strike="noStrike" cap="none">
                <a:solidFill>
                  <a:schemeClr val="dk1"/>
                </a:solidFill>
                <a:latin typeface="Calibri"/>
                <a:ea typeface="Calibri"/>
                <a:cs typeface="Calibri"/>
                <a:sym typeface="Calibri"/>
              </a:endParaRPr>
            </a:p>
          </p:txBody>
        </p:sp>
      </p:grpSp>
      <p:grpSp>
        <p:nvGrpSpPr>
          <p:cNvPr id="147" name="Google Shape;147;p28"/>
          <p:cNvGrpSpPr/>
          <p:nvPr/>
        </p:nvGrpSpPr>
        <p:grpSpPr>
          <a:xfrm>
            <a:off x="5928783" y="2462344"/>
            <a:ext cx="3388315" cy="4539903"/>
            <a:chOff x="4329974" y="1315263"/>
            <a:chExt cx="2541300" cy="3405012"/>
          </a:xfrm>
        </p:grpSpPr>
        <p:sp>
          <p:nvSpPr>
            <p:cNvPr id="148" name="Google Shape;148;p28"/>
            <p:cNvSpPr/>
            <p:nvPr/>
          </p:nvSpPr>
          <p:spPr>
            <a:xfrm>
              <a:off x="4329974" y="1315263"/>
              <a:ext cx="2541300" cy="669000"/>
            </a:xfrm>
            <a:prstGeom prst="chevron">
              <a:avLst>
                <a:gd name="adj" fmla="val 50000"/>
              </a:avLst>
            </a:prstGeom>
            <a:solidFill>
              <a:srgbClr val="3D85C6"/>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SzPts val="1700"/>
                <a:buFont typeface="Calibri"/>
                <a:buNone/>
              </a:pPr>
              <a:r>
                <a:rPr lang="en-US" sz="1700" b="1" i="0" u="none" strike="noStrike" cap="none">
                  <a:solidFill>
                    <a:schemeClr val="lt1"/>
                  </a:solidFill>
                  <a:latin typeface="Calibri"/>
                  <a:ea typeface="Calibri"/>
                  <a:cs typeface="Calibri"/>
                  <a:sym typeface="Calibri"/>
                </a:rPr>
                <a:t>Ensuring students are Math-Ready</a:t>
              </a:r>
              <a:endParaRPr sz="1700" b="1" i="0" u="none" strike="noStrike" cap="none">
                <a:solidFill>
                  <a:srgbClr val="FFFFFF"/>
                </a:solidFill>
                <a:latin typeface="Calibri"/>
                <a:ea typeface="Calibri"/>
                <a:cs typeface="Calibri"/>
                <a:sym typeface="Calibri"/>
              </a:endParaRPr>
            </a:p>
          </p:txBody>
        </p:sp>
        <p:sp>
          <p:nvSpPr>
            <p:cNvPr id="149" name="Google Shape;149;p28"/>
            <p:cNvSpPr txBox="1"/>
            <p:nvPr/>
          </p:nvSpPr>
          <p:spPr>
            <a:xfrm>
              <a:off x="4648128" y="2104575"/>
              <a:ext cx="1905000" cy="2615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Exposing students to the math requirements needed to stay on track while in the K-12 pipeline, to be able to meet university requirements and expectations </a:t>
              </a:r>
              <a:endParaRPr sz="1600" b="1" i="0" u="none" strike="noStrike" cap="none">
                <a:solidFill>
                  <a:schemeClr val="dk1"/>
                </a:solidFill>
                <a:latin typeface="Calibri"/>
                <a:ea typeface="Calibri"/>
                <a:cs typeface="Calibri"/>
                <a:sym typeface="Calibri"/>
              </a:endParaRPr>
            </a:p>
          </p:txBody>
        </p:sp>
      </p:grpSp>
      <p:grpSp>
        <p:nvGrpSpPr>
          <p:cNvPr id="150" name="Google Shape;150;p28"/>
          <p:cNvGrpSpPr/>
          <p:nvPr/>
        </p:nvGrpSpPr>
        <p:grpSpPr>
          <a:xfrm>
            <a:off x="8513770" y="2462351"/>
            <a:ext cx="3388315" cy="4490088"/>
            <a:chOff x="6353339" y="1621775"/>
            <a:chExt cx="2541300" cy="3367650"/>
          </a:xfrm>
        </p:grpSpPr>
        <p:sp>
          <p:nvSpPr>
            <p:cNvPr id="151" name="Google Shape;151;p28"/>
            <p:cNvSpPr/>
            <p:nvPr/>
          </p:nvSpPr>
          <p:spPr>
            <a:xfrm>
              <a:off x="6353339" y="1621775"/>
              <a:ext cx="2541300" cy="669000"/>
            </a:xfrm>
            <a:prstGeom prst="chevron">
              <a:avLst>
                <a:gd name="adj" fmla="val 50000"/>
              </a:avLst>
            </a:prstGeom>
            <a:solidFill>
              <a:srgbClr val="6FA8DC"/>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1700"/>
                <a:buFont typeface="Calibri"/>
                <a:buNone/>
              </a:pPr>
              <a:r>
                <a:rPr lang="en-US" sz="1700" b="1" i="0" u="none" strike="noStrike" cap="none">
                  <a:solidFill>
                    <a:schemeClr val="lt1"/>
                  </a:solidFill>
                  <a:latin typeface="Calibri"/>
                  <a:ea typeface="Calibri"/>
                  <a:cs typeface="Calibri"/>
                  <a:sym typeface="Calibri"/>
                </a:rPr>
                <a:t>Recruiting Advisory</a:t>
              </a:r>
              <a:endParaRPr sz="17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700"/>
                <a:buFont typeface="Calibri"/>
                <a:buNone/>
              </a:pPr>
              <a:r>
                <a:rPr lang="en-US" sz="1700" b="1" i="0" u="none" strike="noStrike" cap="none">
                  <a:solidFill>
                    <a:schemeClr val="lt1"/>
                  </a:solidFill>
                  <a:latin typeface="Calibri"/>
                  <a:ea typeface="Calibri"/>
                  <a:cs typeface="Calibri"/>
                  <a:sym typeface="Calibri"/>
                </a:rPr>
                <a:t>Board Members</a:t>
              </a:r>
              <a:endParaRPr sz="1700" b="1" i="0" u="none" strike="noStrike" cap="none">
                <a:solidFill>
                  <a:srgbClr val="FFFFFF"/>
                </a:solidFill>
                <a:latin typeface="Calibri"/>
                <a:ea typeface="Calibri"/>
                <a:cs typeface="Calibri"/>
                <a:sym typeface="Calibri"/>
              </a:endParaRPr>
            </a:p>
          </p:txBody>
        </p:sp>
        <p:sp>
          <p:nvSpPr>
            <p:cNvPr id="152" name="Google Shape;152;p28"/>
            <p:cNvSpPr txBox="1"/>
            <p:nvPr/>
          </p:nvSpPr>
          <p:spPr>
            <a:xfrm>
              <a:off x="6714905" y="2373725"/>
              <a:ext cx="1905000" cy="2615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Convening industry and education partners to serve on an advisory board tasked with streamlining and strengthening WBL efforts within the school complex</a:t>
              </a:r>
              <a:endParaRPr sz="1600" b="1" i="0" u="none" strike="noStrike" cap="none">
                <a:solidFill>
                  <a:schemeClr val="dk1"/>
                </a:solidFill>
                <a:latin typeface="Calibri"/>
                <a:ea typeface="Calibri"/>
                <a:cs typeface="Calibri"/>
                <a:sym typeface="Calibri"/>
              </a:endParaRPr>
            </a:p>
          </p:txBody>
        </p:sp>
      </p:grpSp>
      <p:sp>
        <p:nvSpPr>
          <p:cNvPr id="153" name="Google Shape;153;p28"/>
          <p:cNvSpPr txBox="1"/>
          <p:nvPr/>
        </p:nvSpPr>
        <p:spPr>
          <a:xfrm>
            <a:off x="2291462" y="406238"/>
            <a:ext cx="7694700" cy="855900"/>
          </a:xfrm>
          <a:prstGeom prst="rect">
            <a:avLst/>
          </a:prstGeom>
          <a:noFill/>
          <a:ln>
            <a:noFill/>
          </a:ln>
        </p:spPr>
        <p:txBody>
          <a:bodyPr spcFirstLastPara="1" wrap="square" lIns="121900" tIns="121900" rIns="121900" bIns="121900" anchor="t" anchorCtr="0">
            <a:noAutofit/>
          </a:bodyPr>
          <a:lstStyle/>
          <a:p>
            <a:pPr marL="0" marR="0" lvl="0" indent="0" algn="ctr" rtl="0">
              <a:lnSpc>
                <a:spcPct val="90000"/>
              </a:lnSpc>
              <a:spcBef>
                <a:spcPts val="0"/>
              </a:spcBef>
              <a:spcAft>
                <a:spcPts val="0"/>
              </a:spcAft>
              <a:buClr>
                <a:srgbClr val="073763"/>
              </a:buClr>
              <a:buSzPts val="4400"/>
              <a:buFont typeface="Calibri"/>
              <a:buNone/>
            </a:pPr>
            <a:r>
              <a:rPr lang="en-US" sz="4400" b="1" i="0" u="none" strike="noStrike" cap="none">
                <a:solidFill>
                  <a:srgbClr val="073763"/>
                </a:solidFill>
                <a:latin typeface="Calibri"/>
                <a:ea typeface="Calibri"/>
                <a:cs typeface="Calibri"/>
                <a:sym typeface="Calibri"/>
              </a:rPr>
              <a:t>FOUR SHARED PRIORITIES</a:t>
            </a:r>
            <a:endParaRPr sz="4400" b="1" i="0" u="none" strike="noStrike" cap="none">
              <a:solidFill>
                <a:srgbClr val="073763"/>
              </a:solidFill>
              <a:latin typeface="Calibri"/>
              <a:ea typeface="Calibri"/>
              <a:cs typeface="Calibri"/>
              <a:sym typeface="Calibri"/>
            </a:endParaRPr>
          </a:p>
        </p:txBody>
      </p:sp>
      <p:pic>
        <p:nvPicPr>
          <p:cNvPr id="154" name="Google Shape;154;p28"/>
          <p:cNvPicPr preferRelativeResize="0"/>
          <p:nvPr/>
        </p:nvPicPr>
        <p:blipFill rotWithShape="1">
          <a:blip r:embed="rId3">
            <a:alphaModFix/>
          </a:blip>
          <a:srcRect/>
          <a:stretch/>
        </p:blipFill>
        <p:spPr>
          <a:xfrm>
            <a:off x="1537879" y="1826771"/>
            <a:ext cx="645566" cy="561600"/>
          </a:xfrm>
          <a:prstGeom prst="rect">
            <a:avLst/>
          </a:prstGeom>
          <a:noFill/>
          <a:ln>
            <a:noFill/>
          </a:ln>
        </p:spPr>
      </p:pic>
      <p:pic>
        <p:nvPicPr>
          <p:cNvPr id="155" name="Google Shape;155;p28"/>
          <p:cNvPicPr preferRelativeResize="0"/>
          <p:nvPr/>
        </p:nvPicPr>
        <p:blipFill rotWithShape="1">
          <a:blip r:embed="rId4">
            <a:alphaModFix/>
          </a:blip>
          <a:srcRect/>
          <a:stretch/>
        </p:blipFill>
        <p:spPr>
          <a:xfrm>
            <a:off x="4392962" y="1827743"/>
            <a:ext cx="585100" cy="559661"/>
          </a:xfrm>
          <a:prstGeom prst="rect">
            <a:avLst/>
          </a:prstGeom>
          <a:noFill/>
          <a:ln>
            <a:noFill/>
          </a:ln>
        </p:spPr>
      </p:pic>
      <p:pic>
        <p:nvPicPr>
          <p:cNvPr id="156" name="Google Shape;156;p28"/>
          <p:cNvPicPr preferRelativeResize="0"/>
          <p:nvPr/>
        </p:nvPicPr>
        <p:blipFill rotWithShape="1">
          <a:blip r:embed="rId5">
            <a:alphaModFix/>
          </a:blip>
          <a:srcRect/>
          <a:stretch/>
        </p:blipFill>
        <p:spPr>
          <a:xfrm>
            <a:off x="7158245" y="1826772"/>
            <a:ext cx="585106" cy="561600"/>
          </a:xfrm>
          <a:prstGeom prst="rect">
            <a:avLst/>
          </a:prstGeom>
          <a:noFill/>
          <a:ln>
            <a:noFill/>
          </a:ln>
        </p:spPr>
      </p:pic>
      <p:pic>
        <p:nvPicPr>
          <p:cNvPr id="157" name="Google Shape;157;p28"/>
          <p:cNvPicPr preferRelativeResize="0"/>
          <p:nvPr/>
        </p:nvPicPr>
        <p:blipFill rotWithShape="1">
          <a:blip r:embed="rId6">
            <a:alphaModFix/>
          </a:blip>
          <a:srcRect/>
          <a:stretch/>
        </p:blipFill>
        <p:spPr>
          <a:xfrm>
            <a:off x="9923566" y="1826767"/>
            <a:ext cx="569273" cy="561600"/>
          </a:xfrm>
          <a:prstGeom prst="rect">
            <a:avLst/>
          </a:prstGeom>
          <a:noFill/>
          <a:ln>
            <a:noFill/>
          </a:ln>
        </p:spPr>
      </p:pic>
      <p:sp>
        <p:nvSpPr>
          <p:cNvPr id="158" name="Google Shape;158;p28"/>
          <p:cNvSpPr txBox="1"/>
          <p:nvPr/>
        </p:nvSpPr>
        <p:spPr>
          <a:xfrm>
            <a:off x="503662" y="1149921"/>
            <a:ext cx="11270400" cy="507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201F1E"/>
              </a:buClr>
              <a:buSzPts val="1700"/>
              <a:buFont typeface="Calibri"/>
              <a:buNone/>
            </a:pPr>
            <a:r>
              <a:rPr lang="en-US" sz="1700" b="1" i="1" u="none" strike="noStrike" cap="none">
                <a:solidFill>
                  <a:srgbClr val="201F1E"/>
                </a:solidFill>
                <a:highlight>
                  <a:srgbClr val="FFFFFF"/>
                </a:highlight>
                <a:latin typeface="Calibri"/>
                <a:ea typeface="Calibri"/>
                <a:cs typeface="Calibri"/>
                <a:sym typeface="Calibri"/>
              </a:rPr>
              <a:t>Our discovery phase has yielded these shared priorities among our three school complexes (Waipahu, Campbell, Castle):</a:t>
            </a:r>
            <a:endParaRPr sz="2100" b="1" i="1" u="none" strike="noStrike" cap="none">
              <a:solidFill>
                <a:schemeClr val="dk1"/>
              </a:solidFill>
              <a:latin typeface="Calibri"/>
              <a:ea typeface="Calibri"/>
              <a:cs typeface="Calibri"/>
              <a:sym typeface="Calibri"/>
            </a:endParaRPr>
          </a:p>
        </p:txBody>
      </p:sp>
      <p:pic>
        <p:nvPicPr>
          <p:cNvPr id="159" name="Google Shape;159;p28"/>
          <p:cNvPicPr preferRelativeResize="0"/>
          <p:nvPr/>
        </p:nvPicPr>
        <p:blipFill rotWithShape="1">
          <a:blip r:embed="rId7">
            <a:alphaModFix/>
          </a:blip>
          <a:srcRect/>
          <a:stretch/>
        </p:blipFill>
        <p:spPr>
          <a:xfrm>
            <a:off x="9360824" y="5608551"/>
            <a:ext cx="2622799" cy="1053801"/>
          </a:xfrm>
          <a:prstGeom prst="rect">
            <a:avLst/>
          </a:prstGeom>
          <a:noFill/>
          <a:ln>
            <a:noFill/>
          </a:ln>
        </p:spPr>
      </p:pic>
      <p:sp>
        <p:nvSpPr>
          <p:cNvPr id="160" name="Google Shape;160;p28"/>
          <p:cNvSpPr txBox="1"/>
          <p:nvPr/>
        </p:nvSpPr>
        <p:spPr>
          <a:xfrm>
            <a:off x="503650" y="5935350"/>
            <a:ext cx="8071200" cy="400200"/>
          </a:xfrm>
          <a:prstGeom prst="rect">
            <a:avLst/>
          </a:prstGeom>
          <a:solidFill>
            <a:srgbClr val="D9D9D9"/>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Project Based Learning (PBL) will be a foundational element across the first three priorities.</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8"/>
          <p:cNvPicPr preferRelativeResize="0"/>
          <p:nvPr/>
        </p:nvPicPr>
        <p:blipFill rotWithShape="1">
          <a:blip r:embed="rId3">
            <a:alphaModFix/>
          </a:blip>
          <a:srcRect/>
          <a:stretch/>
        </p:blipFill>
        <p:spPr>
          <a:xfrm>
            <a:off x="9454899" y="5717151"/>
            <a:ext cx="2622799" cy="1053801"/>
          </a:xfrm>
          <a:prstGeom prst="rect">
            <a:avLst/>
          </a:prstGeom>
          <a:noFill/>
          <a:ln>
            <a:noFill/>
          </a:ln>
        </p:spPr>
      </p:pic>
      <p:pic>
        <p:nvPicPr>
          <p:cNvPr id="167" name="Google Shape;167;p8"/>
          <p:cNvPicPr preferRelativeResize="0"/>
          <p:nvPr/>
        </p:nvPicPr>
        <p:blipFill rotWithShape="1">
          <a:blip r:embed="rId4">
            <a:alphaModFix/>
          </a:blip>
          <a:srcRect/>
          <a:stretch/>
        </p:blipFill>
        <p:spPr>
          <a:xfrm>
            <a:off x="114302" y="87048"/>
            <a:ext cx="11766305" cy="6618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114300" lvl="0" indent="0" algn="l" rtl="0">
              <a:lnSpc>
                <a:spcPct val="90000"/>
              </a:lnSpc>
              <a:spcBef>
                <a:spcPts val="1000"/>
              </a:spcBef>
              <a:spcAft>
                <a:spcPts val="0"/>
              </a:spcAft>
              <a:buSzPts val="1800"/>
              <a:buNone/>
            </a:pPr>
            <a:r>
              <a:rPr lang="en-US" sz="4400" dirty="0"/>
              <a:t>Expanding the Engineering Sector Partnership </a:t>
            </a:r>
            <a:br>
              <a:rPr lang="en-US" sz="4400" dirty="0"/>
            </a:br>
            <a:r>
              <a:rPr lang="en-US" sz="4400" dirty="0"/>
              <a:t>to Kauai</a:t>
            </a:r>
          </a:p>
        </p:txBody>
      </p:sp>
      <p:pic>
        <p:nvPicPr>
          <p:cNvPr id="180" name="Google Shape;180;p30"/>
          <p:cNvPicPr preferRelativeResize="0"/>
          <p:nvPr/>
        </p:nvPicPr>
        <p:blipFill rotWithShape="1">
          <a:blip r:embed="rId3">
            <a:alphaModFix/>
          </a:blip>
          <a:srcRect/>
          <a:stretch/>
        </p:blipFill>
        <p:spPr>
          <a:xfrm>
            <a:off x="9584111" y="5755394"/>
            <a:ext cx="2346197" cy="966081"/>
          </a:xfrm>
          <a:prstGeom prst="rect">
            <a:avLst/>
          </a:prstGeom>
          <a:noFill/>
          <a:ln>
            <a:noFill/>
          </a:ln>
        </p:spPr>
      </p:pic>
      <p:sp>
        <p:nvSpPr>
          <p:cNvPr id="181" name="Google Shape;18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a:buFont typeface="Wingdings" panose="05000000000000000000" pitchFamily="2" charset="2"/>
              <a:buChar char="§"/>
            </a:pPr>
            <a:r>
              <a:rPr lang="en-US" sz="2200"/>
              <a:t>The convening team is working with Kauai Economic Development Board and Kauai Tech Group to extend K-Career Engineering Pathway Project to Kauai. </a:t>
            </a:r>
          </a:p>
          <a:p>
            <a:pPr>
              <a:buFont typeface="Wingdings" panose="05000000000000000000" pitchFamily="2" charset="2"/>
              <a:buChar char="§"/>
            </a:pPr>
            <a:r>
              <a:rPr lang="en-US" sz="2200"/>
              <a:t>Next steps include sharing of strategies, structure, and metrics being used on Oahu for planned next steps on Kauai. Kauai will be sharing work to date and available data with convening team for feedback. The Kauai group is planning to meet monthly with the convening team.</a:t>
            </a:r>
            <a:endParaRPr lang="en-US" sz="2200" dirty="0"/>
          </a:p>
        </p:txBody>
      </p:sp>
      <p:pic>
        <p:nvPicPr>
          <p:cNvPr id="3" name="Picture 2">
            <a:extLst>
              <a:ext uri="{FF2B5EF4-FFF2-40B4-BE49-F238E27FC236}">
                <a16:creationId xmlns:a16="http://schemas.microsoft.com/office/drawing/2014/main" id="{1025B179-7E58-4709-B5BD-5CA66B933B0C}"/>
              </a:ext>
            </a:extLst>
          </p:cNvPr>
          <p:cNvPicPr>
            <a:picLocks noChangeAspect="1"/>
          </p:cNvPicPr>
          <p:nvPr/>
        </p:nvPicPr>
        <p:blipFill>
          <a:blip r:embed="rId4"/>
          <a:stretch>
            <a:fillRect/>
          </a:stretch>
        </p:blipFill>
        <p:spPr>
          <a:xfrm>
            <a:off x="2726311" y="4281807"/>
            <a:ext cx="6652369" cy="170421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1462</Words>
  <Application>Microsoft Office PowerPoint</Application>
  <PresentationFormat>Widescreen</PresentationFormat>
  <Paragraphs>228</Paragraphs>
  <Slides>26</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Wingdings</vt:lpstr>
      <vt:lpstr>Office Theme</vt:lpstr>
      <vt:lpstr>Office Theme</vt:lpstr>
      <vt:lpstr>    </vt:lpstr>
      <vt:lpstr>Sector Partnerships:  Industry-driven Employer Partnerships</vt:lpstr>
      <vt:lpstr>Convening &amp; Funding Through the Years</vt:lpstr>
      <vt:lpstr>Engineering Partnership Update</vt:lpstr>
      <vt:lpstr>2021 ENGINEERING SP RESPONSE: Build a K-Career Engineering Pathway</vt:lpstr>
      <vt:lpstr>Expanding the Engineering Sector Partners</vt:lpstr>
      <vt:lpstr>PowerPoint Presentation</vt:lpstr>
      <vt:lpstr>PowerPoint Presentation</vt:lpstr>
      <vt:lpstr>Expanding the Engineering Sector Partnership  to Kauai</vt:lpstr>
      <vt:lpstr>2021 and Next Steps</vt:lpstr>
      <vt:lpstr>Healthcare Partnership Update</vt:lpstr>
      <vt:lpstr>2021 Direction and Priorities</vt:lpstr>
      <vt:lpstr>Workforce Development</vt:lpstr>
      <vt:lpstr>PowerPoint Presentation</vt:lpstr>
      <vt:lpstr>2021 and Next Steps</vt:lpstr>
      <vt:lpstr>Technology Sector Partnership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Convening &amp; Funding Through the Years</vt:lpstr>
      <vt:lpstr>PowerPoint Presentation</vt:lpstr>
      <vt:lpstr>Mahalo for your partnership!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Keala Peters</dc:creator>
  <cp:lastModifiedBy>Keala Peters</cp:lastModifiedBy>
  <cp:revision>2</cp:revision>
  <dcterms:created xsi:type="dcterms:W3CDTF">2020-10-03T17:07:29Z</dcterms:created>
  <dcterms:modified xsi:type="dcterms:W3CDTF">2021-04-28T01:58:22Z</dcterms:modified>
</cp:coreProperties>
</file>