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1" r:id="rId8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1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WARN notices 2020 vs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Sheet1!$D$12:$O$12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 </c:v>
                </c:pt>
                <c:pt idx="5">
                  <c:v>June </c:v>
                </c:pt>
                <c:pt idx="6">
                  <c:v>July</c:v>
                </c:pt>
                <c:pt idx="7">
                  <c:v>August </c:v>
                </c:pt>
                <c:pt idx="8">
                  <c:v>September</c:v>
                </c:pt>
                <c:pt idx="9">
                  <c:v>October 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Sheet1!$D$13:$O$13</c:f>
              <c:numCache>
                <c:formatCode>General</c:formatCode>
                <c:ptCount val="12"/>
                <c:pt idx="0">
                  <c:v>9</c:v>
                </c:pt>
                <c:pt idx="1">
                  <c:v>6</c:v>
                </c:pt>
                <c:pt idx="2">
                  <c:v>32</c:v>
                </c:pt>
                <c:pt idx="3">
                  <c:v>24</c:v>
                </c:pt>
                <c:pt idx="4">
                  <c:v>18</c:v>
                </c:pt>
                <c:pt idx="5">
                  <c:v>37</c:v>
                </c:pt>
                <c:pt idx="6">
                  <c:v>22</c:v>
                </c:pt>
                <c:pt idx="7">
                  <c:v>25</c:v>
                </c:pt>
                <c:pt idx="8">
                  <c:v>53</c:v>
                </c:pt>
                <c:pt idx="9">
                  <c:v>14</c:v>
                </c:pt>
                <c:pt idx="10">
                  <c:v>11</c:v>
                </c:pt>
                <c:pt idx="1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DF-42D7-B8E6-ADBA89151C8E}"/>
            </c:ext>
          </c:extLst>
        </c:ser>
        <c:ser>
          <c:idx val="1"/>
          <c:order val="1"/>
          <c:tx>
            <c:v>2021</c:v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Sheet1!$D$12:$O$12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 </c:v>
                </c:pt>
                <c:pt idx="5">
                  <c:v>June </c:v>
                </c:pt>
                <c:pt idx="6">
                  <c:v>July</c:v>
                </c:pt>
                <c:pt idx="7">
                  <c:v>August </c:v>
                </c:pt>
                <c:pt idx="8">
                  <c:v>September</c:v>
                </c:pt>
                <c:pt idx="9">
                  <c:v>October 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Sheet1!$D$14:$O$14</c:f>
              <c:numCache>
                <c:formatCode>General</c:formatCode>
                <c:ptCount val="12"/>
                <c:pt idx="0">
                  <c:v>2</c:v>
                </c:pt>
                <c:pt idx="1">
                  <c:v>8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DF-42D7-B8E6-ADBA89151C8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88845184"/>
        <c:axId val="588844528"/>
      </c:barChart>
      <c:catAx>
        <c:axId val="58884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8844528"/>
        <c:crosses val="autoZero"/>
        <c:auto val="1"/>
        <c:lblAlgn val="ctr"/>
        <c:lblOffset val="100"/>
        <c:noMultiLvlLbl val="0"/>
      </c:catAx>
      <c:valAx>
        <c:axId val="58884452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88845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WARN notices by county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7777777777777776E-2"/>
          <c:y val="0.19432888597258677"/>
          <c:w val="0.93888888888888888"/>
          <c:h val="0.6982717264508603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Sheet1!$C$46:$C$50</c:f>
              <c:strCache>
                <c:ptCount val="5"/>
                <c:pt idx="0">
                  <c:v>Statewide</c:v>
                </c:pt>
                <c:pt idx="1">
                  <c:v>Oahu</c:v>
                </c:pt>
                <c:pt idx="2">
                  <c:v>Maui</c:v>
                </c:pt>
                <c:pt idx="3">
                  <c:v>Hawaii</c:v>
                </c:pt>
                <c:pt idx="4">
                  <c:v>Kauai</c:v>
                </c:pt>
              </c:strCache>
            </c:strRef>
          </c:cat>
          <c:val>
            <c:numRef>
              <c:f>Sheet1!$D$46:$D$50</c:f>
              <c:numCache>
                <c:formatCode>General</c:formatCode>
                <c:ptCount val="5"/>
                <c:pt idx="0">
                  <c:v>12</c:v>
                </c:pt>
                <c:pt idx="1">
                  <c:v>6</c:v>
                </c:pt>
                <c:pt idx="2">
                  <c:v>1</c:v>
                </c:pt>
                <c:pt idx="3">
                  <c:v>5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89-4C0F-96DC-3AA572B9B81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23495224"/>
        <c:axId val="523494568"/>
      </c:barChart>
      <c:catAx>
        <c:axId val="523495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3494568"/>
        <c:crosses val="autoZero"/>
        <c:auto val="1"/>
        <c:lblAlgn val="ctr"/>
        <c:lblOffset val="100"/>
        <c:noMultiLvlLbl val="0"/>
      </c:catAx>
      <c:valAx>
        <c:axId val="52349456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23495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/>
              <a:t>Rapid Response by county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7777777777777776E-2"/>
          <c:y val="0.19432888597258677"/>
          <c:w val="0.93888888888888888"/>
          <c:h val="0.69827172645086033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18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9E7-4139-84D3-6459F5AB469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4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9E7-4139-84D3-6459F5AB469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7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9E7-4139-84D3-6459F5AB469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19E7-4139-84D3-6459F5AB46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Sheet1!$C$46:$C$50</c:f>
              <c:strCache>
                <c:ptCount val="5"/>
                <c:pt idx="0">
                  <c:v>Statewide</c:v>
                </c:pt>
                <c:pt idx="1">
                  <c:v>Oahu</c:v>
                </c:pt>
                <c:pt idx="2">
                  <c:v>Maui</c:v>
                </c:pt>
                <c:pt idx="3">
                  <c:v>Hawaii</c:v>
                </c:pt>
                <c:pt idx="4">
                  <c:v>Kauai</c:v>
                </c:pt>
              </c:strCache>
            </c:strRef>
          </c:cat>
          <c:val>
            <c:numRef>
              <c:f>Sheet1!$D$46:$D$50</c:f>
              <c:numCache>
                <c:formatCode>General</c:formatCode>
                <c:ptCount val="5"/>
                <c:pt idx="0">
                  <c:v>18</c:v>
                </c:pt>
                <c:pt idx="1">
                  <c:v>6</c:v>
                </c:pt>
                <c:pt idx="2">
                  <c:v>4</c:v>
                </c:pt>
                <c:pt idx="3">
                  <c:v>7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89-4C0F-96DC-3AA572B9B81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523495224"/>
        <c:axId val="523494568"/>
      </c:barChart>
      <c:catAx>
        <c:axId val="523495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3494568"/>
        <c:crosses val="autoZero"/>
        <c:auto val="1"/>
        <c:lblAlgn val="ctr"/>
        <c:lblOffset val="100"/>
        <c:noMultiLvlLbl val="0"/>
      </c:catAx>
      <c:valAx>
        <c:axId val="5234945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23495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Employees Affected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0754007311586052E-2"/>
          <c:y val="0.20486906658241896"/>
          <c:w val="0.93888888888888888"/>
          <c:h val="0.6982717264508603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1583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9E7-4139-84D3-6459F5AB469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1327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AE3-47F8-B780-1DF9C503DAF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53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9E7-4139-84D3-6459F5AB469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191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9E7-4139-84D3-6459F5AB469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12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19E7-4139-84D3-6459F5AB46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Sheet1!$C$46:$C$50</c:f>
              <c:strCache>
                <c:ptCount val="5"/>
                <c:pt idx="0">
                  <c:v>Statewide</c:v>
                </c:pt>
                <c:pt idx="1">
                  <c:v>Oahu</c:v>
                </c:pt>
                <c:pt idx="2">
                  <c:v>Maui</c:v>
                </c:pt>
                <c:pt idx="3">
                  <c:v>Hawaii</c:v>
                </c:pt>
                <c:pt idx="4">
                  <c:v>Kauai</c:v>
                </c:pt>
              </c:strCache>
            </c:strRef>
          </c:cat>
          <c:val>
            <c:numRef>
              <c:f>Sheet1!$D$46:$D$50</c:f>
              <c:numCache>
                <c:formatCode>General</c:formatCode>
                <c:ptCount val="5"/>
                <c:pt idx="0">
                  <c:v>1583</c:v>
                </c:pt>
                <c:pt idx="1">
                  <c:v>1327</c:v>
                </c:pt>
                <c:pt idx="2">
                  <c:v>53</c:v>
                </c:pt>
                <c:pt idx="3">
                  <c:v>191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89-4C0F-96DC-3AA572B9B81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523495224"/>
        <c:axId val="523494568"/>
      </c:barChart>
      <c:catAx>
        <c:axId val="5234952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3494568"/>
        <c:crosses val="autoZero"/>
        <c:auto val="1"/>
        <c:lblAlgn val="ctr"/>
        <c:lblOffset val="100"/>
        <c:noMultiLvlLbl val="0"/>
      </c:catAx>
      <c:valAx>
        <c:axId val="5234945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23495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Employees Assisted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0754007311586052E-2"/>
          <c:y val="0.20486906658241896"/>
          <c:w val="0.93888888888888888"/>
          <c:h val="0.69827172645086033"/>
        </c:manualLayout>
      </c:layout>
      <c:barChart>
        <c:barDir val="col"/>
        <c:grouping val="clustered"/>
        <c:varyColors val="0"/>
        <c:ser>
          <c:idx val="0"/>
          <c:order val="0"/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308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9E7-4139-84D3-6459F5AB469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110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AE3-47F8-B780-1DF9C503DAF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9E7-4139-84D3-6459F5AB469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189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9E7-4139-84D3-6459F5AB469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19E7-4139-84D3-6459F5AB46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Sheet1!$C$46:$C$50</c:f>
              <c:strCache>
                <c:ptCount val="5"/>
                <c:pt idx="0">
                  <c:v>Statewide</c:v>
                </c:pt>
                <c:pt idx="1">
                  <c:v>Oahu</c:v>
                </c:pt>
                <c:pt idx="2">
                  <c:v>Maui</c:v>
                </c:pt>
                <c:pt idx="3">
                  <c:v>Hawaii</c:v>
                </c:pt>
                <c:pt idx="4">
                  <c:v>Kauai</c:v>
                </c:pt>
              </c:strCache>
            </c:strRef>
          </c:cat>
          <c:val>
            <c:numRef>
              <c:f>Sheet1!$D$46:$D$50</c:f>
              <c:numCache>
                <c:formatCode>General</c:formatCode>
                <c:ptCount val="5"/>
                <c:pt idx="0">
                  <c:v>308</c:v>
                </c:pt>
                <c:pt idx="1">
                  <c:v>110</c:v>
                </c:pt>
                <c:pt idx="2">
                  <c:v>9</c:v>
                </c:pt>
                <c:pt idx="3">
                  <c:v>189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89-4C0F-96DC-3AA572B9B81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523495224"/>
        <c:axId val="523494568"/>
      </c:barChart>
      <c:catAx>
        <c:axId val="523495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3494568"/>
        <c:crosses val="autoZero"/>
        <c:auto val="1"/>
        <c:lblAlgn val="ctr"/>
        <c:lblOffset val="100"/>
        <c:noMultiLvlLbl val="0"/>
      </c:catAx>
      <c:valAx>
        <c:axId val="523494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3495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84410-EEC6-43C0-9E24-7DBFD75C7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47700"/>
            <a:ext cx="8001000" cy="2857500"/>
          </a:xfrm>
        </p:spPr>
        <p:txBody>
          <a:bodyPr>
            <a:normAutofit fontScale="90000"/>
          </a:bodyPr>
          <a:lstStyle/>
          <a:p>
            <a:r>
              <a:rPr lang="en-US" sz="5300" dirty="0"/>
              <a:t>Employer engagement committee meeting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E29369-B2DA-4915-A6C4-A63DE3D804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April 29</a:t>
            </a:r>
            <a:r>
              <a:rPr lang="en-US" sz="3600" baseline="30000" dirty="0"/>
              <a:t>th</a:t>
            </a:r>
            <a:r>
              <a:rPr lang="en-US" sz="3600" dirty="0"/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1546749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F33F4-B5B3-4A94-ACA9-B1322BFB8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    12 WARN notices</a:t>
            </a:r>
            <a:br>
              <a:rPr lang="en-US" dirty="0"/>
            </a:br>
            <a:r>
              <a:rPr lang="en-US" dirty="0"/>
              <a:t>2020   259 warn notices           </a:t>
            </a:r>
            <a:r>
              <a:rPr lang="en-US" sz="1200" dirty="0"/>
              <a:t>AS OF 3/31/2021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CCE2803-1DB4-48D3-880C-52BD75921B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8540825"/>
              </p:ext>
            </p:extLst>
          </p:nvPr>
        </p:nvGraphicFramePr>
        <p:xfrm>
          <a:off x="684213" y="685800"/>
          <a:ext cx="8534400" cy="3614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8716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02C80-E355-40E3-BFA2-DB85A257E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Love’ Bakery statewide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81C33A5-E959-4AAB-BB72-5473A4E1CA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6550814"/>
              </p:ext>
            </p:extLst>
          </p:nvPr>
        </p:nvGraphicFramePr>
        <p:xfrm>
          <a:off x="560388" y="266700"/>
          <a:ext cx="8534400" cy="3614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9008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02C80-E355-40E3-BFA2-DB85A257E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520786"/>
            <a:ext cx="8534400" cy="1507067"/>
          </a:xfrm>
        </p:spPr>
        <p:txBody>
          <a:bodyPr>
            <a:normAutofit/>
          </a:bodyPr>
          <a:lstStyle/>
          <a:p>
            <a:r>
              <a:rPr lang="en-US" sz="1600" dirty="0"/>
              <a:t>Love’ Bakery statewide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81C33A5-E959-4AAB-BB72-5473A4E1CA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2072294"/>
              </p:ext>
            </p:extLst>
          </p:nvPr>
        </p:nvGraphicFramePr>
        <p:xfrm>
          <a:off x="560388" y="266700"/>
          <a:ext cx="8534400" cy="3614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1356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02C80-E355-40E3-BFA2-DB85A257E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520786"/>
            <a:ext cx="8534400" cy="1507067"/>
          </a:xfrm>
        </p:spPr>
        <p:txBody>
          <a:bodyPr>
            <a:normAutofit/>
          </a:bodyPr>
          <a:lstStyle/>
          <a:p>
            <a:r>
              <a:rPr lang="en-US" sz="1600" dirty="0"/>
              <a:t>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81C33A5-E959-4AAB-BB72-5473A4E1CA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7950027"/>
              </p:ext>
            </p:extLst>
          </p:nvPr>
        </p:nvGraphicFramePr>
        <p:xfrm>
          <a:off x="560388" y="266700"/>
          <a:ext cx="8534400" cy="3614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1629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02C80-E355-40E3-BFA2-DB85A257E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520786"/>
            <a:ext cx="8534400" cy="1507067"/>
          </a:xfrm>
        </p:spPr>
        <p:txBody>
          <a:bodyPr>
            <a:normAutofit/>
          </a:bodyPr>
          <a:lstStyle/>
          <a:p>
            <a:r>
              <a:rPr lang="en-US" sz="1600" dirty="0"/>
              <a:t>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81C33A5-E959-4AAB-BB72-5473A4E1CA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4415108"/>
              </p:ext>
            </p:extLst>
          </p:nvPr>
        </p:nvGraphicFramePr>
        <p:xfrm>
          <a:off x="560388" y="266700"/>
          <a:ext cx="8534400" cy="3614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6184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A0771-4E6D-41BD-A128-83164B459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262" y="201082"/>
            <a:ext cx="8534400" cy="913343"/>
          </a:xfrm>
        </p:spPr>
        <p:txBody>
          <a:bodyPr>
            <a:normAutofit fontScale="90000"/>
          </a:bodyPr>
          <a:lstStyle/>
          <a:p>
            <a:r>
              <a:rPr lang="en-US" dirty="0"/>
              <a:t>Rapid response and </a:t>
            </a:r>
            <a:br>
              <a:rPr lang="en-US" dirty="0"/>
            </a:br>
            <a:r>
              <a:rPr lang="en-US" dirty="0"/>
              <a:t>Business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FB5E0-0795-4903-AD33-267C2C575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262" y="1257300"/>
            <a:ext cx="8534400" cy="5123393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Statewide 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Monthly virtual meetings of our Statewide Rapid Response Business Services Team</a:t>
            </a: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counties are reporting on Rapid Response on a quarterly basis </a:t>
            </a: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Video conferencing </a:t>
            </a: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WDC Zoom hosted rapid response webinars</a:t>
            </a: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media</a:t>
            </a: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Digitizing our handouts</a:t>
            </a: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Hosting YouTube video material </a:t>
            </a: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Skill building and support</a:t>
            </a:r>
          </a:p>
          <a:p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Operating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guide for Business Services, Rapid Response and Layoff 			Aversion.</a:t>
            </a: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Most recently we completed a statewide response to the closure of Loves Bakery.  This was a new model where we partnered with the ILWU union to serve the union members directly.</a:t>
            </a:r>
          </a:p>
        </p:txBody>
      </p:sp>
    </p:spTree>
    <p:extLst>
      <p:ext uri="{BB962C8B-B14F-4D97-AF65-F5344CB8AC3E}">
        <p14:creationId xmlns:p14="http://schemas.microsoft.com/office/powerpoint/2010/main" val="183468071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2922</TotalTime>
  <Words>169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Century Gothic</vt:lpstr>
      <vt:lpstr>Wingdings 3</vt:lpstr>
      <vt:lpstr>Slice</vt:lpstr>
      <vt:lpstr>Employer engagement committee meeting </vt:lpstr>
      <vt:lpstr>2021     12 WARN notices 2020   259 warn notices           AS OF 3/31/2021</vt:lpstr>
      <vt:lpstr>Love’ Bakery statewide   </vt:lpstr>
      <vt:lpstr>Love’ Bakery statewide   </vt:lpstr>
      <vt:lpstr>   </vt:lpstr>
      <vt:lpstr>   </vt:lpstr>
      <vt:lpstr>Rapid response and  Business engagement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Employer Engagement Committee Meeting</dc:title>
  <dc:creator>Morihara, David M</dc:creator>
  <cp:lastModifiedBy>Kuranishi, Harrison</cp:lastModifiedBy>
  <cp:revision>33</cp:revision>
  <cp:lastPrinted>2021-04-19T19:40:13Z</cp:lastPrinted>
  <dcterms:created xsi:type="dcterms:W3CDTF">2021-01-21T01:59:38Z</dcterms:created>
  <dcterms:modified xsi:type="dcterms:W3CDTF">2021-06-19T02:11:49Z</dcterms:modified>
</cp:coreProperties>
</file>