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2" r:id="rId5"/>
    <p:sldId id="284" r:id="rId6"/>
    <p:sldId id="285" r:id="rId7"/>
    <p:sldId id="286" r:id="rId8"/>
    <p:sldId id="287" r:id="rId9"/>
    <p:sldId id="288" r:id="rId10"/>
    <p:sldId id="289" r:id="rId11"/>
    <p:sldId id="290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Executive director’s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4739780"/>
            <a:ext cx="3511233" cy="1147054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000" dirty="0"/>
              <a:t>Allicyn tasaka</a:t>
            </a:r>
          </a:p>
          <a:p>
            <a:r>
              <a:rPr lang="en-US" sz="2000" dirty="0" err="1"/>
              <a:t>wDC</a:t>
            </a:r>
            <a:r>
              <a:rPr lang="en-US" sz="2000" dirty="0"/>
              <a:t> Board Meeting</a:t>
            </a:r>
          </a:p>
          <a:p>
            <a:r>
              <a:rPr lang="en-US" sz="2000" dirty="0"/>
              <a:t>June 23, 2021</a:t>
            </a:r>
          </a:p>
        </p:txBody>
      </p:sp>
      <p:pic>
        <p:nvPicPr>
          <p:cNvPr id="5" name="Picture 4" descr="A bowl of oranges ">
            <a:extLst>
              <a:ext uri="{FF2B5EF4-FFF2-40B4-BE49-F238E27FC236}">
                <a16:creationId xmlns:a16="http://schemas.microsoft.com/office/drawing/2014/main" id="{46FD3043-02B3-4F91-A2CB-FF01D76F3F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48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8721B-F5A5-4538-826D-514D57D26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B050"/>
                </a:solidFill>
              </a:rPr>
              <a:t>2021 LEGISLATURE </a:t>
            </a:r>
            <a:br>
              <a:rPr lang="en-US" dirty="0"/>
            </a:br>
            <a:r>
              <a:rPr lang="en-US" sz="1800" dirty="0">
                <a:solidFill>
                  <a:srgbClr val="92D050"/>
                </a:solidFill>
              </a:rPr>
              <a:t>January 20 – April 29,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74E7E-9DB7-403B-8FC6-587D35C2AF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2"/>
            <a:ext cx="5194767" cy="35100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 200 HD1 SD1 CD1 STATE BUDGET BILL </a:t>
            </a:r>
          </a:p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&amp; Senate Agreed in Conference Committee:</a:t>
            </a:r>
          </a:p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7 permanent positions to WDD</a:t>
            </a:r>
          </a:p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general and federal funds under WDD</a:t>
            </a:r>
          </a:p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WDC Program Budget ID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Effective: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 Governor’s Signature</a:t>
            </a:r>
          </a:p>
          <a:p>
            <a:r>
              <a:rPr lang="en-US" sz="1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to board members, partners and stakeholders who submitted testimony to help WDC.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11326-1FAE-4B4F-A9FD-6E47E995C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39" y="1959429"/>
            <a:ext cx="5424508" cy="3901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WDC            Workforce Development Division = 1 Team</a:t>
            </a:r>
          </a:p>
          <a:p>
            <a:pPr marL="0" indent="0">
              <a:buNone/>
            </a:pP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meetings: Board leadership + Director/Deputy</a:t>
            </a:r>
          </a:p>
          <a:p>
            <a:pPr marL="0" indent="0">
              <a:buNone/>
            </a:pP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Weekly meetings: WDC + WDD</a:t>
            </a:r>
          </a:p>
          <a:p>
            <a:pPr marL="0" indent="0">
              <a:buNone/>
            </a:pP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offices: 4</a:t>
            </a:r>
            <a:r>
              <a:rPr lang="en-US" sz="15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3</a:t>
            </a:r>
            <a:r>
              <a:rPr lang="en-US" sz="15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Floor, Room 329</a:t>
            </a:r>
          </a:p>
          <a:p>
            <a:pPr marL="0" indent="0">
              <a:buNone/>
            </a:pP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and contracts administered by WDD</a:t>
            </a:r>
          </a:p>
          <a:p>
            <a:pPr marL="0" indent="0">
              <a:buNone/>
            </a:pP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WDC Board: No change to role &amp; responsibilities; committee meetings; project funding through WDD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2A62643-C489-454F-AF0D-C85433BD6383}"/>
              </a:ext>
            </a:extLst>
          </p:cNvPr>
          <p:cNvSpPr/>
          <p:nvPr/>
        </p:nvSpPr>
        <p:spPr>
          <a:xfrm>
            <a:off x="6978700" y="2228002"/>
            <a:ext cx="58723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9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1521-7AD5-4080-8204-9C77D98C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00B050"/>
                </a:solidFill>
              </a:rPr>
              <a:t>2021 LEGISLATURE </a:t>
            </a:r>
            <a:br>
              <a:rPr lang="en-US" dirty="0"/>
            </a:br>
            <a:r>
              <a:rPr lang="en-US" dirty="0">
                <a:solidFill>
                  <a:srgbClr val="92D050"/>
                </a:solidFill>
              </a:rPr>
              <a:t>January 20 – April 29, 2021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6E17F-BF11-4A24-A656-75DAEB7613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894115"/>
            <a:ext cx="5194767" cy="3966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 1270 RELATING TO WDC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Adds the Administrator of the Division of Rehabilitation as ex-officio voting member replacing the Director at Department of Human Services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Passed: Sent to Governor</a:t>
            </a:r>
          </a:p>
          <a:p>
            <a:pPr marL="0" indent="0">
              <a:buNone/>
            </a:pPr>
            <a:r>
              <a:rPr lang="en-US" sz="1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 961 HD1 SD2  RELATING TO MILITARY DEPENDENTS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Exempts dependents of military service members from state residency requirements for government employment; allows licensures from out of Hawaii to apply for state licensures on expedited basis for up to 5 years.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Passed: Signed by Governor; Act 018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0ABC7-DFCD-409B-964D-252E5E212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39" y="1418253"/>
            <a:ext cx="5194769" cy="4442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GOVERNOR’S MESSAGES: APPOINTMENTS TO WDC</a:t>
            </a:r>
          </a:p>
          <a:p>
            <a:pPr marL="0" indent="0" algn="ctr">
              <a:buNone/>
            </a:pP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CONGRATULATIONS!  </a:t>
            </a:r>
          </a:p>
          <a:p>
            <a:r>
              <a:rPr lang="en-US" sz="1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Reappointments: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Ian Kitajima, Brian Lee, Chuck Shima, Brian Tatsumura</a:t>
            </a:r>
          </a:p>
          <a:p>
            <a:r>
              <a:rPr lang="en-US" sz="1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New Appointments: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Chun Acquavella (Carpenters Apprenticeship Trust Fund), Jason Brand (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Country Farms/Brand Industrial Group), Kira Higa (Hawaiian Telcom), Ken Loui (Pacific Marine), Jason Bradshaw (ILWU), Cary Miyashiro (formerly of Hawaii USA Federal Credit Union) </a:t>
            </a:r>
          </a:p>
        </p:txBody>
      </p:sp>
    </p:spTree>
    <p:extLst>
      <p:ext uri="{BB962C8B-B14F-4D97-AF65-F5344CB8AC3E}">
        <p14:creationId xmlns:p14="http://schemas.microsoft.com/office/powerpoint/2010/main" val="3232353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901F3-D5E2-4A98-8A45-A0B39042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637563"/>
            <a:ext cx="8748698" cy="13343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partnerships 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16E132-FFFB-49E1-9A35-7916433D9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906" y="1623527"/>
            <a:ext cx="6210772" cy="45969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 American Job Centers Videos: Kinetic Productions</a:t>
            </a:r>
          </a:p>
          <a:p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 AJC Customer Satisfaction Survey: Ward Research</a:t>
            </a:r>
          </a:p>
          <a:p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Hawaii Is Hiring Website: Chamber of Commerce Hawaii</a:t>
            </a:r>
          </a:p>
          <a:p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Employer Partnerships: SMS Consulting</a:t>
            </a:r>
          </a:p>
          <a:p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Hawaii Center for Nursing: UH</a:t>
            </a:r>
          </a:p>
          <a:p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Science Work-Based Learning Pilot Program: UH</a:t>
            </a:r>
          </a:p>
          <a:p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 Evaluation of Eligible Training Providers: Educational Data Systems, Inc.</a:t>
            </a:r>
          </a:p>
          <a:p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 Evaluation of Service Providers at AJCs: SMS Research &amp; Marketing</a:t>
            </a:r>
          </a:p>
          <a:p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Resiliency Initiative</a:t>
            </a:r>
          </a:p>
          <a:p>
            <a:pPr lvl="1"/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Readiness Computer Classes: UH Community Colleges</a:t>
            </a:r>
          </a:p>
          <a:p>
            <a:pPr lvl="1"/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 Digital Literacy Assessment: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Omnitrak</a:t>
            </a: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800" dirty="0"/>
          </a:p>
        </p:txBody>
      </p:sp>
      <p:pic>
        <p:nvPicPr>
          <p:cNvPr id="6" name="Content Placeholder 5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298C8217-339F-410C-8228-33FBDC2B4A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35281" y="1530220"/>
            <a:ext cx="4627984" cy="44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97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76AA-D9F2-488C-B7D9-58C635A1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STATEWIDE RAPID RESPONSE / BUSINESS SERVICES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 descr="A picture containing indoor, wall, floor, ceiling&#10;&#10;Description automatically generated">
            <a:extLst>
              <a:ext uri="{FF2B5EF4-FFF2-40B4-BE49-F238E27FC236}">
                <a16:creationId xmlns:a16="http://schemas.microsoft.com/office/drawing/2014/main" id="{C9F50313-DF95-40AB-A7E1-646F0D18D0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5650" y="2090057"/>
            <a:ext cx="4945354" cy="3770993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B079634-5131-41B3-89BA-9980CFE7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8128" y="1502230"/>
            <a:ext cx="5963717" cy="462611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 Rapid Response for Love’s Bakery Closure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Hilo (4), Kona (12), Maui (9), Kauai (5) and Oahu (201)  = 231 employees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with ILWU on all islands.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 Rapid Response sessions were held throughout March and April.  The Rapid Response teams assisted 231 Love’s Bakery employees with transitioning through the bakery closure.    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Rapid Response teams assisted with creating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HireNet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Hawaii accounts, Unemployment Insurance profiles and filing of the initial claim.  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Love’s Bakery employees were encouraged to setup appointments at the AJC’s.  Over 70 of the affected workers were assisted with 20 completing a computer training class in June.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93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A449-172E-4432-B66E-5479A42D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successful service: </a:t>
            </a:r>
            <a:r>
              <a:rPr lang="en-US" dirty="0">
                <a:solidFill>
                  <a:srgbClr val="00B050"/>
                </a:solidFill>
              </a:rPr>
              <a:t>love’s bakery </a:t>
            </a:r>
            <a:r>
              <a:rPr lang="en-US" dirty="0">
                <a:solidFill>
                  <a:srgbClr val="C00000"/>
                </a:solidFill>
              </a:rPr>
              <a:t>+ </a:t>
            </a:r>
            <a:r>
              <a:rPr lang="en-US" dirty="0" err="1">
                <a:solidFill>
                  <a:srgbClr val="0070C0"/>
                </a:solidFill>
              </a:rPr>
              <a:t>ilwU</a:t>
            </a:r>
            <a:r>
              <a:rPr lang="en-US" dirty="0">
                <a:solidFill>
                  <a:srgbClr val="C00000"/>
                </a:solidFill>
              </a:rPr>
              <a:t> + </a:t>
            </a:r>
            <a:r>
              <a:rPr lang="en-US" dirty="0" err="1">
                <a:solidFill>
                  <a:srgbClr val="7030A0"/>
                </a:solidFill>
              </a:rPr>
              <a:t>ajc</a:t>
            </a:r>
            <a:r>
              <a:rPr lang="en-US" dirty="0">
                <a:solidFill>
                  <a:srgbClr val="7030A0"/>
                </a:solidFill>
              </a:rPr>
              <a:t> teams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81ACD8-8A37-4D11-951D-0F9E160B06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6597" y="2227263"/>
            <a:ext cx="4843156" cy="363378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7C429DC-6FA4-4ECF-BA0C-9D1AE5FC11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92247" y="2227263"/>
            <a:ext cx="4843156" cy="3633787"/>
          </a:xfrm>
        </p:spPr>
      </p:pic>
    </p:spTree>
    <p:extLst>
      <p:ext uri="{BB962C8B-B14F-4D97-AF65-F5344CB8AC3E}">
        <p14:creationId xmlns:p14="http://schemas.microsoft.com/office/powerpoint/2010/main" val="1800061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BBEAA-002E-4FC5-9000-CA4958122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MAHALO </a:t>
            </a:r>
            <a:r>
              <a:rPr lang="en-US" sz="54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leslie</a:t>
            </a:r>
            <a:r>
              <a:rPr lang="en-US" sz="5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D621A-2322-4B70-A594-1862DA0158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4D329BB-1572-4A93-8FAA-56A9E62B37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954812"/>
              </p:ext>
            </p:extLst>
          </p:nvPr>
        </p:nvGraphicFramePr>
        <p:xfrm>
          <a:off x="581193" y="1996751"/>
          <a:ext cx="4015974" cy="4131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3" imgW="2285820" imgH="3047973" progId="AcroExch.Document.DC">
                  <p:embed/>
                </p:oleObj>
              </mc:Choice>
              <mc:Fallback>
                <p:oleObj name="Acrobat Document" r:id="rId3" imgW="2285820" imgH="304797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1193" y="1996751"/>
                        <a:ext cx="4015974" cy="4131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6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41FB2EE6-FF59-4FA8-BBB9-FC263E103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2782" y="4176725"/>
            <a:ext cx="3373837" cy="1817971"/>
          </a:xfrm>
          <a:prstGeom prst="rect">
            <a:avLst/>
          </a:prstGeom>
        </p:spPr>
      </p:pic>
      <p:pic>
        <p:nvPicPr>
          <p:cNvPr id="16" name="Content Placeholder 1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4EF4281-F740-4AC4-B494-35C55513B9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269525" y="2228003"/>
            <a:ext cx="5194767" cy="3766693"/>
          </a:xfrm>
        </p:spPr>
      </p:pic>
    </p:spTree>
    <p:extLst>
      <p:ext uri="{BB962C8B-B14F-4D97-AF65-F5344CB8AC3E}">
        <p14:creationId xmlns:p14="http://schemas.microsoft.com/office/powerpoint/2010/main" val="714140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44AF8-BA6F-46B9-AB91-55BC6ADC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906010"/>
            <a:ext cx="11029616" cy="1191238"/>
          </a:xfrm>
        </p:spPr>
        <p:txBody>
          <a:bodyPr>
            <a:normAutofit fontScale="90000"/>
          </a:bodyPr>
          <a:lstStyle/>
          <a:p>
            <a:r>
              <a:rPr lang="en-US" sz="4800" i="1" dirty="0">
                <a:solidFill>
                  <a:srgbClr val="C00000"/>
                </a:solidFill>
              </a:rPr>
              <a:t>ALOHA &amp; BEST WISHES to Glen Kaneshige and Bernadette </a:t>
            </a:r>
            <a:r>
              <a:rPr lang="en-US" sz="4800" i="1" dirty="0" err="1">
                <a:solidFill>
                  <a:srgbClr val="C00000"/>
                </a:solidFill>
              </a:rPr>
              <a:t>howard</a:t>
            </a:r>
            <a:r>
              <a:rPr lang="en-US" sz="4800" i="1" dirty="0">
                <a:solidFill>
                  <a:srgbClr val="C00000"/>
                </a:solidFill>
              </a:rPr>
              <a:t>!!! </a:t>
            </a:r>
          </a:p>
        </p:txBody>
      </p:sp>
      <p:pic>
        <p:nvPicPr>
          <p:cNvPr id="26" name="Content Placeholder 25" descr="A picture containing text&#10;&#10;Description automatically generated">
            <a:extLst>
              <a:ext uri="{FF2B5EF4-FFF2-40B4-BE49-F238E27FC236}">
                <a16:creationId xmlns:a16="http://schemas.microsoft.com/office/drawing/2014/main" id="{7F1B169E-F4D6-4F82-9701-BEE352BA52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6259871" y="2648928"/>
            <a:ext cx="4213157" cy="3327916"/>
          </a:xfrm>
        </p:spPr>
      </p:pic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B6CC05E4-95CD-4A91-BFB1-DC16120C1C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1" y="2206305"/>
            <a:ext cx="3259122" cy="4211273"/>
          </a:xfrm>
        </p:spPr>
      </p:pic>
      <p:pic>
        <p:nvPicPr>
          <p:cNvPr id="28" name="Picture 27" descr="Shape, logo&#10;&#10;Description automatically generated">
            <a:extLst>
              <a:ext uri="{FF2B5EF4-FFF2-40B4-BE49-F238E27FC236}">
                <a16:creationId xmlns:a16="http://schemas.microsoft.com/office/drawing/2014/main" id="{75D1F11A-9A1B-4873-ABB6-B236DC4BA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751" y="2298583"/>
            <a:ext cx="2076053" cy="4120878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1571A097-55B2-4057-BEB6-C734EDF66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7569" y="3977983"/>
            <a:ext cx="3327917" cy="160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0027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455B2D-BAB7-438A-85DA-0266A24CB79F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71af3243-3dd4-4a8d-8c0d-dd76da1f02a5"/>
    <ds:schemaRef ds:uri="16c05727-aa75-4e4a-9b5f-8a80a1165891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{7CED5D9F-F806-4880-86FB-C16847BAE3E3}tf11964407_win32</Template>
  <TotalTime>648</TotalTime>
  <Words>535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Franklin Gothic Book</vt:lpstr>
      <vt:lpstr>Franklin Gothic Demi</vt:lpstr>
      <vt:lpstr>Gill Sans MT</vt:lpstr>
      <vt:lpstr>Wingdings 2</vt:lpstr>
      <vt:lpstr>DividendVTI</vt:lpstr>
      <vt:lpstr>Adobe Acrobat Document</vt:lpstr>
      <vt:lpstr>Executive director’s report</vt:lpstr>
      <vt:lpstr>2021 LEGISLATURE  January 20 – April 29, 2021</vt:lpstr>
      <vt:lpstr>2021 LEGISLATURE  January 20 – April 29, 2021</vt:lpstr>
      <vt:lpstr>Collaborative partnerships   </vt:lpstr>
      <vt:lpstr>STATEWIDE RAPID RESPONSE / BUSINESS SERVICES </vt:lpstr>
      <vt:lpstr>successful service: love’s bakery + ilwU + ajc teams</vt:lpstr>
      <vt:lpstr>MAHALO leslie!! </vt:lpstr>
      <vt:lpstr>ALOHA &amp; BEST WISHES to Glen Kaneshige and Bernadette howard!!!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Allicyn C. Tasaka</dc:creator>
  <cp:lastModifiedBy>Allicyn C. Tasaka</cp:lastModifiedBy>
  <cp:revision>27</cp:revision>
  <cp:lastPrinted>2021-06-23T04:34:09Z</cp:lastPrinted>
  <dcterms:created xsi:type="dcterms:W3CDTF">2021-06-22T00:24:49Z</dcterms:created>
  <dcterms:modified xsi:type="dcterms:W3CDTF">2021-06-23T04:36:22Z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