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0" r:id="rId3"/>
    <p:sldId id="267" r:id="rId4"/>
    <p:sldId id="262" r:id="rId5"/>
    <p:sldId id="261" r:id="rId6"/>
    <p:sldId id="257" r:id="rId7"/>
    <p:sldId id="258" r:id="rId8"/>
    <p:sldId id="266"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image" Target="../media/image10.jpeg"/><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a:t>WARN</a:t>
            </a:r>
            <a:r>
              <a:rPr lang="en-US" baseline="0"/>
              <a:t> Notices 2020 vs 2021</a:t>
            </a:r>
            <a:endParaRPr lang="en-US"/>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2021</c:v>
                </c:pt>
              </c:strCache>
            </c:strRef>
          </c:tx>
          <c:spPr>
            <a:solidFill>
              <a:schemeClr val="dk1">
                <a:tint val="8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Sheet1!$A$2:$A$14</c:f>
              <c:strCache>
                <c:ptCount val="13"/>
                <c:pt idx="0">
                  <c:v>Total</c:v>
                </c:pt>
                <c:pt idx="1">
                  <c:v>January</c:v>
                </c:pt>
                <c:pt idx="2">
                  <c:v>February</c:v>
                </c:pt>
                <c:pt idx="3">
                  <c:v>March</c:v>
                </c:pt>
                <c:pt idx="4">
                  <c:v>April</c:v>
                </c:pt>
                <c:pt idx="5">
                  <c:v>May</c:v>
                </c:pt>
                <c:pt idx="6">
                  <c:v>June</c:v>
                </c:pt>
                <c:pt idx="7">
                  <c:v>July</c:v>
                </c:pt>
                <c:pt idx="8">
                  <c:v>August</c:v>
                </c:pt>
                <c:pt idx="9">
                  <c:v>September</c:v>
                </c:pt>
                <c:pt idx="10">
                  <c:v>October</c:v>
                </c:pt>
                <c:pt idx="11">
                  <c:v>November</c:v>
                </c:pt>
                <c:pt idx="12">
                  <c:v>December</c:v>
                </c:pt>
              </c:strCache>
            </c:strRef>
          </c:cat>
          <c:val>
            <c:numRef>
              <c:f>Sheet1!$B$2:$B$14</c:f>
              <c:numCache>
                <c:formatCode>General</c:formatCode>
                <c:ptCount val="13"/>
                <c:pt idx="0">
                  <c:v>12</c:v>
                </c:pt>
                <c:pt idx="1">
                  <c:v>2</c:v>
                </c:pt>
                <c:pt idx="2">
                  <c:v>8</c:v>
                </c:pt>
                <c:pt idx="3">
                  <c:v>2</c:v>
                </c:pt>
                <c:pt idx="4">
                  <c:v>0</c:v>
                </c:pt>
                <c:pt idx="5">
                  <c:v>0</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00-934D-4C14-A75C-1CF64B1A41A6}"/>
            </c:ext>
          </c:extLst>
        </c:ser>
        <c:ser>
          <c:idx val="1"/>
          <c:order val="1"/>
          <c:tx>
            <c:strRef>
              <c:f>Sheet1!$C$1</c:f>
              <c:strCache>
                <c:ptCount val="1"/>
                <c:pt idx="0">
                  <c:v>2020</c:v>
                </c:pt>
              </c:strCache>
            </c:strRef>
          </c:tx>
          <c:spPr>
            <a:solidFill>
              <a:schemeClr val="dk1">
                <a:tint val="5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Sheet1!$A$2:$A$14</c:f>
              <c:strCache>
                <c:ptCount val="13"/>
                <c:pt idx="0">
                  <c:v>Total</c:v>
                </c:pt>
                <c:pt idx="1">
                  <c:v>January</c:v>
                </c:pt>
                <c:pt idx="2">
                  <c:v>February</c:v>
                </c:pt>
                <c:pt idx="3">
                  <c:v>March</c:v>
                </c:pt>
                <c:pt idx="4">
                  <c:v>April</c:v>
                </c:pt>
                <c:pt idx="5">
                  <c:v>May</c:v>
                </c:pt>
                <c:pt idx="6">
                  <c:v>June</c:v>
                </c:pt>
                <c:pt idx="7">
                  <c:v>July</c:v>
                </c:pt>
                <c:pt idx="8">
                  <c:v>August</c:v>
                </c:pt>
                <c:pt idx="9">
                  <c:v>September</c:v>
                </c:pt>
                <c:pt idx="10">
                  <c:v>October</c:v>
                </c:pt>
                <c:pt idx="11">
                  <c:v>November</c:v>
                </c:pt>
                <c:pt idx="12">
                  <c:v>December</c:v>
                </c:pt>
              </c:strCache>
            </c:strRef>
          </c:cat>
          <c:val>
            <c:numRef>
              <c:f>Sheet1!$C$2:$C$14</c:f>
              <c:numCache>
                <c:formatCode>General</c:formatCode>
                <c:ptCount val="13"/>
                <c:pt idx="0">
                  <c:v>259</c:v>
                </c:pt>
                <c:pt idx="1">
                  <c:v>9</c:v>
                </c:pt>
                <c:pt idx="2">
                  <c:v>6</c:v>
                </c:pt>
                <c:pt idx="3">
                  <c:v>32</c:v>
                </c:pt>
                <c:pt idx="4">
                  <c:v>24</c:v>
                </c:pt>
                <c:pt idx="5">
                  <c:v>18</c:v>
                </c:pt>
                <c:pt idx="6">
                  <c:v>37</c:v>
                </c:pt>
                <c:pt idx="7">
                  <c:v>22</c:v>
                </c:pt>
                <c:pt idx="8">
                  <c:v>25</c:v>
                </c:pt>
                <c:pt idx="9">
                  <c:v>53</c:v>
                </c:pt>
                <c:pt idx="10">
                  <c:v>14</c:v>
                </c:pt>
                <c:pt idx="11">
                  <c:v>11</c:v>
                </c:pt>
                <c:pt idx="12">
                  <c:v>9</c:v>
                </c:pt>
              </c:numCache>
            </c:numRef>
          </c:val>
          <c:extLst>
            <c:ext xmlns:c16="http://schemas.microsoft.com/office/drawing/2014/chart" uri="{C3380CC4-5D6E-409C-BE32-E72D297353CC}">
              <c16:uniqueId val="{00000001-934D-4C14-A75C-1CF64B1A41A6}"/>
            </c:ext>
          </c:extLst>
        </c:ser>
        <c:dLbls>
          <c:dLblPos val="ctr"/>
          <c:showLegendKey val="0"/>
          <c:showVal val="1"/>
          <c:showCatName val="0"/>
          <c:showSerName val="0"/>
          <c:showPercent val="0"/>
          <c:showBubbleSize val="0"/>
        </c:dLbls>
        <c:gapWidth val="79"/>
        <c:overlap val="100"/>
        <c:axId val="790343087"/>
        <c:axId val="777114479"/>
      </c:barChart>
      <c:catAx>
        <c:axId val="79034308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777114479"/>
        <c:crosses val="autoZero"/>
        <c:auto val="1"/>
        <c:lblAlgn val="ctr"/>
        <c:lblOffset val="100"/>
        <c:noMultiLvlLbl val="0"/>
      </c:catAx>
      <c:valAx>
        <c:axId val="777114479"/>
        <c:scaling>
          <c:orientation val="minMax"/>
        </c:scaling>
        <c:delete val="1"/>
        <c:axPos val="l"/>
        <c:numFmt formatCode="0%" sourceLinked="1"/>
        <c:majorTickMark val="none"/>
        <c:minorTickMark val="none"/>
        <c:tickLblPos val="nextTo"/>
        <c:crossAx val="79034308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a:t>WARN notices</a:t>
            </a:r>
            <a:r>
              <a:rPr lang="en-US" b="1" baseline="0"/>
              <a:t> by county 2021</a:t>
            </a:r>
            <a:endParaRPr lang="en-US" b="1"/>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w="19050">
              <a:solidFill>
                <a:schemeClr val="lt1"/>
              </a:solidFill>
            </a:ln>
            <a:effectLst/>
          </c:spPr>
          <c:invertIfNegative val="0"/>
          <c:cat>
            <c:strRef>
              <c:f>Sheet1!$A$2:$A$6</c:f>
              <c:strCache>
                <c:ptCount val="5"/>
                <c:pt idx="0">
                  <c:v>Statewide (12)</c:v>
                </c:pt>
                <c:pt idx="1">
                  <c:v>Oahu (6)</c:v>
                </c:pt>
                <c:pt idx="2">
                  <c:v>Maui (1)</c:v>
                </c:pt>
                <c:pt idx="3">
                  <c:v>Hawaii (5)</c:v>
                </c:pt>
                <c:pt idx="4">
                  <c:v>Kauai (0)</c:v>
                </c:pt>
              </c:strCache>
            </c:strRef>
          </c:cat>
          <c:val>
            <c:numRef>
              <c:f>Sheet1!$B$2:$B$6</c:f>
              <c:numCache>
                <c:formatCode>General</c:formatCode>
                <c:ptCount val="5"/>
                <c:pt idx="0">
                  <c:v>12</c:v>
                </c:pt>
                <c:pt idx="1">
                  <c:v>6</c:v>
                </c:pt>
                <c:pt idx="2">
                  <c:v>1</c:v>
                </c:pt>
                <c:pt idx="3">
                  <c:v>5</c:v>
                </c:pt>
                <c:pt idx="4">
                  <c:v>0</c:v>
                </c:pt>
              </c:numCache>
            </c:numRef>
          </c:val>
          <c:extLst>
            <c:ext xmlns:c16="http://schemas.microsoft.com/office/drawing/2014/chart" uri="{C3380CC4-5D6E-409C-BE32-E72D297353CC}">
              <c16:uniqueId val="{00000000-D0BF-4F9E-8C14-016AF680C4D0}"/>
            </c:ext>
          </c:extLst>
        </c:ser>
        <c:dLbls>
          <c:showLegendKey val="0"/>
          <c:showVal val="0"/>
          <c:showCatName val="0"/>
          <c:showSerName val="0"/>
          <c:showPercent val="0"/>
          <c:showBubbleSize val="0"/>
        </c:dLbls>
        <c:gapWidth val="150"/>
        <c:axId val="494736063"/>
        <c:axId val="493923967"/>
      </c:barChart>
      <c:catAx>
        <c:axId val="49473606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3923967"/>
        <c:crosses val="autoZero"/>
        <c:auto val="1"/>
        <c:lblAlgn val="ctr"/>
        <c:lblOffset val="100"/>
        <c:noMultiLvlLbl val="0"/>
      </c:catAx>
      <c:valAx>
        <c:axId val="4939239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4736063"/>
        <c:crosses val="autoZero"/>
        <c:crossBetween val="between"/>
      </c:valAx>
      <c:spPr>
        <a:blipFill>
          <a:blip xmlns:r="http://schemas.openxmlformats.org/officeDocument/2006/relationships" r:embed="rId3"/>
          <a:tile tx="0" ty="0" sx="100000" sy="100000" flip="none" algn="tl"/>
        </a:blip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2128" b="1" i="0" u="none" strike="noStrike" baseline="0">
                <a:solidFill>
                  <a:schemeClr val="tx2"/>
                </a:solidFill>
                <a:latin typeface="+mn-lt"/>
                <a:ea typeface="+mn-ea"/>
                <a:cs typeface="+mn-cs"/>
              </a:defRPr>
            </a:pPr>
            <a:r>
              <a:rPr lang="en-US" sz="1862" b="1" i="0" u="none" strike="noStrike" baseline="0">
                <a:solidFill>
                  <a:prstClr val="black">
                    <a:lumMod val="65000"/>
                    <a:lumOff val="35000"/>
                  </a:prstClr>
                </a:solidFill>
                <a:latin typeface="Calibri" panose="020F0502020204030204"/>
              </a:rPr>
              <a:t>Affected employees </a:t>
            </a:r>
          </a:p>
        </c:rich>
      </c:tx>
      <c:overlay val="0"/>
      <c:spPr>
        <a:noFill/>
        <a:ln>
          <a:noFill/>
        </a:ln>
        <a:effectLst/>
      </c:spPr>
      <c:txPr>
        <a:bodyPr rot="0" spcFirstLastPara="1" vertOverflow="ellipsis" vert="horz" wrap="square" anchor="ctr" anchorCtr="1"/>
        <a:lstStyle/>
        <a:p>
          <a:pPr>
            <a:defRPr sz="2128" b="1" i="0" u="none" strike="noStrike" baseline="0">
              <a:solidFill>
                <a:schemeClr val="tx2"/>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Series1</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Statewide</c:v>
                </c:pt>
                <c:pt idx="1">
                  <c:v>Oahu</c:v>
                </c:pt>
                <c:pt idx="2">
                  <c:v>Maui</c:v>
                </c:pt>
                <c:pt idx="3">
                  <c:v>Hawaii Island</c:v>
                </c:pt>
                <c:pt idx="4">
                  <c:v>Kauai</c:v>
                </c:pt>
              </c:strCache>
            </c:strRef>
          </c:cat>
          <c:val>
            <c:numRef>
              <c:f>Sheet1!$B$2:$B$6</c:f>
              <c:numCache>
                <c:formatCode>General</c:formatCode>
                <c:ptCount val="5"/>
                <c:pt idx="0">
                  <c:v>1583</c:v>
                </c:pt>
                <c:pt idx="1">
                  <c:v>1327</c:v>
                </c:pt>
                <c:pt idx="2">
                  <c:v>53</c:v>
                </c:pt>
                <c:pt idx="3">
                  <c:v>191</c:v>
                </c:pt>
                <c:pt idx="4">
                  <c:v>12</c:v>
                </c:pt>
              </c:numCache>
            </c:numRef>
          </c:val>
          <c:extLst>
            <c:ext xmlns:c16="http://schemas.microsoft.com/office/drawing/2014/chart" uri="{C3380CC4-5D6E-409C-BE32-E72D297353CC}">
              <c16:uniqueId val="{00000000-7530-402C-99A5-F886C8FC8276}"/>
            </c:ext>
          </c:extLst>
        </c:ser>
        <c:dLbls>
          <c:showLegendKey val="0"/>
          <c:showVal val="0"/>
          <c:showCatName val="0"/>
          <c:showSerName val="0"/>
          <c:showPercent val="0"/>
          <c:showBubbleSize val="0"/>
        </c:dLbls>
        <c:gapWidth val="40"/>
        <c:overlap val="100"/>
        <c:axId val="494734063"/>
        <c:axId val="493115919"/>
      </c:barChart>
      <c:catAx>
        <c:axId val="494734063"/>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baseline="0">
                <a:solidFill>
                  <a:schemeClr val="tx2"/>
                </a:solidFill>
                <a:latin typeface="+mn-lt"/>
                <a:ea typeface="+mn-ea"/>
                <a:cs typeface="+mn-cs"/>
              </a:defRPr>
            </a:pPr>
            <a:endParaRPr lang="en-US"/>
          </a:p>
        </c:txPr>
        <c:crossAx val="493115919"/>
        <c:crosses val="autoZero"/>
        <c:auto val="1"/>
        <c:lblAlgn val="ctr"/>
        <c:lblOffset val="100"/>
        <c:noMultiLvlLbl val="0"/>
      </c:catAx>
      <c:valAx>
        <c:axId val="493115919"/>
        <c:scaling>
          <c:orientation val="minMax"/>
        </c:scaling>
        <c:delete val="1"/>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crossAx val="4947340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Participants served</a:t>
            </a:r>
            <a:r>
              <a:rPr lang="en-US" baseline="0"/>
              <a:t> 1/1/2021-3/31/2021</a:t>
            </a:r>
            <a:endParaRPr lang="en-US"/>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gradFill rotWithShape="1">
              <a:gsLst>
                <a:gs pos="0">
                  <a:schemeClr val="dk1">
                    <a:tint val="88000"/>
                    <a:satMod val="103000"/>
                    <a:lumMod val="102000"/>
                    <a:tint val="94000"/>
                  </a:schemeClr>
                </a:gs>
                <a:gs pos="50000">
                  <a:schemeClr val="dk1">
                    <a:tint val="88000"/>
                    <a:satMod val="110000"/>
                    <a:lumMod val="100000"/>
                    <a:shade val="100000"/>
                  </a:schemeClr>
                </a:gs>
                <a:gs pos="100000">
                  <a:schemeClr val="dk1">
                    <a:tint val="88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4"/>
              <c:tx>
                <c:rich>
                  <a:bodyPr/>
                  <a:lstStyle/>
                  <a:p>
                    <a:r>
                      <a:rPr lang="en-US"/>
                      <a:t>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BB8E-48D1-971A-3C2EF515BAC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Statewide</c:v>
                </c:pt>
                <c:pt idx="1">
                  <c:v>Oahu</c:v>
                </c:pt>
                <c:pt idx="2">
                  <c:v>Maui</c:v>
                </c:pt>
                <c:pt idx="3">
                  <c:v>Hawaii Island</c:v>
                </c:pt>
                <c:pt idx="4">
                  <c:v>Kauai</c:v>
                </c:pt>
              </c:strCache>
            </c:strRef>
          </c:cat>
          <c:val>
            <c:numRef>
              <c:f>Sheet1!$B$2:$B$6</c:f>
              <c:numCache>
                <c:formatCode>General</c:formatCode>
                <c:ptCount val="5"/>
                <c:pt idx="0">
                  <c:v>337</c:v>
                </c:pt>
                <c:pt idx="1">
                  <c:v>110</c:v>
                </c:pt>
                <c:pt idx="2">
                  <c:v>9</c:v>
                </c:pt>
                <c:pt idx="3">
                  <c:v>218</c:v>
                </c:pt>
                <c:pt idx="4">
                  <c:v>4</c:v>
                </c:pt>
              </c:numCache>
            </c:numRef>
          </c:val>
          <c:extLst>
            <c:ext xmlns:c16="http://schemas.microsoft.com/office/drawing/2014/chart" uri="{C3380CC4-5D6E-409C-BE32-E72D297353CC}">
              <c16:uniqueId val="{00000000-508A-40AB-8D94-FCE684CB7B28}"/>
            </c:ext>
          </c:extLst>
        </c:ser>
        <c:dLbls>
          <c:dLblPos val="ctr"/>
          <c:showLegendKey val="0"/>
          <c:showVal val="1"/>
          <c:showCatName val="0"/>
          <c:showSerName val="0"/>
          <c:showPercent val="0"/>
          <c:showBubbleSize val="0"/>
        </c:dLbls>
        <c:gapWidth val="150"/>
        <c:overlap val="100"/>
        <c:axId val="338928319"/>
        <c:axId val="437585743"/>
      </c:barChart>
      <c:catAx>
        <c:axId val="338928319"/>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7585743"/>
        <c:crosses val="autoZero"/>
        <c:auto val="1"/>
        <c:lblAlgn val="ctr"/>
        <c:lblOffset val="100"/>
        <c:noMultiLvlLbl val="0"/>
      </c:catAx>
      <c:valAx>
        <c:axId val="437585743"/>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8928319"/>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3.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4.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426">
  <cs:axisTitle>
    <cs:lnRef idx="0"/>
    <cs:fillRef idx="0"/>
    <cs:effectRef idx="0"/>
    <cs:fontRef idx="minor">
      <a:schemeClr val="tx2"/>
    </cs:fontRef>
    <cs:defRPr sz="1197"/>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cs:chartArea>
  <cs:dataLabel>
    <cs:lnRef idx="0"/>
    <cs:fillRef idx="0"/>
    <cs:effectRef idx="0"/>
    <cs:fontRef idx="minor">
      <a:schemeClr val="tx2"/>
    </cs:fontRef>
    <cs:defRPr sz="1197"/>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2"/>
    </cs:fontRef>
    <cs:spPr>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cs:spPr>
  </cs:dataPoint>
  <cs:dataPoint3D>
    <cs:lnRef idx="0"/>
    <cs:fillRef idx="0">
      <cs:styleClr val="auto"/>
    </cs:fillRef>
    <cs:effectRef idx="0"/>
    <cs:fontRef idx="minor">
      <a:schemeClr val="tx2"/>
    </cs:fontRef>
    <cs:spPr>
      <a:solidFill>
        <a:schemeClr val="phClr"/>
      </a:solidFill>
    </cs:spPr>
  </cs:dataPoint3D>
  <cs:dataPointLine>
    <cs:lnRef idx="0">
      <cs:styleClr val="auto"/>
    </cs:lnRef>
    <cs:fillRef idx="0"/>
    <cs:effectRef idx="0"/>
    <cs:fontRef idx="minor">
      <a:schemeClr val="tx2"/>
    </cs:fontRef>
    <cs:spPr>
      <a:ln w="28575" cap="rnd">
        <a:solidFill>
          <a:schemeClr val="phClr"/>
        </a:solidFill>
        <a:round/>
      </a:ln>
    </cs:spPr>
  </cs:dataPointLine>
  <cs:dataPointMarker>
    <cs:lnRef idx="0"/>
    <cs:fillRef idx="0">
      <cs:styleClr val="auto"/>
    </cs:fillRef>
    <cs:effectRef idx="0"/>
    <cs:fontRef idx="minor">
      <a:schemeClr val="tx2"/>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2"/>
    </cs:fontRef>
    <cs:spPr>
      <a:ln w="2857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2"/>
    </cs:fontRef>
    <cs:defRPr sz="1197"/>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cs:seriesAxis>
  <cs:seriesLine>
    <cs:lnRef idx="0"/>
    <cs:fillRef idx="0"/>
    <cs:effectRef idx="0"/>
    <cs:fontRef idx="minor">
      <a:schemeClr val="tx2"/>
    </cs:fontRef>
    <cs:spPr>
      <a:ln w="9525" cap="flat">
        <a:solidFill>
          <a:srgbClr val="D9D9D9"/>
        </a:solidFill>
        <a:round/>
      </a:ln>
    </cs:spPr>
  </cs:seriesLine>
  <cs:title>
    <cs:lnRef idx="0"/>
    <cs:fillRef idx="0"/>
    <cs:effectRef idx="0"/>
    <cs:fontRef idx="minor">
      <a:schemeClr val="tx2"/>
    </cs:fontRef>
    <cs:defRPr sz="2128" b="1"/>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13F33F-C1EB-4251-BFBD-A68B86D1449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57A25F14-A858-4EE4-A52F-3C195EE0A0BA}">
      <dgm:prSet/>
      <dgm:spPr/>
      <dgm:t>
        <a:bodyPr/>
        <a:lstStyle/>
        <a:p>
          <a:r>
            <a:rPr lang="en-US" dirty="0"/>
            <a:t>Monthly virtual meetings of our Statewide Rapid Response &amp; Business Service Team</a:t>
          </a:r>
        </a:p>
      </dgm:t>
    </dgm:pt>
    <dgm:pt modelId="{E877F0D1-01DE-4387-BF2B-AA09CC1B1C80}" type="parTrans" cxnId="{26780C2A-0617-457E-A28D-46CEABEF74DB}">
      <dgm:prSet/>
      <dgm:spPr/>
      <dgm:t>
        <a:bodyPr/>
        <a:lstStyle/>
        <a:p>
          <a:endParaRPr lang="en-US"/>
        </a:p>
      </dgm:t>
    </dgm:pt>
    <dgm:pt modelId="{F28EA798-B871-4C26-B647-C4B187388649}" type="sibTrans" cxnId="{26780C2A-0617-457E-A28D-46CEABEF74DB}">
      <dgm:prSet/>
      <dgm:spPr/>
      <dgm:t>
        <a:bodyPr/>
        <a:lstStyle/>
        <a:p>
          <a:endParaRPr lang="en-US"/>
        </a:p>
      </dgm:t>
    </dgm:pt>
    <dgm:pt modelId="{42DCFF42-87AE-45EA-9562-FE8D3CE0AECC}">
      <dgm:prSet/>
      <dgm:spPr/>
      <dgm:t>
        <a:bodyPr/>
        <a:lstStyle/>
        <a:p>
          <a:r>
            <a:rPr lang="en-US"/>
            <a:t>The counties are reporting on Rapid Response on a quarterly basis</a:t>
          </a:r>
        </a:p>
      </dgm:t>
    </dgm:pt>
    <dgm:pt modelId="{AD3D587D-4658-499E-8B0E-F7A6C5465DE0}" type="parTrans" cxnId="{1D11C75C-C45F-4595-B0E4-96220118D100}">
      <dgm:prSet/>
      <dgm:spPr/>
      <dgm:t>
        <a:bodyPr/>
        <a:lstStyle/>
        <a:p>
          <a:endParaRPr lang="en-US"/>
        </a:p>
      </dgm:t>
    </dgm:pt>
    <dgm:pt modelId="{3C409665-00C6-4DE8-AB9C-46757EF1B175}" type="sibTrans" cxnId="{1D11C75C-C45F-4595-B0E4-96220118D100}">
      <dgm:prSet/>
      <dgm:spPr/>
      <dgm:t>
        <a:bodyPr/>
        <a:lstStyle/>
        <a:p>
          <a:endParaRPr lang="en-US"/>
        </a:p>
      </dgm:t>
    </dgm:pt>
    <dgm:pt modelId="{F0362BB2-6ADC-4C1A-92A3-E3E347F0340C}">
      <dgm:prSet/>
      <dgm:spPr/>
      <dgm:t>
        <a:bodyPr/>
        <a:lstStyle/>
        <a:p>
          <a:r>
            <a:rPr lang="en-US"/>
            <a:t>No WARN Notices April, May, June</a:t>
          </a:r>
        </a:p>
      </dgm:t>
    </dgm:pt>
    <dgm:pt modelId="{8E37E4F5-414A-45D6-8F61-DCDD1B8A30A8}" type="parTrans" cxnId="{8C0B285A-79E3-413A-AD57-BD623A55070D}">
      <dgm:prSet/>
      <dgm:spPr/>
      <dgm:t>
        <a:bodyPr/>
        <a:lstStyle/>
        <a:p>
          <a:endParaRPr lang="en-US"/>
        </a:p>
      </dgm:t>
    </dgm:pt>
    <dgm:pt modelId="{E96DEE0B-8015-4B80-BDCB-EC77877734BF}" type="sibTrans" cxnId="{8C0B285A-79E3-413A-AD57-BD623A55070D}">
      <dgm:prSet/>
      <dgm:spPr/>
      <dgm:t>
        <a:bodyPr/>
        <a:lstStyle/>
        <a:p>
          <a:endParaRPr lang="en-US"/>
        </a:p>
      </dgm:t>
    </dgm:pt>
    <dgm:pt modelId="{1CD0378B-6ADB-45E0-BB7D-351C75654003}">
      <dgm:prSet/>
      <dgm:spPr/>
      <dgm:t>
        <a:bodyPr/>
        <a:lstStyle/>
        <a:p>
          <a:r>
            <a:rPr lang="en-US"/>
            <a:t>Small Businesses closures</a:t>
          </a:r>
        </a:p>
      </dgm:t>
    </dgm:pt>
    <dgm:pt modelId="{BED89544-864B-4C21-BCEB-473468F09ECA}" type="parTrans" cxnId="{6FB6D9A6-6854-4019-B9FD-12A37743694E}">
      <dgm:prSet/>
      <dgm:spPr/>
      <dgm:t>
        <a:bodyPr/>
        <a:lstStyle/>
        <a:p>
          <a:endParaRPr lang="en-US"/>
        </a:p>
      </dgm:t>
    </dgm:pt>
    <dgm:pt modelId="{9C655DE7-FBA6-477B-9797-38F3872B469F}" type="sibTrans" cxnId="{6FB6D9A6-6854-4019-B9FD-12A37743694E}">
      <dgm:prSet/>
      <dgm:spPr/>
      <dgm:t>
        <a:bodyPr/>
        <a:lstStyle/>
        <a:p>
          <a:endParaRPr lang="en-US"/>
        </a:p>
      </dgm:t>
    </dgm:pt>
    <dgm:pt modelId="{3930F409-A4B5-47E0-8403-F69CF0E00095}">
      <dgm:prSet/>
      <dgm:spPr/>
      <dgm:t>
        <a:bodyPr/>
        <a:lstStyle/>
        <a:p>
          <a:r>
            <a:rPr lang="en-US" dirty="0"/>
            <a:t>Hawaiian Airlines Recruitment </a:t>
          </a:r>
        </a:p>
      </dgm:t>
    </dgm:pt>
    <dgm:pt modelId="{2AA8B7E9-B301-4367-894F-B3F03E29984B}" type="parTrans" cxnId="{CE806294-9DB6-46EB-AE6B-CAFD861CF5E8}">
      <dgm:prSet/>
      <dgm:spPr/>
      <dgm:t>
        <a:bodyPr/>
        <a:lstStyle/>
        <a:p>
          <a:endParaRPr lang="en-US"/>
        </a:p>
      </dgm:t>
    </dgm:pt>
    <dgm:pt modelId="{BCD93187-9D9A-4263-B6B4-426087371D9C}" type="sibTrans" cxnId="{CE806294-9DB6-46EB-AE6B-CAFD861CF5E8}">
      <dgm:prSet/>
      <dgm:spPr/>
      <dgm:t>
        <a:bodyPr/>
        <a:lstStyle/>
        <a:p>
          <a:endParaRPr lang="en-US"/>
        </a:p>
      </dgm:t>
    </dgm:pt>
    <dgm:pt modelId="{5B6511A6-EDA4-4AB4-94BA-957F71492F62}">
      <dgm:prSet/>
      <dgm:spPr/>
      <dgm:t>
        <a:bodyPr/>
        <a:lstStyle/>
        <a:p>
          <a:r>
            <a:rPr lang="en-US" dirty="0"/>
            <a:t>Monthly Presentations: DVR, </a:t>
          </a:r>
          <a:r>
            <a:rPr lang="en-US" dirty="0" err="1"/>
            <a:t>Isaia</a:t>
          </a:r>
          <a:r>
            <a:rPr lang="en-US" dirty="0"/>
            <a:t> Souza, HSBDC</a:t>
          </a:r>
        </a:p>
      </dgm:t>
    </dgm:pt>
    <dgm:pt modelId="{A225625D-BEA5-4050-9B6C-98FF7B28A2A1}" type="parTrans" cxnId="{49D9924D-3E16-4DC5-872C-78291643BCB3}">
      <dgm:prSet/>
      <dgm:spPr/>
      <dgm:t>
        <a:bodyPr/>
        <a:lstStyle/>
        <a:p>
          <a:endParaRPr lang="en-US"/>
        </a:p>
      </dgm:t>
    </dgm:pt>
    <dgm:pt modelId="{4E2307FD-33F8-4398-920C-2706672B1B59}" type="sibTrans" cxnId="{49D9924D-3E16-4DC5-872C-78291643BCB3}">
      <dgm:prSet/>
      <dgm:spPr/>
      <dgm:t>
        <a:bodyPr/>
        <a:lstStyle/>
        <a:p>
          <a:endParaRPr lang="en-US"/>
        </a:p>
      </dgm:t>
    </dgm:pt>
    <dgm:pt modelId="{3AB7041B-D13D-475E-8277-434998A46CCC}">
      <dgm:prSet/>
      <dgm:spPr/>
      <dgm:t>
        <a:bodyPr/>
        <a:lstStyle/>
        <a:p>
          <a:r>
            <a:rPr lang="en-US"/>
            <a:t>WDC Live: The Future of Work in Hawaii</a:t>
          </a:r>
        </a:p>
      </dgm:t>
    </dgm:pt>
    <dgm:pt modelId="{ACA650F8-5E34-4A5C-BBC6-B308367DE452}" type="parTrans" cxnId="{B237989C-9051-4CCC-B31D-50D1A160269F}">
      <dgm:prSet/>
      <dgm:spPr/>
      <dgm:t>
        <a:bodyPr/>
        <a:lstStyle/>
        <a:p>
          <a:endParaRPr lang="en-US"/>
        </a:p>
      </dgm:t>
    </dgm:pt>
    <dgm:pt modelId="{129133C0-F77A-4712-8FEE-A3A43B49FD92}" type="sibTrans" cxnId="{B237989C-9051-4CCC-B31D-50D1A160269F}">
      <dgm:prSet/>
      <dgm:spPr/>
      <dgm:t>
        <a:bodyPr/>
        <a:lstStyle/>
        <a:p>
          <a:endParaRPr lang="en-US"/>
        </a:p>
      </dgm:t>
    </dgm:pt>
    <dgm:pt modelId="{6A70C386-A503-47A6-B9A7-87CAF6A15CBE}" type="pres">
      <dgm:prSet presAssocID="{8213F33F-C1EB-4251-BFBD-A68B86D1449F}" presName="diagram" presStyleCnt="0">
        <dgm:presLayoutVars>
          <dgm:dir/>
          <dgm:resizeHandles val="exact"/>
        </dgm:presLayoutVars>
      </dgm:prSet>
      <dgm:spPr/>
    </dgm:pt>
    <dgm:pt modelId="{2338AAE8-2FB7-4C21-9451-9FAB07FF9DDF}" type="pres">
      <dgm:prSet presAssocID="{57A25F14-A858-4EE4-A52F-3C195EE0A0BA}" presName="node" presStyleLbl="node1" presStyleIdx="0" presStyleCnt="7">
        <dgm:presLayoutVars>
          <dgm:bulletEnabled val="1"/>
        </dgm:presLayoutVars>
      </dgm:prSet>
      <dgm:spPr/>
    </dgm:pt>
    <dgm:pt modelId="{777C093E-AAE0-40CA-8520-6C6A16C1F844}" type="pres">
      <dgm:prSet presAssocID="{F28EA798-B871-4C26-B647-C4B187388649}" presName="sibTrans" presStyleCnt="0"/>
      <dgm:spPr/>
    </dgm:pt>
    <dgm:pt modelId="{BAAFB9E7-405B-4921-A07B-BD165DE36BA5}" type="pres">
      <dgm:prSet presAssocID="{42DCFF42-87AE-45EA-9562-FE8D3CE0AECC}" presName="node" presStyleLbl="node1" presStyleIdx="1" presStyleCnt="7">
        <dgm:presLayoutVars>
          <dgm:bulletEnabled val="1"/>
        </dgm:presLayoutVars>
      </dgm:prSet>
      <dgm:spPr/>
    </dgm:pt>
    <dgm:pt modelId="{B4E62D54-6324-41BB-AB9F-C18F6B4C3C19}" type="pres">
      <dgm:prSet presAssocID="{3C409665-00C6-4DE8-AB9C-46757EF1B175}" presName="sibTrans" presStyleCnt="0"/>
      <dgm:spPr/>
    </dgm:pt>
    <dgm:pt modelId="{44EC49D0-B4AC-47F6-BD20-3F8F0471218F}" type="pres">
      <dgm:prSet presAssocID="{F0362BB2-6ADC-4C1A-92A3-E3E347F0340C}" presName="node" presStyleLbl="node1" presStyleIdx="2" presStyleCnt="7">
        <dgm:presLayoutVars>
          <dgm:bulletEnabled val="1"/>
        </dgm:presLayoutVars>
      </dgm:prSet>
      <dgm:spPr/>
    </dgm:pt>
    <dgm:pt modelId="{4A0306EB-1577-4578-9278-23A804AD17A2}" type="pres">
      <dgm:prSet presAssocID="{E96DEE0B-8015-4B80-BDCB-EC77877734BF}" presName="sibTrans" presStyleCnt="0"/>
      <dgm:spPr/>
    </dgm:pt>
    <dgm:pt modelId="{5B801415-CFE6-486F-A1EF-7831489C2ABA}" type="pres">
      <dgm:prSet presAssocID="{1CD0378B-6ADB-45E0-BB7D-351C75654003}" presName="node" presStyleLbl="node1" presStyleIdx="3" presStyleCnt="7">
        <dgm:presLayoutVars>
          <dgm:bulletEnabled val="1"/>
        </dgm:presLayoutVars>
      </dgm:prSet>
      <dgm:spPr/>
    </dgm:pt>
    <dgm:pt modelId="{5E376DFB-DECC-4A32-97B5-13FE60B939C1}" type="pres">
      <dgm:prSet presAssocID="{9C655DE7-FBA6-477B-9797-38F3872B469F}" presName="sibTrans" presStyleCnt="0"/>
      <dgm:spPr/>
    </dgm:pt>
    <dgm:pt modelId="{87F46B56-A07C-4D53-BB08-05DF82B19F35}" type="pres">
      <dgm:prSet presAssocID="{3930F409-A4B5-47E0-8403-F69CF0E00095}" presName="node" presStyleLbl="node1" presStyleIdx="4" presStyleCnt="7">
        <dgm:presLayoutVars>
          <dgm:bulletEnabled val="1"/>
        </dgm:presLayoutVars>
      </dgm:prSet>
      <dgm:spPr/>
    </dgm:pt>
    <dgm:pt modelId="{B4CFBC67-E07A-4762-A8A8-22CC90D09082}" type="pres">
      <dgm:prSet presAssocID="{BCD93187-9D9A-4263-B6B4-426087371D9C}" presName="sibTrans" presStyleCnt="0"/>
      <dgm:spPr/>
    </dgm:pt>
    <dgm:pt modelId="{B35F7262-C51A-4E5D-BD8A-1E7BDA5D9E85}" type="pres">
      <dgm:prSet presAssocID="{5B6511A6-EDA4-4AB4-94BA-957F71492F62}" presName="node" presStyleLbl="node1" presStyleIdx="5" presStyleCnt="7">
        <dgm:presLayoutVars>
          <dgm:bulletEnabled val="1"/>
        </dgm:presLayoutVars>
      </dgm:prSet>
      <dgm:spPr/>
    </dgm:pt>
    <dgm:pt modelId="{2FD27157-120D-4865-91C4-30FBFB3BE9BA}" type="pres">
      <dgm:prSet presAssocID="{4E2307FD-33F8-4398-920C-2706672B1B59}" presName="sibTrans" presStyleCnt="0"/>
      <dgm:spPr/>
    </dgm:pt>
    <dgm:pt modelId="{3509950B-6C33-4953-8CAE-DE31F0FE9400}" type="pres">
      <dgm:prSet presAssocID="{3AB7041B-D13D-475E-8277-434998A46CCC}" presName="node" presStyleLbl="node1" presStyleIdx="6" presStyleCnt="7">
        <dgm:presLayoutVars>
          <dgm:bulletEnabled val="1"/>
        </dgm:presLayoutVars>
      </dgm:prSet>
      <dgm:spPr/>
    </dgm:pt>
  </dgm:ptLst>
  <dgm:cxnLst>
    <dgm:cxn modelId="{209BF601-AAE3-4CD5-85E7-2EAA8046F997}" type="presOf" srcId="{3930F409-A4B5-47E0-8403-F69CF0E00095}" destId="{87F46B56-A07C-4D53-BB08-05DF82B19F35}" srcOrd="0" destOrd="0" presId="urn:microsoft.com/office/officeart/2005/8/layout/default"/>
    <dgm:cxn modelId="{26780C2A-0617-457E-A28D-46CEABEF74DB}" srcId="{8213F33F-C1EB-4251-BFBD-A68B86D1449F}" destId="{57A25F14-A858-4EE4-A52F-3C195EE0A0BA}" srcOrd="0" destOrd="0" parTransId="{E877F0D1-01DE-4387-BF2B-AA09CC1B1C80}" sibTransId="{F28EA798-B871-4C26-B647-C4B187388649}"/>
    <dgm:cxn modelId="{1D11C75C-C45F-4595-B0E4-96220118D100}" srcId="{8213F33F-C1EB-4251-BFBD-A68B86D1449F}" destId="{42DCFF42-87AE-45EA-9562-FE8D3CE0AECC}" srcOrd="1" destOrd="0" parTransId="{AD3D587D-4658-499E-8B0E-F7A6C5465DE0}" sibTransId="{3C409665-00C6-4DE8-AB9C-46757EF1B175}"/>
    <dgm:cxn modelId="{A352CF63-930D-4C8F-A24D-2381636E76F0}" type="presOf" srcId="{3AB7041B-D13D-475E-8277-434998A46CCC}" destId="{3509950B-6C33-4953-8CAE-DE31F0FE9400}" srcOrd="0" destOrd="0" presId="urn:microsoft.com/office/officeart/2005/8/layout/default"/>
    <dgm:cxn modelId="{4E93FC69-F7FF-4773-8EC4-00E07FCF35DB}" type="presOf" srcId="{F0362BB2-6ADC-4C1A-92A3-E3E347F0340C}" destId="{44EC49D0-B4AC-47F6-BD20-3F8F0471218F}" srcOrd="0" destOrd="0" presId="urn:microsoft.com/office/officeart/2005/8/layout/default"/>
    <dgm:cxn modelId="{49D9924D-3E16-4DC5-872C-78291643BCB3}" srcId="{8213F33F-C1EB-4251-BFBD-A68B86D1449F}" destId="{5B6511A6-EDA4-4AB4-94BA-957F71492F62}" srcOrd="5" destOrd="0" parTransId="{A225625D-BEA5-4050-9B6C-98FF7B28A2A1}" sibTransId="{4E2307FD-33F8-4398-920C-2706672B1B59}"/>
    <dgm:cxn modelId="{8C0B285A-79E3-413A-AD57-BD623A55070D}" srcId="{8213F33F-C1EB-4251-BFBD-A68B86D1449F}" destId="{F0362BB2-6ADC-4C1A-92A3-E3E347F0340C}" srcOrd="2" destOrd="0" parTransId="{8E37E4F5-414A-45D6-8F61-DCDD1B8A30A8}" sibTransId="{E96DEE0B-8015-4B80-BDCB-EC77877734BF}"/>
    <dgm:cxn modelId="{CE806294-9DB6-46EB-AE6B-CAFD861CF5E8}" srcId="{8213F33F-C1EB-4251-BFBD-A68B86D1449F}" destId="{3930F409-A4B5-47E0-8403-F69CF0E00095}" srcOrd="4" destOrd="0" parTransId="{2AA8B7E9-B301-4367-894F-B3F03E29984B}" sibTransId="{BCD93187-9D9A-4263-B6B4-426087371D9C}"/>
    <dgm:cxn modelId="{509D5A99-8A09-4EA9-8D1B-A7F1743C708A}" type="presOf" srcId="{57A25F14-A858-4EE4-A52F-3C195EE0A0BA}" destId="{2338AAE8-2FB7-4C21-9451-9FAB07FF9DDF}" srcOrd="0" destOrd="0" presId="urn:microsoft.com/office/officeart/2005/8/layout/default"/>
    <dgm:cxn modelId="{B237989C-9051-4CCC-B31D-50D1A160269F}" srcId="{8213F33F-C1EB-4251-BFBD-A68B86D1449F}" destId="{3AB7041B-D13D-475E-8277-434998A46CCC}" srcOrd="6" destOrd="0" parTransId="{ACA650F8-5E34-4A5C-BBC6-B308367DE452}" sibTransId="{129133C0-F77A-4712-8FEE-A3A43B49FD92}"/>
    <dgm:cxn modelId="{6FB6D9A6-6854-4019-B9FD-12A37743694E}" srcId="{8213F33F-C1EB-4251-BFBD-A68B86D1449F}" destId="{1CD0378B-6ADB-45E0-BB7D-351C75654003}" srcOrd="3" destOrd="0" parTransId="{BED89544-864B-4C21-BCEB-473468F09ECA}" sibTransId="{9C655DE7-FBA6-477B-9797-38F3872B469F}"/>
    <dgm:cxn modelId="{3AD193BB-920D-4D6C-9FB8-5711B2783A1A}" type="presOf" srcId="{42DCFF42-87AE-45EA-9562-FE8D3CE0AECC}" destId="{BAAFB9E7-405B-4921-A07B-BD165DE36BA5}" srcOrd="0" destOrd="0" presId="urn:microsoft.com/office/officeart/2005/8/layout/default"/>
    <dgm:cxn modelId="{FA8646C6-4245-4FB5-A704-39B81A4FFD8C}" type="presOf" srcId="{1CD0378B-6ADB-45E0-BB7D-351C75654003}" destId="{5B801415-CFE6-486F-A1EF-7831489C2ABA}" srcOrd="0" destOrd="0" presId="urn:microsoft.com/office/officeart/2005/8/layout/default"/>
    <dgm:cxn modelId="{A3D2E1DC-B828-496E-8D2B-0D20272E0A6E}" type="presOf" srcId="{5B6511A6-EDA4-4AB4-94BA-957F71492F62}" destId="{B35F7262-C51A-4E5D-BD8A-1E7BDA5D9E85}" srcOrd="0" destOrd="0" presId="urn:microsoft.com/office/officeart/2005/8/layout/default"/>
    <dgm:cxn modelId="{759941E5-6CA2-4CB0-B69E-C3298FF5297F}" type="presOf" srcId="{8213F33F-C1EB-4251-BFBD-A68B86D1449F}" destId="{6A70C386-A503-47A6-B9A7-87CAF6A15CBE}" srcOrd="0" destOrd="0" presId="urn:microsoft.com/office/officeart/2005/8/layout/default"/>
    <dgm:cxn modelId="{FBE5C89C-A58F-46C5-9BC4-4B1150AF78BE}" type="presParOf" srcId="{6A70C386-A503-47A6-B9A7-87CAF6A15CBE}" destId="{2338AAE8-2FB7-4C21-9451-9FAB07FF9DDF}" srcOrd="0" destOrd="0" presId="urn:microsoft.com/office/officeart/2005/8/layout/default"/>
    <dgm:cxn modelId="{EEF5C1F2-56FC-4494-B940-FCED166C22D3}" type="presParOf" srcId="{6A70C386-A503-47A6-B9A7-87CAF6A15CBE}" destId="{777C093E-AAE0-40CA-8520-6C6A16C1F844}" srcOrd="1" destOrd="0" presId="urn:microsoft.com/office/officeart/2005/8/layout/default"/>
    <dgm:cxn modelId="{D6EA6E9C-11CE-4170-B433-F1EBC20FA7EB}" type="presParOf" srcId="{6A70C386-A503-47A6-B9A7-87CAF6A15CBE}" destId="{BAAFB9E7-405B-4921-A07B-BD165DE36BA5}" srcOrd="2" destOrd="0" presId="urn:microsoft.com/office/officeart/2005/8/layout/default"/>
    <dgm:cxn modelId="{A5E726EF-DED4-433C-8579-F834CDC7DE0F}" type="presParOf" srcId="{6A70C386-A503-47A6-B9A7-87CAF6A15CBE}" destId="{B4E62D54-6324-41BB-AB9F-C18F6B4C3C19}" srcOrd="3" destOrd="0" presId="urn:microsoft.com/office/officeart/2005/8/layout/default"/>
    <dgm:cxn modelId="{4ABEECE4-8B29-4817-ABBF-FDFA3AA654F2}" type="presParOf" srcId="{6A70C386-A503-47A6-B9A7-87CAF6A15CBE}" destId="{44EC49D0-B4AC-47F6-BD20-3F8F0471218F}" srcOrd="4" destOrd="0" presId="urn:microsoft.com/office/officeart/2005/8/layout/default"/>
    <dgm:cxn modelId="{198299F6-C05F-4C55-AFD6-EEF0A8C33498}" type="presParOf" srcId="{6A70C386-A503-47A6-B9A7-87CAF6A15CBE}" destId="{4A0306EB-1577-4578-9278-23A804AD17A2}" srcOrd="5" destOrd="0" presId="urn:microsoft.com/office/officeart/2005/8/layout/default"/>
    <dgm:cxn modelId="{59243600-CD08-4040-B6EF-80B3C095830A}" type="presParOf" srcId="{6A70C386-A503-47A6-B9A7-87CAF6A15CBE}" destId="{5B801415-CFE6-486F-A1EF-7831489C2ABA}" srcOrd="6" destOrd="0" presId="urn:microsoft.com/office/officeart/2005/8/layout/default"/>
    <dgm:cxn modelId="{F7408C95-A210-40BD-8C33-F0038981321E}" type="presParOf" srcId="{6A70C386-A503-47A6-B9A7-87CAF6A15CBE}" destId="{5E376DFB-DECC-4A32-97B5-13FE60B939C1}" srcOrd="7" destOrd="0" presId="urn:microsoft.com/office/officeart/2005/8/layout/default"/>
    <dgm:cxn modelId="{18782181-D1C5-4EAA-85C9-28A80FA940C0}" type="presParOf" srcId="{6A70C386-A503-47A6-B9A7-87CAF6A15CBE}" destId="{87F46B56-A07C-4D53-BB08-05DF82B19F35}" srcOrd="8" destOrd="0" presId="urn:microsoft.com/office/officeart/2005/8/layout/default"/>
    <dgm:cxn modelId="{7E823DAE-FC3C-442F-8010-FC2015949486}" type="presParOf" srcId="{6A70C386-A503-47A6-B9A7-87CAF6A15CBE}" destId="{B4CFBC67-E07A-4762-A8A8-22CC90D09082}" srcOrd="9" destOrd="0" presId="urn:microsoft.com/office/officeart/2005/8/layout/default"/>
    <dgm:cxn modelId="{2207535B-0F83-4A2C-AD23-CC71ECF2738A}" type="presParOf" srcId="{6A70C386-A503-47A6-B9A7-87CAF6A15CBE}" destId="{B35F7262-C51A-4E5D-BD8A-1E7BDA5D9E85}" srcOrd="10" destOrd="0" presId="urn:microsoft.com/office/officeart/2005/8/layout/default"/>
    <dgm:cxn modelId="{9C504A26-673C-4685-B2F0-6D6DFDA33D82}" type="presParOf" srcId="{6A70C386-A503-47A6-B9A7-87CAF6A15CBE}" destId="{2FD27157-120D-4865-91C4-30FBFB3BE9BA}" srcOrd="11" destOrd="0" presId="urn:microsoft.com/office/officeart/2005/8/layout/default"/>
    <dgm:cxn modelId="{C96680E8-E54B-4300-92B1-0BA0C760F5E1}" type="presParOf" srcId="{6A70C386-A503-47A6-B9A7-87CAF6A15CBE}" destId="{3509950B-6C33-4953-8CAE-DE31F0FE9400}"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802F9A-E9C3-487C-99E3-981757071930}"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CEB7120-1BB0-4BB8-A85E-B918031256E8}">
      <dgm:prSet/>
      <dgm:spPr/>
      <dgm:t>
        <a:bodyPr/>
        <a:lstStyle/>
        <a:p>
          <a:pPr>
            <a:defRPr cap="all"/>
          </a:pPr>
          <a:r>
            <a:rPr lang="en-US"/>
            <a:t>Job Seeker Resources and Drive Thru Job Fair</a:t>
          </a:r>
        </a:p>
      </dgm:t>
    </dgm:pt>
    <dgm:pt modelId="{4BEBC8FB-A072-4092-9B0F-5D774EA73968}" type="parTrans" cxnId="{C6371ED8-B0B3-4FFD-AB4B-F0F3EAE60FB0}">
      <dgm:prSet/>
      <dgm:spPr/>
      <dgm:t>
        <a:bodyPr/>
        <a:lstStyle/>
        <a:p>
          <a:endParaRPr lang="en-US"/>
        </a:p>
      </dgm:t>
    </dgm:pt>
    <dgm:pt modelId="{6F9EA70E-FFAF-47F6-9FA7-EBD25E009358}" type="sibTrans" cxnId="{C6371ED8-B0B3-4FFD-AB4B-F0F3EAE60FB0}">
      <dgm:prSet/>
      <dgm:spPr/>
      <dgm:t>
        <a:bodyPr/>
        <a:lstStyle/>
        <a:p>
          <a:endParaRPr lang="en-US"/>
        </a:p>
      </dgm:t>
    </dgm:pt>
    <dgm:pt modelId="{D7AA225A-B854-4771-9697-4627BA28E75C}">
      <dgm:prSet/>
      <dgm:spPr/>
      <dgm:t>
        <a:bodyPr/>
        <a:lstStyle/>
        <a:p>
          <a:pPr>
            <a:defRPr cap="all"/>
          </a:pPr>
          <a:r>
            <a:rPr lang="en-US"/>
            <a:t>Love’s Bakery affected employees completed computer training</a:t>
          </a:r>
        </a:p>
      </dgm:t>
    </dgm:pt>
    <dgm:pt modelId="{A28FBD12-1023-4784-9983-A895F138082B}" type="parTrans" cxnId="{2FAED290-710C-4AD8-9725-6E8A6F63B1AF}">
      <dgm:prSet/>
      <dgm:spPr/>
      <dgm:t>
        <a:bodyPr/>
        <a:lstStyle/>
        <a:p>
          <a:endParaRPr lang="en-US"/>
        </a:p>
      </dgm:t>
    </dgm:pt>
    <dgm:pt modelId="{A2330DD0-53D9-418B-8734-4BD1E6593862}" type="sibTrans" cxnId="{2FAED290-710C-4AD8-9725-6E8A6F63B1AF}">
      <dgm:prSet/>
      <dgm:spPr/>
      <dgm:t>
        <a:bodyPr/>
        <a:lstStyle/>
        <a:p>
          <a:endParaRPr lang="en-US"/>
        </a:p>
      </dgm:t>
    </dgm:pt>
    <dgm:pt modelId="{EBDC19E9-50A6-4F11-90B5-9AACAB25E933}">
      <dgm:prSet/>
      <dgm:spPr/>
      <dgm:t>
        <a:bodyPr/>
        <a:lstStyle/>
        <a:p>
          <a:pPr>
            <a:defRPr cap="all"/>
          </a:pPr>
          <a:r>
            <a:rPr lang="en-US"/>
            <a:t>Continuing to assist employers and affected employees</a:t>
          </a:r>
        </a:p>
      </dgm:t>
    </dgm:pt>
    <dgm:pt modelId="{EB69883A-CF64-4655-BD3F-E160BFC6E5D9}" type="parTrans" cxnId="{BD3D546A-F3DD-4B61-B35C-28D9D1976672}">
      <dgm:prSet/>
      <dgm:spPr/>
      <dgm:t>
        <a:bodyPr/>
        <a:lstStyle/>
        <a:p>
          <a:endParaRPr lang="en-US"/>
        </a:p>
      </dgm:t>
    </dgm:pt>
    <dgm:pt modelId="{12BDC2F1-639F-45B9-9B3E-AB765ADE65F7}" type="sibTrans" cxnId="{BD3D546A-F3DD-4B61-B35C-28D9D1976672}">
      <dgm:prSet/>
      <dgm:spPr/>
      <dgm:t>
        <a:bodyPr/>
        <a:lstStyle/>
        <a:p>
          <a:endParaRPr lang="en-US"/>
        </a:p>
      </dgm:t>
    </dgm:pt>
    <dgm:pt modelId="{2731BDAA-5178-4393-93CA-466CEAEEB908}">
      <dgm:prSet/>
      <dgm:spPr/>
      <dgm:t>
        <a:bodyPr/>
        <a:lstStyle/>
        <a:p>
          <a:pPr>
            <a:defRPr cap="all"/>
          </a:pPr>
          <a:r>
            <a:rPr lang="en-US"/>
            <a:t>Hiring Events</a:t>
          </a:r>
        </a:p>
      </dgm:t>
    </dgm:pt>
    <dgm:pt modelId="{068F2AE1-E78E-400C-A211-1EECB035DCCD}" type="parTrans" cxnId="{2EE9B19E-CCFD-49D8-9E42-E56CF4930C80}">
      <dgm:prSet/>
      <dgm:spPr/>
      <dgm:t>
        <a:bodyPr/>
        <a:lstStyle/>
        <a:p>
          <a:endParaRPr lang="en-US"/>
        </a:p>
      </dgm:t>
    </dgm:pt>
    <dgm:pt modelId="{16AA6B3E-6B84-4632-B5ED-CD86544F956C}" type="sibTrans" cxnId="{2EE9B19E-CCFD-49D8-9E42-E56CF4930C80}">
      <dgm:prSet/>
      <dgm:spPr/>
      <dgm:t>
        <a:bodyPr/>
        <a:lstStyle/>
        <a:p>
          <a:endParaRPr lang="en-US"/>
        </a:p>
      </dgm:t>
    </dgm:pt>
    <dgm:pt modelId="{179FC75F-03F3-4BA1-8607-CF00CFEA6DA2}" type="pres">
      <dgm:prSet presAssocID="{70802F9A-E9C3-487C-99E3-981757071930}" presName="root" presStyleCnt="0">
        <dgm:presLayoutVars>
          <dgm:dir/>
          <dgm:resizeHandles val="exact"/>
        </dgm:presLayoutVars>
      </dgm:prSet>
      <dgm:spPr/>
    </dgm:pt>
    <dgm:pt modelId="{16F68786-4ED4-4C2D-94FD-863712F7F63C}" type="pres">
      <dgm:prSet presAssocID="{1CEB7120-1BB0-4BB8-A85E-B918031256E8}" presName="compNode" presStyleCnt="0"/>
      <dgm:spPr/>
    </dgm:pt>
    <dgm:pt modelId="{B842400F-DB5E-41B5-8730-49058292D3CA}" type="pres">
      <dgm:prSet presAssocID="{1CEB7120-1BB0-4BB8-A85E-B918031256E8}" presName="iconBgRect" presStyleLbl="bgShp" presStyleIdx="0" presStyleCnt="4"/>
      <dgm:spPr>
        <a:prstGeom prst="round2DiagRect">
          <a:avLst>
            <a:gd name="adj1" fmla="val 29727"/>
            <a:gd name="adj2" fmla="val 0"/>
          </a:avLst>
        </a:prstGeom>
      </dgm:spPr>
    </dgm:pt>
    <dgm:pt modelId="{A1C5DE2C-5CC7-4D8B-B49C-55CE465D1F76}" type="pres">
      <dgm:prSet presAssocID="{1CEB7120-1BB0-4BB8-A85E-B918031256E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AB0DC9B7-4338-490A-B78D-1A8F3ADC219D}" type="pres">
      <dgm:prSet presAssocID="{1CEB7120-1BB0-4BB8-A85E-B918031256E8}" presName="spaceRect" presStyleCnt="0"/>
      <dgm:spPr/>
    </dgm:pt>
    <dgm:pt modelId="{9CFC0B50-B111-4205-9CA7-7C10AD644F96}" type="pres">
      <dgm:prSet presAssocID="{1CEB7120-1BB0-4BB8-A85E-B918031256E8}" presName="textRect" presStyleLbl="revTx" presStyleIdx="0" presStyleCnt="4">
        <dgm:presLayoutVars>
          <dgm:chMax val="1"/>
          <dgm:chPref val="1"/>
        </dgm:presLayoutVars>
      </dgm:prSet>
      <dgm:spPr/>
    </dgm:pt>
    <dgm:pt modelId="{E3CB8816-F510-4154-9A55-6F2DABEBDCB3}" type="pres">
      <dgm:prSet presAssocID="{6F9EA70E-FFAF-47F6-9FA7-EBD25E009358}" presName="sibTrans" presStyleCnt="0"/>
      <dgm:spPr/>
    </dgm:pt>
    <dgm:pt modelId="{016AE4DA-9FA3-4689-89F0-2C86C9F1279A}" type="pres">
      <dgm:prSet presAssocID="{D7AA225A-B854-4771-9697-4627BA28E75C}" presName="compNode" presStyleCnt="0"/>
      <dgm:spPr/>
    </dgm:pt>
    <dgm:pt modelId="{7DE97378-BBEE-4F0F-B30B-F4154B5B5BE3}" type="pres">
      <dgm:prSet presAssocID="{D7AA225A-B854-4771-9697-4627BA28E75C}" presName="iconBgRect" presStyleLbl="bgShp" presStyleIdx="1" presStyleCnt="4"/>
      <dgm:spPr>
        <a:prstGeom prst="round2DiagRect">
          <a:avLst>
            <a:gd name="adj1" fmla="val 29727"/>
            <a:gd name="adj2" fmla="val 0"/>
          </a:avLst>
        </a:prstGeom>
      </dgm:spPr>
    </dgm:pt>
    <dgm:pt modelId="{A237EE57-C832-4AA6-A88F-BE4E5F308F8C}" type="pres">
      <dgm:prSet presAssocID="{D7AA225A-B854-4771-9697-4627BA28E75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upcake"/>
        </a:ext>
      </dgm:extLst>
    </dgm:pt>
    <dgm:pt modelId="{C8BF1F09-4159-46D1-9C8F-3DB430CA8D59}" type="pres">
      <dgm:prSet presAssocID="{D7AA225A-B854-4771-9697-4627BA28E75C}" presName="spaceRect" presStyleCnt="0"/>
      <dgm:spPr/>
    </dgm:pt>
    <dgm:pt modelId="{FBA82C44-DA4A-48F1-A5EF-CE7689221BA8}" type="pres">
      <dgm:prSet presAssocID="{D7AA225A-B854-4771-9697-4627BA28E75C}" presName="textRect" presStyleLbl="revTx" presStyleIdx="1" presStyleCnt="4">
        <dgm:presLayoutVars>
          <dgm:chMax val="1"/>
          <dgm:chPref val="1"/>
        </dgm:presLayoutVars>
      </dgm:prSet>
      <dgm:spPr/>
    </dgm:pt>
    <dgm:pt modelId="{7B3F6236-B5C3-4D4C-99DC-8028E76D16AD}" type="pres">
      <dgm:prSet presAssocID="{A2330DD0-53D9-418B-8734-4BD1E6593862}" presName="sibTrans" presStyleCnt="0"/>
      <dgm:spPr/>
    </dgm:pt>
    <dgm:pt modelId="{C2C4CCB8-6FF7-42C2-B52B-0E34A8BD48F8}" type="pres">
      <dgm:prSet presAssocID="{EBDC19E9-50A6-4F11-90B5-9AACAB25E933}" presName="compNode" presStyleCnt="0"/>
      <dgm:spPr/>
    </dgm:pt>
    <dgm:pt modelId="{758FF7EA-FDC5-4531-BB0E-50AA618F6657}" type="pres">
      <dgm:prSet presAssocID="{EBDC19E9-50A6-4F11-90B5-9AACAB25E933}" presName="iconBgRect" presStyleLbl="bgShp" presStyleIdx="2" presStyleCnt="4"/>
      <dgm:spPr>
        <a:prstGeom prst="round2DiagRect">
          <a:avLst>
            <a:gd name="adj1" fmla="val 29727"/>
            <a:gd name="adj2" fmla="val 0"/>
          </a:avLst>
        </a:prstGeom>
      </dgm:spPr>
    </dgm:pt>
    <dgm:pt modelId="{7B07EBBF-B318-44F4-AA3A-34E2F75CA0FB}" type="pres">
      <dgm:prSet presAssocID="{EBDC19E9-50A6-4F11-90B5-9AACAB25E93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m"/>
        </a:ext>
      </dgm:extLst>
    </dgm:pt>
    <dgm:pt modelId="{55CBB2C5-B825-476D-90E1-A49159D7EAE3}" type="pres">
      <dgm:prSet presAssocID="{EBDC19E9-50A6-4F11-90B5-9AACAB25E933}" presName="spaceRect" presStyleCnt="0"/>
      <dgm:spPr/>
    </dgm:pt>
    <dgm:pt modelId="{53DDC5F9-8F66-4B83-B783-827172E7ECEA}" type="pres">
      <dgm:prSet presAssocID="{EBDC19E9-50A6-4F11-90B5-9AACAB25E933}" presName="textRect" presStyleLbl="revTx" presStyleIdx="2" presStyleCnt="4">
        <dgm:presLayoutVars>
          <dgm:chMax val="1"/>
          <dgm:chPref val="1"/>
        </dgm:presLayoutVars>
      </dgm:prSet>
      <dgm:spPr/>
    </dgm:pt>
    <dgm:pt modelId="{8990232A-D0A6-448C-A89D-DD60877D1819}" type="pres">
      <dgm:prSet presAssocID="{12BDC2F1-639F-45B9-9B3E-AB765ADE65F7}" presName="sibTrans" presStyleCnt="0"/>
      <dgm:spPr/>
    </dgm:pt>
    <dgm:pt modelId="{A6ED1AF4-3CB2-4BE5-A84F-7F42C385FAFE}" type="pres">
      <dgm:prSet presAssocID="{2731BDAA-5178-4393-93CA-466CEAEEB908}" presName="compNode" presStyleCnt="0"/>
      <dgm:spPr/>
    </dgm:pt>
    <dgm:pt modelId="{8715B19D-1D3F-4C83-81E4-5381B8857AD7}" type="pres">
      <dgm:prSet presAssocID="{2731BDAA-5178-4393-93CA-466CEAEEB908}" presName="iconBgRect" presStyleLbl="bgShp" presStyleIdx="3" presStyleCnt="4"/>
      <dgm:spPr>
        <a:prstGeom prst="round2DiagRect">
          <a:avLst>
            <a:gd name="adj1" fmla="val 29727"/>
            <a:gd name="adj2" fmla="val 0"/>
          </a:avLst>
        </a:prstGeom>
      </dgm:spPr>
    </dgm:pt>
    <dgm:pt modelId="{056F6EA5-4AB4-403A-9032-6E073140B30E}" type="pres">
      <dgm:prSet presAssocID="{2731BDAA-5178-4393-93CA-466CEAEEB90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eting"/>
        </a:ext>
      </dgm:extLst>
    </dgm:pt>
    <dgm:pt modelId="{D136474E-E230-40E8-9E8D-5757562155A4}" type="pres">
      <dgm:prSet presAssocID="{2731BDAA-5178-4393-93CA-466CEAEEB908}" presName="spaceRect" presStyleCnt="0"/>
      <dgm:spPr/>
    </dgm:pt>
    <dgm:pt modelId="{8520806F-9CB2-4570-885E-A02C6F16463D}" type="pres">
      <dgm:prSet presAssocID="{2731BDAA-5178-4393-93CA-466CEAEEB908}" presName="textRect" presStyleLbl="revTx" presStyleIdx="3" presStyleCnt="4">
        <dgm:presLayoutVars>
          <dgm:chMax val="1"/>
          <dgm:chPref val="1"/>
        </dgm:presLayoutVars>
      </dgm:prSet>
      <dgm:spPr/>
    </dgm:pt>
  </dgm:ptLst>
  <dgm:cxnLst>
    <dgm:cxn modelId="{F5B68D27-128B-4166-AA5E-9829AB454AEB}" type="presOf" srcId="{70802F9A-E9C3-487C-99E3-981757071930}" destId="{179FC75F-03F3-4BA1-8607-CF00CFEA6DA2}" srcOrd="0" destOrd="0" presId="urn:microsoft.com/office/officeart/2018/5/layout/IconLeafLabelList"/>
    <dgm:cxn modelId="{BD3D546A-F3DD-4B61-B35C-28D9D1976672}" srcId="{70802F9A-E9C3-487C-99E3-981757071930}" destId="{EBDC19E9-50A6-4F11-90B5-9AACAB25E933}" srcOrd="2" destOrd="0" parTransId="{EB69883A-CF64-4655-BD3F-E160BFC6E5D9}" sibTransId="{12BDC2F1-639F-45B9-9B3E-AB765ADE65F7}"/>
    <dgm:cxn modelId="{FAA1386D-1CFE-4BF3-A717-95DCB73451AB}" type="presOf" srcId="{1CEB7120-1BB0-4BB8-A85E-B918031256E8}" destId="{9CFC0B50-B111-4205-9CA7-7C10AD644F96}" srcOrd="0" destOrd="0" presId="urn:microsoft.com/office/officeart/2018/5/layout/IconLeafLabelList"/>
    <dgm:cxn modelId="{9ED1644E-46F9-4F2C-AABF-7A1F33FC5FA7}" type="presOf" srcId="{2731BDAA-5178-4393-93CA-466CEAEEB908}" destId="{8520806F-9CB2-4570-885E-A02C6F16463D}" srcOrd="0" destOrd="0" presId="urn:microsoft.com/office/officeart/2018/5/layout/IconLeafLabelList"/>
    <dgm:cxn modelId="{2FAED290-710C-4AD8-9725-6E8A6F63B1AF}" srcId="{70802F9A-E9C3-487C-99E3-981757071930}" destId="{D7AA225A-B854-4771-9697-4627BA28E75C}" srcOrd="1" destOrd="0" parTransId="{A28FBD12-1023-4784-9983-A895F138082B}" sibTransId="{A2330DD0-53D9-418B-8734-4BD1E6593862}"/>
    <dgm:cxn modelId="{2EE9B19E-CCFD-49D8-9E42-E56CF4930C80}" srcId="{70802F9A-E9C3-487C-99E3-981757071930}" destId="{2731BDAA-5178-4393-93CA-466CEAEEB908}" srcOrd="3" destOrd="0" parTransId="{068F2AE1-E78E-400C-A211-1EECB035DCCD}" sibTransId="{16AA6B3E-6B84-4632-B5ED-CD86544F956C}"/>
    <dgm:cxn modelId="{171623BE-7223-40A3-9003-311633ED94F9}" type="presOf" srcId="{EBDC19E9-50A6-4F11-90B5-9AACAB25E933}" destId="{53DDC5F9-8F66-4B83-B783-827172E7ECEA}" srcOrd="0" destOrd="0" presId="urn:microsoft.com/office/officeart/2018/5/layout/IconLeafLabelList"/>
    <dgm:cxn modelId="{53D407D5-2DDD-4286-8076-F3D1C282A65D}" type="presOf" srcId="{D7AA225A-B854-4771-9697-4627BA28E75C}" destId="{FBA82C44-DA4A-48F1-A5EF-CE7689221BA8}" srcOrd="0" destOrd="0" presId="urn:microsoft.com/office/officeart/2018/5/layout/IconLeafLabelList"/>
    <dgm:cxn modelId="{C6371ED8-B0B3-4FFD-AB4B-F0F3EAE60FB0}" srcId="{70802F9A-E9C3-487C-99E3-981757071930}" destId="{1CEB7120-1BB0-4BB8-A85E-B918031256E8}" srcOrd="0" destOrd="0" parTransId="{4BEBC8FB-A072-4092-9B0F-5D774EA73968}" sibTransId="{6F9EA70E-FFAF-47F6-9FA7-EBD25E009358}"/>
    <dgm:cxn modelId="{41082F88-0A6C-4431-9200-1B2C0E0E7D94}" type="presParOf" srcId="{179FC75F-03F3-4BA1-8607-CF00CFEA6DA2}" destId="{16F68786-4ED4-4C2D-94FD-863712F7F63C}" srcOrd="0" destOrd="0" presId="urn:microsoft.com/office/officeart/2018/5/layout/IconLeafLabelList"/>
    <dgm:cxn modelId="{769A4502-97EA-42A5-9460-62EE99B1E412}" type="presParOf" srcId="{16F68786-4ED4-4C2D-94FD-863712F7F63C}" destId="{B842400F-DB5E-41B5-8730-49058292D3CA}" srcOrd="0" destOrd="0" presId="urn:microsoft.com/office/officeart/2018/5/layout/IconLeafLabelList"/>
    <dgm:cxn modelId="{F1A686A4-42C3-4B54-82BF-A78E4E872187}" type="presParOf" srcId="{16F68786-4ED4-4C2D-94FD-863712F7F63C}" destId="{A1C5DE2C-5CC7-4D8B-B49C-55CE465D1F76}" srcOrd="1" destOrd="0" presId="urn:microsoft.com/office/officeart/2018/5/layout/IconLeafLabelList"/>
    <dgm:cxn modelId="{6D65054D-FF50-4ECB-93BA-27169F984E62}" type="presParOf" srcId="{16F68786-4ED4-4C2D-94FD-863712F7F63C}" destId="{AB0DC9B7-4338-490A-B78D-1A8F3ADC219D}" srcOrd="2" destOrd="0" presId="urn:microsoft.com/office/officeart/2018/5/layout/IconLeafLabelList"/>
    <dgm:cxn modelId="{A66C0227-27AE-4A92-A12E-2EA8BA0986A1}" type="presParOf" srcId="{16F68786-4ED4-4C2D-94FD-863712F7F63C}" destId="{9CFC0B50-B111-4205-9CA7-7C10AD644F96}" srcOrd="3" destOrd="0" presId="urn:microsoft.com/office/officeart/2018/5/layout/IconLeafLabelList"/>
    <dgm:cxn modelId="{44045708-E7F9-4ABB-95E9-7BC5C864EFC9}" type="presParOf" srcId="{179FC75F-03F3-4BA1-8607-CF00CFEA6DA2}" destId="{E3CB8816-F510-4154-9A55-6F2DABEBDCB3}" srcOrd="1" destOrd="0" presId="urn:microsoft.com/office/officeart/2018/5/layout/IconLeafLabelList"/>
    <dgm:cxn modelId="{99B53B6B-64B2-4351-BA47-B54A0E72696A}" type="presParOf" srcId="{179FC75F-03F3-4BA1-8607-CF00CFEA6DA2}" destId="{016AE4DA-9FA3-4689-89F0-2C86C9F1279A}" srcOrd="2" destOrd="0" presId="urn:microsoft.com/office/officeart/2018/5/layout/IconLeafLabelList"/>
    <dgm:cxn modelId="{F4C2300E-FB05-48A5-BB16-85C8395CAD6C}" type="presParOf" srcId="{016AE4DA-9FA3-4689-89F0-2C86C9F1279A}" destId="{7DE97378-BBEE-4F0F-B30B-F4154B5B5BE3}" srcOrd="0" destOrd="0" presId="urn:microsoft.com/office/officeart/2018/5/layout/IconLeafLabelList"/>
    <dgm:cxn modelId="{231AD039-C4C1-4B02-BA18-D458EBECA077}" type="presParOf" srcId="{016AE4DA-9FA3-4689-89F0-2C86C9F1279A}" destId="{A237EE57-C832-4AA6-A88F-BE4E5F308F8C}" srcOrd="1" destOrd="0" presId="urn:microsoft.com/office/officeart/2018/5/layout/IconLeafLabelList"/>
    <dgm:cxn modelId="{F840BD60-BA14-41FA-8812-BDDABF53BDDC}" type="presParOf" srcId="{016AE4DA-9FA3-4689-89F0-2C86C9F1279A}" destId="{C8BF1F09-4159-46D1-9C8F-3DB430CA8D59}" srcOrd="2" destOrd="0" presId="urn:microsoft.com/office/officeart/2018/5/layout/IconLeafLabelList"/>
    <dgm:cxn modelId="{F95C452F-4302-4130-A606-DE5B3A41B9BF}" type="presParOf" srcId="{016AE4DA-9FA3-4689-89F0-2C86C9F1279A}" destId="{FBA82C44-DA4A-48F1-A5EF-CE7689221BA8}" srcOrd="3" destOrd="0" presId="urn:microsoft.com/office/officeart/2018/5/layout/IconLeafLabelList"/>
    <dgm:cxn modelId="{2ADFE5FB-5E41-42F8-A30F-8A844E60A97E}" type="presParOf" srcId="{179FC75F-03F3-4BA1-8607-CF00CFEA6DA2}" destId="{7B3F6236-B5C3-4D4C-99DC-8028E76D16AD}" srcOrd="3" destOrd="0" presId="urn:microsoft.com/office/officeart/2018/5/layout/IconLeafLabelList"/>
    <dgm:cxn modelId="{4E477D21-FCB7-4E8F-8052-F85752FED539}" type="presParOf" srcId="{179FC75F-03F3-4BA1-8607-CF00CFEA6DA2}" destId="{C2C4CCB8-6FF7-42C2-B52B-0E34A8BD48F8}" srcOrd="4" destOrd="0" presId="urn:microsoft.com/office/officeart/2018/5/layout/IconLeafLabelList"/>
    <dgm:cxn modelId="{5BD98520-5E33-4AFB-A0D1-68867E16F2D3}" type="presParOf" srcId="{C2C4CCB8-6FF7-42C2-B52B-0E34A8BD48F8}" destId="{758FF7EA-FDC5-4531-BB0E-50AA618F6657}" srcOrd="0" destOrd="0" presId="urn:microsoft.com/office/officeart/2018/5/layout/IconLeafLabelList"/>
    <dgm:cxn modelId="{B62576B4-1495-45C6-B01D-A796E8549899}" type="presParOf" srcId="{C2C4CCB8-6FF7-42C2-B52B-0E34A8BD48F8}" destId="{7B07EBBF-B318-44F4-AA3A-34E2F75CA0FB}" srcOrd="1" destOrd="0" presId="urn:microsoft.com/office/officeart/2018/5/layout/IconLeafLabelList"/>
    <dgm:cxn modelId="{5852AB7D-97C4-4C4F-BE83-8CE465F6A102}" type="presParOf" srcId="{C2C4CCB8-6FF7-42C2-B52B-0E34A8BD48F8}" destId="{55CBB2C5-B825-476D-90E1-A49159D7EAE3}" srcOrd="2" destOrd="0" presId="urn:microsoft.com/office/officeart/2018/5/layout/IconLeafLabelList"/>
    <dgm:cxn modelId="{9D9D0775-D797-42B5-AEB6-10B796C287F9}" type="presParOf" srcId="{C2C4CCB8-6FF7-42C2-B52B-0E34A8BD48F8}" destId="{53DDC5F9-8F66-4B83-B783-827172E7ECEA}" srcOrd="3" destOrd="0" presId="urn:microsoft.com/office/officeart/2018/5/layout/IconLeafLabelList"/>
    <dgm:cxn modelId="{C3FADF6E-7D84-4AA9-AEF4-CDF43FCB3330}" type="presParOf" srcId="{179FC75F-03F3-4BA1-8607-CF00CFEA6DA2}" destId="{8990232A-D0A6-448C-A89D-DD60877D1819}" srcOrd="5" destOrd="0" presId="urn:microsoft.com/office/officeart/2018/5/layout/IconLeafLabelList"/>
    <dgm:cxn modelId="{6F6EC96C-F135-4DD4-B218-E9F60166FAD5}" type="presParOf" srcId="{179FC75F-03F3-4BA1-8607-CF00CFEA6DA2}" destId="{A6ED1AF4-3CB2-4BE5-A84F-7F42C385FAFE}" srcOrd="6" destOrd="0" presId="urn:microsoft.com/office/officeart/2018/5/layout/IconLeafLabelList"/>
    <dgm:cxn modelId="{386CC788-43B1-41C7-B087-03AA2C29908F}" type="presParOf" srcId="{A6ED1AF4-3CB2-4BE5-A84F-7F42C385FAFE}" destId="{8715B19D-1D3F-4C83-81E4-5381B8857AD7}" srcOrd="0" destOrd="0" presId="urn:microsoft.com/office/officeart/2018/5/layout/IconLeafLabelList"/>
    <dgm:cxn modelId="{5972CF2A-2582-4F72-8681-CB30453B8884}" type="presParOf" srcId="{A6ED1AF4-3CB2-4BE5-A84F-7F42C385FAFE}" destId="{056F6EA5-4AB4-403A-9032-6E073140B30E}" srcOrd="1" destOrd="0" presId="urn:microsoft.com/office/officeart/2018/5/layout/IconLeafLabelList"/>
    <dgm:cxn modelId="{F99A764A-F1E0-440C-A729-EA3B5AF556F3}" type="presParOf" srcId="{A6ED1AF4-3CB2-4BE5-A84F-7F42C385FAFE}" destId="{D136474E-E230-40E8-9E8D-5757562155A4}" srcOrd="2" destOrd="0" presId="urn:microsoft.com/office/officeart/2018/5/layout/IconLeafLabelList"/>
    <dgm:cxn modelId="{2F7E544B-C1B3-4A93-AD01-4CA26FEA8642}" type="presParOf" srcId="{A6ED1AF4-3CB2-4BE5-A84F-7F42C385FAFE}" destId="{8520806F-9CB2-4570-885E-A02C6F16463D}"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8AAE8-2FB7-4C21-9451-9FAB07FF9DDF}">
      <dsp:nvSpPr>
        <dsp:cNvPr id="0" name=""/>
        <dsp:cNvSpPr/>
      </dsp:nvSpPr>
      <dsp:spPr>
        <a:xfrm>
          <a:off x="3201" y="445489"/>
          <a:ext cx="2539866" cy="152391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Monthly virtual meetings of our Statewide Rapid Response &amp; Business Service Team</a:t>
          </a:r>
        </a:p>
      </dsp:txBody>
      <dsp:txXfrm>
        <a:off x="3201" y="445489"/>
        <a:ext cx="2539866" cy="1523919"/>
      </dsp:txXfrm>
    </dsp:sp>
    <dsp:sp modelId="{BAAFB9E7-405B-4921-A07B-BD165DE36BA5}">
      <dsp:nvSpPr>
        <dsp:cNvPr id="0" name=""/>
        <dsp:cNvSpPr/>
      </dsp:nvSpPr>
      <dsp:spPr>
        <a:xfrm>
          <a:off x="2797054" y="445489"/>
          <a:ext cx="2539866" cy="152391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The counties are reporting on Rapid Response on a quarterly basis</a:t>
          </a:r>
        </a:p>
      </dsp:txBody>
      <dsp:txXfrm>
        <a:off x="2797054" y="445489"/>
        <a:ext cx="2539866" cy="1523919"/>
      </dsp:txXfrm>
    </dsp:sp>
    <dsp:sp modelId="{44EC49D0-B4AC-47F6-BD20-3F8F0471218F}">
      <dsp:nvSpPr>
        <dsp:cNvPr id="0" name=""/>
        <dsp:cNvSpPr/>
      </dsp:nvSpPr>
      <dsp:spPr>
        <a:xfrm>
          <a:off x="5590907" y="445489"/>
          <a:ext cx="2539866" cy="152391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No WARN Notices April, May, June</a:t>
          </a:r>
        </a:p>
      </dsp:txBody>
      <dsp:txXfrm>
        <a:off x="5590907" y="445489"/>
        <a:ext cx="2539866" cy="1523919"/>
      </dsp:txXfrm>
    </dsp:sp>
    <dsp:sp modelId="{5B801415-CFE6-486F-A1EF-7831489C2ABA}">
      <dsp:nvSpPr>
        <dsp:cNvPr id="0" name=""/>
        <dsp:cNvSpPr/>
      </dsp:nvSpPr>
      <dsp:spPr>
        <a:xfrm>
          <a:off x="8384760" y="445489"/>
          <a:ext cx="2539866" cy="152391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Small Businesses closures</a:t>
          </a:r>
        </a:p>
      </dsp:txBody>
      <dsp:txXfrm>
        <a:off x="8384760" y="445489"/>
        <a:ext cx="2539866" cy="1523919"/>
      </dsp:txXfrm>
    </dsp:sp>
    <dsp:sp modelId="{87F46B56-A07C-4D53-BB08-05DF82B19F35}">
      <dsp:nvSpPr>
        <dsp:cNvPr id="0" name=""/>
        <dsp:cNvSpPr/>
      </dsp:nvSpPr>
      <dsp:spPr>
        <a:xfrm>
          <a:off x="1400128" y="2223395"/>
          <a:ext cx="2539866" cy="152391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Hawaiian Airlines Recruitment </a:t>
          </a:r>
        </a:p>
      </dsp:txBody>
      <dsp:txXfrm>
        <a:off x="1400128" y="2223395"/>
        <a:ext cx="2539866" cy="1523919"/>
      </dsp:txXfrm>
    </dsp:sp>
    <dsp:sp modelId="{B35F7262-C51A-4E5D-BD8A-1E7BDA5D9E85}">
      <dsp:nvSpPr>
        <dsp:cNvPr id="0" name=""/>
        <dsp:cNvSpPr/>
      </dsp:nvSpPr>
      <dsp:spPr>
        <a:xfrm>
          <a:off x="4193981" y="2223395"/>
          <a:ext cx="2539866" cy="152391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Monthly Presentations: DVR, </a:t>
          </a:r>
          <a:r>
            <a:rPr lang="en-US" sz="1900" kern="1200" dirty="0" err="1"/>
            <a:t>Isaia</a:t>
          </a:r>
          <a:r>
            <a:rPr lang="en-US" sz="1900" kern="1200" dirty="0"/>
            <a:t> Souza, HSBDC</a:t>
          </a:r>
        </a:p>
      </dsp:txBody>
      <dsp:txXfrm>
        <a:off x="4193981" y="2223395"/>
        <a:ext cx="2539866" cy="1523919"/>
      </dsp:txXfrm>
    </dsp:sp>
    <dsp:sp modelId="{3509950B-6C33-4953-8CAE-DE31F0FE9400}">
      <dsp:nvSpPr>
        <dsp:cNvPr id="0" name=""/>
        <dsp:cNvSpPr/>
      </dsp:nvSpPr>
      <dsp:spPr>
        <a:xfrm>
          <a:off x="6987834" y="2223395"/>
          <a:ext cx="2539866" cy="152391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WDC Live: The Future of Work in Hawaii</a:t>
          </a:r>
        </a:p>
      </dsp:txBody>
      <dsp:txXfrm>
        <a:off x="6987834" y="2223395"/>
        <a:ext cx="2539866" cy="15239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2400F-DB5E-41B5-8730-49058292D3CA}">
      <dsp:nvSpPr>
        <dsp:cNvPr id="0" name=""/>
        <dsp:cNvSpPr/>
      </dsp:nvSpPr>
      <dsp:spPr>
        <a:xfrm>
          <a:off x="562927" y="788206"/>
          <a:ext cx="1445998" cy="1445998"/>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C5DE2C-5CC7-4D8B-B49C-55CE465D1F76}">
      <dsp:nvSpPr>
        <dsp:cNvPr id="0" name=""/>
        <dsp:cNvSpPr/>
      </dsp:nvSpPr>
      <dsp:spPr>
        <a:xfrm>
          <a:off x="871091" y="1096370"/>
          <a:ext cx="829671" cy="8296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FC0B50-B111-4205-9CA7-7C10AD644F96}">
      <dsp:nvSpPr>
        <dsp:cNvPr id="0" name=""/>
        <dsp:cNvSpPr/>
      </dsp:nvSpPr>
      <dsp:spPr>
        <a:xfrm>
          <a:off x="10068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Job Seeker Resources and Drive Thru Job Fair</a:t>
          </a:r>
        </a:p>
      </dsp:txBody>
      <dsp:txXfrm>
        <a:off x="100682" y="2684598"/>
        <a:ext cx="2370489" cy="720000"/>
      </dsp:txXfrm>
    </dsp:sp>
    <dsp:sp modelId="{7DE97378-BBEE-4F0F-B30B-F4154B5B5BE3}">
      <dsp:nvSpPr>
        <dsp:cNvPr id="0" name=""/>
        <dsp:cNvSpPr/>
      </dsp:nvSpPr>
      <dsp:spPr>
        <a:xfrm>
          <a:off x="3348252" y="788206"/>
          <a:ext cx="1445998" cy="1445998"/>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37EE57-C832-4AA6-A88F-BE4E5F308F8C}">
      <dsp:nvSpPr>
        <dsp:cNvPr id="0" name=""/>
        <dsp:cNvSpPr/>
      </dsp:nvSpPr>
      <dsp:spPr>
        <a:xfrm>
          <a:off x="3656416" y="1096370"/>
          <a:ext cx="829671" cy="8296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A82C44-DA4A-48F1-A5EF-CE7689221BA8}">
      <dsp:nvSpPr>
        <dsp:cNvPr id="0" name=""/>
        <dsp:cNvSpPr/>
      </dsp:nvSpPr>
      <dsp:spPr>
        <a:xfrm>
          <a:off x="288600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Love’s Bakery affected employees completed computer training</a:t>
          </a:r>
        </a:p>
      </dsp:txBody>
      <dsp:txXfrm>
        <a:off x="2886007" y="2684598"/>
        <a:ext cx="2370489" cy="720000"/>
      </dsp:txXfrm>
    </dsp:sp>
    <dsp:sp modelId="{758FF7EA-FDC5-4531-BB0E-50AA618F6657}">
      <dsp:nvSpPr>
        <dsp:cNvPr id="0" name=""/>
        <dsp:cNvSpPr/>
      </dsp:nvSpPr>
      <dsp:spPr>
        <a:xfrm>
          <a:off x="6133577" y="788206"/>
          <a:ext cx="1445998" cy="1445998"/>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07EBBF-B318-44F4-AA3A-34E2F75CA0FB}">
      <dsp:nvSpPr>
        <dsp:cNvPr id="0" name=""/>
        <dsp:cNvSpPr/>
      </dsp:nvSpPr>
      <dsp:spPr>
        <a:xfrm>
          <a:off x="6441741" y="1096370"/>
          <a:ext cx="829671" cy="8296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3DDC5F9-8F66-4B83-B783-827172E7ECEA}">
      <dsp:nvSpPr>
        <dsp:cNvPr id="0" name=""/>
        <dsp:cNvSpPr/>
      </dsp:nvSpPr>
      <dsp:spPr>
        <a:xfrm>
          <a:off x="567133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Continuing to assist employers and affected employees</a:t>
          </a:r>
        </a:p>
      </dsp:txBody>
      <dsp:txXfrm>
        <a:off x="5671332" y="2684598"/>
        <a:ext cx="2370489" cy="720000"/>
      </dsp:txXfrm>
    </dsp:sp>
    <dsp:sp modelId="{8715B19D-1D3F-4C83-81E4-5381B8857AD7}">
      <dsp:nvSpPr>
        <dsp:cNvPr id="0" name=""/>
        <dsp:cNvSpPr/>
      </dsp:nvSpPr>
      <dsp:spPr>
        <a:xfrm>
          <a:off x="8918902" y="788206"/>
          <a:ext cx="1445998" cy="1445998"/>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6F6EA5-4AB4-403A-9032-6E073140B30E}">
      <dsp:nvSpPr>
        <dsp:cNvPr id="0" name=""/>
        <dsp:cNvSpPr/>
      </dsp:nvSpPr>
      <dsp:spPr>
        <a:xfrm>
          <a:off x="9227066" y="1096370"/>
          <a:ext cx="829671" cy="8296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20806F-9CB2-4570-885E-A02C6F16463D}">
      <dsp:nvSpPr>
        <dsp:cNvPr id="0" name=""/>
        <dsp:cNvSpPr/>
      </dsp:nvSpPr>
      <dsp:spPr>
        <a:xfrm>
          <a:off x="845665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Hiring Events</a:t>
          </a:r>
        </a:p>
      </dsp:txBody>
      <dsp:txXfrm>
        <a:off x="8456657" y="2684598"/>
        <a:ext cx="2370489"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ECF16-62BB-4E18-8D29-A4FA73B88C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FA4562-F0CE-4BD7-95B7-0587635222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9F545E-DCF7-48B0-B02E-5A75ECD84ABD}"/>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5" name="Footer Placeholder 4">
            <a:extLst>
              <a:ext uri="{FF2B5EF4-FFF2-40B4-BE49-F238E27FC236}">
                <a16:creationId xmlns:a16="http://schemas.microsoft.com/office/drawing/2014/main" id="{95397C53-2970-44C3-BC97-7B649CEC44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B4CADB-8C36-443F-B968-58EAC9D8D847}"/>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361099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BB346-3A92-4BEA-A91B-1FC4FC819D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ECBA17-27D7-4285-8DDA-ACD3F49BD0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EC783-9057-4E7E-8693-EC083574562C}"/>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5" name="Footer Placeholder 4">
            <a:extLst>
              <a:ext uri="{FF2B5EF4-FFF2-40B4-BE49-F238E27FC236}">
                <a16:creationId xmlns:a16="http://schemas.microsoft.com/office/drawing/2014/main" id="{362ED4B1-A3CA-4EF1-897A-3B5287976D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B06230-1FB0-4487-A9DC-B1585CE8A50B}"/>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130544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00DFE6-8FB7-4356-BA3A-F0F716B9B2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38BA23-CB08-4C6D-895A-04DC6E0412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A98DD-35B9-4420-8841-7BFAD159FBAF}"/>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5" name="Footer Placeholder 4">
            <a:extLst>
              <a:ext uri="{FF2B5EF4-FFF2-40B4-BE49-F238E27FC236}">
                <a16:creationId xmlns:a16="http://schemas.microsoft.com/office/drawing/2014/main" id="{3225BA04-9A74-4E92-A38F-7D794DEC7E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EC40DD-530B-4808-BFF0-A0E87912F713}"/>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2616866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BA772-725C-481B-9BAF-EDA6FD5D85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BC7692-68E4-445B-AE0C-A6CE4A6A09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43A007-BB3F-496D-A2A9-C7B407594C74}"/>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5" name="Footer Placeholder 4">
            <a:extLst>
              <a:ext uri="{FF2B5EF4-FFF2-40B4-BE49-F238E27FC236}">
                <a16:creationId xmlns:a16="http://schemas.microsoft.com/office/drawing/2014/main" id="{697D6941-584F-4106-A1A9-F891D37A24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96777F-9D28-439A-9CF4-A5454E269F7C}"/>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2298542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4AC44-EAFA-48D5-AB53-E5C66634B4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CF7FA2-E366-4B57-83C9-1A919BDDB3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0A08C5-9F5A-4E25-93CB-4F34554C84C5}"/>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5" name="Footer Placeholder 4">
            <a:extLst>
              <a:ext uri="{FF2B5EF4-FFF2-40B4-BE49-F238E27FC236}">
                <a16:creationId xmlns:a16="http://schemas.microsoft.com/office/drawing/2014/main" id="{143F72A4-7727-4C18-87F1-7E73E32113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23E809-37D8-446D-B28F-E89031185534}"/>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26217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DCD5D-63BD-43BA-91EB-88D901DF96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D6C042-244A-438D-A8B0-9CFE271D64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24FB98-C600-4AC2-84E7-C3D7C49638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5974AE-01B7-466F-AB33-0FF2FA938881}"/>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6" name="Footer Placeholder 5">
            <a:extLst>
              <a:ext uri="{FF2B5EF4-FFF2-40B4-BE49-F238E27FC236}">
                <a16:creationId xmlns:a16="http://schemas.microsoft.com/office/drawing/2014/main" id="{6883F087-C638-4636-B2EA-1960ED9ED8B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EBC823-5375-48B2-BE35-973C5C8B61F4}"/>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3976061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40333-FD1F-4FEC-A723-BBA2A5A61A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321E52-5A47-4E85-A4C7-FF1FA0337E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14B70E-7E13-490B-9D9C-BE8C8892A3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45E26A-F230-4B26-9989-1F9CD8D13C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5B9DE8-564D-4A14-ABB6-D67B73D385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B944AF-74D5-4D9B-9988-50E35B5D8FFB}"/>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8" name="Footer Placeholder 7">
            <a:extLst>
              <a:ext uri="{FF2B5EF4-FFF2-40B4-BE49-F238E27FC236}">
                <a16:creationId xmlns:a16="http://schemas.microsoft.com/office/drawing/2014/main" id="{43A2428E-E4FF-4E97-BE1B-B17C4D950C6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6E96F4C-5925-4A3C-972D-96CFF8ED1E67}"/>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1904670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C3246-1F33-4303-9AF1-253A7F2A0A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82144E-66B5-49AF-B845-97E31A876BAA}"/>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4" name="Footer Placeholder 3">
            <a:extLst>
              <a:ext uri="{FF2B5EF4-FFF2-40B4-BE49-F238E27FC236}">
                <a16:creationId xmlns:a16="http://schemas.microsoft.com/office/drawing/2014/main" id="{5F08BB66-69ED-4533-97ED-9D89C37CCA4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EC46589-1594-4123-964E-206E86749A03}"/>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373012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0CECF0-FA8A-4B63-B657-1E20BED216C0}"/>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3" name="Footer Placeholder 2">
            <a:extLst>
              <a:ext uri="{FF2B5EF4-FFF2-40B4-BE49-F238E27FC236}">
                <a16:creationId xmlns:a16="http://schemas.microsoft.com/office/drawing/2014/main" id="{E6847B6B-EF19-4315-B05C-A07D0E1CC85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68B0A2-6657-4F23-893B-787E2647D8AD}"/>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304427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D4814-D555-4235-A0FA-C50D140FE0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A11F3-0E2C-4B07-A540-8F2126CC2D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F0D41E-ADF5-4893-A852-2A06D3DED3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F1F9AC-31FE-4F8F-A7B4-3280E3B543D4}"/>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6" name="Footer Placeholder 5">
            <a:extLst>
              <a:ext uri="{FF2B5EF4-FFF2-40B4-BE49-F238E27FC236}">
                <a16:creationId xmlns:a16="http://schemas.microsoft.com/office/drawing/2014/main" id="{FC7D8C49-34DA-4DAA-A9FF-FCA1D239E4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ADF83F-EE9E-48A5-B89E-F9DA26EA2AE0}"/>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1234907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4418E-A774-4B1C-93C4-7EC66A8F4D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977784-A548-4C40-AB02-43D1D62501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CE5D127-FF4C-4274-BB0A-8B32C4FC32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9398D1-D832-4B4B-9E4B-B4B106814A4F}"/>
              </a:ext>
            </a:extLst>
          </p:cNvPr>
          <p:cNvSpPr>
            <a:spLocks noGrp="1"/>
          </p:cNvSpPr>
          <p:nvPr>
            <p:ph type="dt" sz="half" idx="10"/>
          </p:nvPr>
        </p:nvSpPr>
        <p:spPr/>
        <p:txBody>
          <a:bodyPr/>
          <a:lstStyle/>
          <a:p>
            <a:fld id="{DBC1FC35-2129-4B6D-82D9-E98207CD6F03}" type="datetimeFigureOut">
              <a:rPr lang="en-US" smtClean="0"/>
              <a:t>6/24/2021</a:t>
            </a:fld>
            <a:endParaRPr lang="en-US" dirty="0"/>
          </a:p>
        </p:txBody>
      </p:sp>
      <p:sp>
        <p:nvSpPr>
          <p:cNvPr id="6" name="Footer Placeholder 5">
            <a:extLst>
              <a:ext uri="{FF2B5EF4-FFF2-40B4-BE49-F238E27FC236}">
                <a16:creationId xmlns:a16="http://schemas.microsoft.com/office/drawing/2014/main" id="{BD5670F3-6909-4963-BCCA-7E747B333F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C536075-D160-4394-B9F5-F203852865BB}"/>
              </a:ext>
            </a:extLst>
          </p:cNvPr>
          <p:cNvSpPr>
            <a:spLocks noGrp="1"/>
          </p:cNvSpPr>
          <p:nvPr>
            <p:ph type="sldNum" sz="quarter" idx="12"/>
          </p:nvPr>
        </p:nvSpPr>
        <p:spPr/>
        <p:txBody>
          <a:bodyPr/>
          <a:lstStyle/>
          <a:p>
            <a:fld id="{A777BF43-25C2-4C37-9484-AC92C98D3FC2}" type="slidenum">
              <a:rPr lang="en-US" smtClean="0"/>
              <a:t>‹#›</a:t>
            </a:fld>
            <a:endParaRPr lang="en-US" dirty="0"/>
          </a:p>
        </p:txBody>
      </p:sp>
    </p:spTree>
    <p:extLst>
      <p:ext uri="{BB962C8B-B14F-4D97-AF65-F5344CB8AC3E}">
        <p14:creationId xmlns:p14="http://schemas.microsoft.com/office/powerpoint/2010/main" val="136524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AF241E-BEFB-4A2D-86FF-ECAF355C74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5EF2B6-BC09-4451-8529-D58278AC5F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C109C-BC4C-4980-90E3-AF92AF29C4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1FC35-2129-4B6D-82D9-E98207CD6F03}" type="datetimeFigureOut">
              <a:rPr lang="en-US" smtClean="0"/>
              <a:t>6/24/2021</a:t>
            </a:fld>
            <a:endParaRPr lang="en-US" dirty="0"/>
          </a:p>
        </p:txBody>
      </p:sp>
      <p:sp>
        <p:nvSpPr>
          <p:cNvPr id="5" name="Footer Placeholder 4">
            <a:extLst>
              <a:ext uri="{FF2B5EF4-FFF2-40B4-BE49-F238E27FC236}">
                <a16:creationId xmlns:a16="http://schemas.microsoft.com/office/drawing/2014/main" id="{AFD33BB1-BBFB-43E0-B22A-0EDF549CAA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CDFD4CE-5D02-44F2-85D1-033EBC9284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7BF43-25C2-4C37-9484-AC92C98D3FC2}" type="slidenum">
              <a:rPr lang="en-US" smtClean="0"/>
              <a:t>‹#›</a:t>
            </a:fld>
            <a:endParaRPr lang="en-US" dirty="0"/>
          </a:p>
        </p:txBody>
      </p:sp>
    </p:spTree>
    <p:extLst>
      <p:ext uri="{BB962C8B-B14F-4D97-AF65-F5344CB8AC3E}">
        <p14:creationId xmlns:p14="http://schemas.microsoft.com/office/powerpoint/2010/main" val="83881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0031CF-F4AB-4302-8F7F-533C12809354}"/>
              </a:ext>
            </a:extLst>
          </p:cNvPr>
          <p:cNvSpPr>
            <a:spLocks noGrp="1"/>
          </p:cNvSpPr>
          <p:nvPr>
            <p:ph type="title"/>
          </p:nvPr>
        </p:nvSpPr>
        <p:spPr>
          <a:xfrm>
            <a:off x="1371597" y="348865"/>
            <a:ext cx="10044023" cy="877729"/>
          </a:xfrm>
        </p:spPr>
        <p:txBody>
          <a:bodyPr anchor="ctr">
            <a:normAutofit/>
          </a:bodyPr>
          <a:lstStyle/>
          <a:p>
            <a:r>
              <a:rPr lang="en-US" sz="4000" b="1">
                <a:solidFill>
                  <a:srgbClr val="FFFFFF"/>
                </a:solidFill>
              </a:rPr>
              <a:t>Rapid Response and Business Services</a:t>
            </a:r>
          </a:p>
        </p:txBody>
      </p:sp>
      <p:graphicFrame>
        <p:nvGraphicFramePr>
          <p:cNvPr id="18" name="Content Placeholder 2">
            <a:extLst>
              <a:ext uri="{FF2B5EF4-FFF2-40B4-BE49-F238E27FC236}">
                <a16:creationId xmlns:a16="http://schemas.microsoft.com/office/drawing/2014/main" id="{8F40BB4A-2BCB-4CA9-87F7-01ABBC58C069}"/>
              </a:ext>
            </a:extLst>
          </p:cNvPr>
          <p:cNvGraphicFramePr>
            <a:graphicFrameLocks noGrp="1"/>
          </p:cNvGraphicFramePr>
          <p:nvPr>
            <p:ph idx="1"/>
            <p:extLst>
              <p:ext uri="{D42A27DB-BD31-4B8C-83A1-F6EECF244321}">
                <p14:modId xmlns:p14="http://schemas.microsoft.com/office/powerpoint/2010/main" val="199344340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938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0016A0-8BF4-4D6D-AD36-CAEB86302380}"/>
              </a:ext>
            </a:extLst>
          </p:cNvPr>
          <p:cNvSpPr>
            <a:spLocks noGrp="1"/>
          </p:cNvSpPr>
          <p:nvPr>
            <p:ph type="title"/>
          </p:nvPr>
        </p:nvSpPr>
        <p:spPr>
          <a:xfrm>
            <a:off x="1371597" y="348865"/>
            <a:ext cx="10044023" cy="877729"/>
          </a:xfrm>
        </p:spPr>
        <p:txBody>
          <a:bodyPr anchor="ctr">
            <a:normAutofit/>
          </a:bodyPr>
          <a:lstStyle/>
          <a:p>
            <a:r>
              <a:rPr lang="en-US" sz="4000" b="1">
                <a:solidFill>
                  <a:srgbClr val="FFFFFF"/>
                </a:solidFill>
              </a:rPr>
              <a:t>Activities</a:t>
            </a:r>
          </a:p>
        </p:txBody>
      </p:sp>
      <p:graphicFrame>
        <p:nvGraphicFramePr>
          <p:cNvPr id="19" name="Content Placeholder 2">
            <a:extLst>
              <a:ext uri="{FF2B5EF4-FFF2-40B4-BE49-F238E27FC236}">
                <a16:creationId xmlns:a16="http://schemas.microsoft.com/office/drawing/2014/main" id="{C45DB72D-B88C-4A89-AFF3-558094CD8A99}"/>
              </a:ext>
            </a:extLst>
          </p:cNvPr>
          <p:cNvGraphicFramePr>
            <a:graphicFrameLocks noGrp="1"/>
          </p:cNvGraphicFramePr>
          <p:nvPr>
            <p:ph idx="1"/>
            <p:extLst>
              <p:ext uri="{D42A27DB-BD31-4B8C-83A1-F6EECF244321}">
                <p14:modId xmlns:p14="http://schemas.microsoft.com/office/powerpoint/2010/main" val="255770083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485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C232B152-3720-4D3B-97ED-45CE5483F1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2">
            <a:extLst>
              <a:ext uri="{FF2B5EF4-FFF2-40B4-BE49-F238E27FC236}">
                <a16:creationId xmlns:a16="http://schemas.microsoft.com/office/drawing/2014/main" id="{11BAB570-FF10-4E96-8A3F-FA9804702B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693698" cy="6858000"/>
          </a:xfrm>
          <a:custGeom>
            <a:avLst/>
            <a:gdLst>
              <a:gd name="connsiteX0" fmla="*/ 0 w 4693698"/>
              <a:gd name="connsiteY0" fmla="*/ 0 h 6858000"/>
              <a:gd name="connsiteX1" fmla="*/ 420914 w 4693698"/>
              <a:gd name="connsiteY1" fmla="*/ 0 h 6858000"/>
              <a:gd name="connsiteX2" fmla="*/ 1582057 w 4693698"/>
              <a:gd name="connsiteY2" fmla="*/ 0 h 6858000"/>
              <a:gd name="connsiteX3" fmla="*/ 4503903 w 4693698"/>
              <a:gd name="connsiteY3" fmla="*/ 0 h 6858000"/>
              <a:gd name="connsiteX4" fmla="*/ 4508943 w 4693698"/>
              <a:gd name="connsiteY4" fmla="*/ 66675 h 6858000"/>
              <a:gd name="connsiteX5" fmla="*/ 4517340 w 4693698"/>
              <a:gd name="connsiteY5" fmla="*/ 122237 h 6858000"/>
              <a:gd name="connsiteX6" fmla="*/ 4527418 w 4693698"/>
              <a:gd name="connsiteY6" fmla="*/ 174625 h 6858000"/>
              <a:gd name="connsiteX7" fmla="*/ 4544214 w 4693698"/>
              <a:gd name="connsiteY7" fmla="*/ 217487 h 6858000"/>
              <a:gd name="connsiteX8" fmla="*/ 4561010 w 4693698"/>
              <a:gd name="connsiteY8" fmla="*/ 260350 h 6858000"/>
              <a:gd name="connsiteX9" fmla="*/ 4581165 w 4693698"/>
              <a:gd name="connsiteY9" fmla="*/ 296862 h 6858000"/>
              <a:gd name="connsiteX10" fmla="*/ 4601320 w 4693698"/>
              <a:gd name="connsiteY10" fmla="*/ 334962 h 6858000"/>
              <a:gd name="connsiteX11" fmla="*/ 4619796 w 4693698"/>
              <a:gd name="connsiteY11" fmla="*/ 369887 h 6858000"/>
              <a:gd name="connsiteX12" fmla="*/ 4638271 w 4693698"/>
              <a:gd name="connsiteY12" fmla="*/ 409575 h 6858000"/>
              <a:gd name="connsiteX13" fmla="*/ 4655067 w 4693698"/>
              <a:gd name="connsiteY13" fmla="*/ 450850 h 6858000"/>
              <a:gd name="connsiteX14" fmla="*/ 4670184 w 4693698"/>
              <a:gd name="connsiteY14" fmla="*/ 496887 h 6858000"/>
              <a:gd name="connsiteX15" fmla="*/ 4681941 w 4693698"/>
              <a:gd name="connsiteY15" fmla="*/ 546100 h 6858000"/>
              <a:gd name="connsiteX16" fmla="*/ 4690339 w 4693698"/>
              <a:gd name="connsiteY16" fmla="*/ 606425 h 6858000"/>
              <a:gd name="connsiteX17" fmla="*/ 4693698 w 4693698"/>
              <a:gd name="connsiteY17" fmla="*/ 673100 h 6858000"/>
              <a:gd name="connsiteX18" fmla="*/ 4690339 w 4693698"/>
              <a:gd name="connsiteY18" fmla="*/ 744537 h 6858000"/>
              <a:gd name="connsiteX19" fmla="*/ 4681941 w 4693698"/>
              <a:gd name="connsiteY19" fmla="*/ 801687 h 6858000"/>
              <a:gd name="connsiteX20" fmla="*/ 4670184 w 4693698"/>
              <a:gd name="connsiteY20" fmla="*/ 854075 h 6858000"/>
              <a:gd name="connsiteX21" fmla="*/ 4655067 w 4693698"/>
              <a:gd name="connsiteY21" fmla="*/ 901700 h 6858000"/>
              <a:gd name="connsiteX22" fmla="*/ 4638271 w 4693698"/>
              <a:gd name="connsiteY22" fmla="*/ 942975 h 6858000"/>
              <a:gd name="connsiteX23" fmla="*/ 4618116 w 4693698"/>
              <a:gd name="connsiteY23" fmla="*/ 981075 h 6858000"/>
              <a:gd name="connsiteX24" fmla="*/ 4597961 w 4693698"/>
              <a:gd name="connsiteY24" fmla="*/ 1017587 h 6858000"/>
              <a:gd name="connsiteX25" fmla="*/ 4577806 w 4693698"/>
              <a:gd name="connsiteY25" fmla="*/ 1055687 h 6858000"/>
              <a:gd name="connsiteX26" fmla="*/ 4559330 w 4693698"/>
              <a:gd name="connsiteY26" fmla="*/ 1095375 h 6858000"/>
              <a:gd name="connsiteX27" fmla="*/ 4540854 w 4693698"/>
              <a:gd name="connsiteY27" fmla="*/ 1136650 h 6858000"/>
              <a:gd name="connsiteX28" fmla="*/ 4525739 w 4693698"/>
              <a:gd name="connsiteY28" fmla="*/ 1182687 h 6858000"/>
              <a:gd name="connsiteX29" fmla="*/ 4515661 w 4693698"/>
              <a:gd name="connsiteY29" fmla="*/ 1235075 h 6858000"/>
              <a:gd name="connsiteX30" fmla="*/ 4505583 w 4693698"/>
              <a:gd name="connsiteY30" fmla="*/ 1295400 h 6858000"/>
              <a:gd name="connsiteX31" fmla="*/ 4503903 w 4693698"/>
              <a:gd name="connsiteY31" fmla="*/ 1363662 h 6858000"/>
              <a:gd name="connsiteX32" fmla="*/ 4505583 w 4693698"/>
              <a:gd name="connsiteY32" fmla="*/ 1431925 h 6858000"/>
              <a:gd name="connsiteX33" fmla="*/ 4515661 w 4693698"/>
              <a:gd name="connsiteY33" fmla="*/ 1492250 h 6858000"/>
              <a:gd name="connsiteX34" fmla="*/ 4525739 w 4693698"/>
              <a:gd name="connsiteY34" fmla="*/ 1544637 h 6858000"/>
              <a:gd name="connsiteX35" fmla="*/ 4540854 w 4693698"/>
              <a:gd name="connsiteY35" fmla="*/ 1589087 h 6858000"/>
              <a:gd name="connsiteX36" fmla="*/ 4559330 w 4693698"/>
              <a:gd name="connsiteY36" fmla="*/ 1631950 h 6858000"/>
              <a:gd name="connsiteX37" fmla="*/ 4577806 w 4693698"/>
              <a:gd name="connsiteY37" fmla="*/ 1671637 h 6858000"/>
              <a:gd name="connsiteX38" fmla="*/ 4597961 w 4693698"/>
              <a:gd name="connsiteY38" fmla="*/ 1708150 h 6858000"/>
              <a:gd name="connsiteX39" fmla="*/ 4618116 w 4693698"/>
              <a:gd name="connsiteY39" fmla="*/ 1743075 h 6858000"/>
              <a:gd name="connsiteX40" fmla="*/ 4638271 w 4693698"/>
              <a:gd name="connsiteY40" fmla="*/ 1782762 h 6858000"/>
              <a:gd name="connsiteX41" fmla="*/ 4655067 w 4693698"/>
              <a:gd name="connsiteY41" fmla="*/ 1824037 h 6858000"/>
              <a:gd name="connsiteX42" fmla="*/ 4670184 w 4693698"/>
              <a:gd name="connsiteY42" fmla="*/ 1870075 h 6858000"/>
              <a:gd name="connsiteX43" fmla="*/ 4681941 w 4693698"/>
              <a:gd name="connsiteY43" fmla="*/ 1922462 h 6858000"/>
              <a:gd name="connsiteX44" fmla="*/ 4690339 w 4693698"/>
              <a:gd name="connsiteY44" fmla="*/ 1982787 h 6858000"/>
              <a:gd name="connsiteX45" fmla="*/ 4693698 w 4693698"/>
              <a:gd name="connsiteY45" fmla="*/ 2051050 h 6858000"/>
              <a:gd name="connsiteX46" fmla="*/ 4690339 w 4693698"/>
              <a:gd name="connsiteY46" fmla="*/ 2119312 h 6858000"/>
              <a:gd name="connsiteX47" fmla="*/ 4681941 w 4693698"/>
              <a:gd name="connsiteY47" fmla="*/ 2179637 h 6858000"/>
              <a:gd name="connsiteX48" fmla="*/ 4670184 w 4693698"/>
              <a:gd name="connsiteY48" fmla="*/ 2232025 h 6858000"/>
              <a:gd name="connsiteX49" fmla="*/ 4655067 w 4693698"/>
              <a:gd name="connsiteY49" fmla="*/ 2278062 h 6858000"/>
              <a:gd name="connsiteX50" fmla="*/ 4638271 w 4693698"/>
              <a:gd name="connsiteY50" fmla="*/ 2319337 h 6858000"/>
              <a:gd name="connsiteX51" fmla="*/ 4618116 w 4693698"/>
              <a:gd name="connsiteY51" fmla="*/ 2359025 h 6858000"/>
              <a:gd name="connsiteX52" fmla="*/ 4597961 w 4693698"/>
              <a:gd name="connsiteY52" fmla="*/ 2395537 h 6858000"/>
              <a:gd name="connsiteX53" fmla="*/ 4577806 w 4693698"/>
              <a:gd name="connsiteY53" fmla="*/ 2433637 h 6858000"/>
              <a:gd name="connsiteX54" fmla="*/ 4559330 w 4693698"/>
              <a:gd name="connsiteY54" fmla="*/ 2471737 h 6858000"/>
              <a:gd name="connsiteX55" fmla="*/ 4540854 w 4693698"/>
              <a:gd name="connsiteY55" fmla="*/ 2513012 h 6858000"/>
              <a:gd name="connsiteX56" fmla="*/ 4525739 w 4693698"/>
              <a:gd name="connsiteY56" fmla="*/ 2560637 h 6858000"/>
              <a:gd name="connsiteX57" fmla="*/ 4515661 w 4693698"/>
              <a:gd name="connsiteY57" fmla="*/ 2613025 h 6858000"/>
              <a:gd name="connsiteX58" fmla="*/ 4505583 w 4693698"/>
              <a:gd name="connsiteY58" fmla="*/ 2671762 h 6858000"/>
              <a:gd name="connsiteX59" fmla="*/ 4503903 w 4693698"/>
              <a:gd name="connsiteY59" fmla="*/ 2741612 h 6858000"/>
              <a:gd name="connsiteX60" fmla="*/ 4505583 w 4693698"/>
              <a:gd name="connsiteY60" fmla="*/ 2809875 h 6858000"/>
              <a:gd name="connsiteX61" fmla="*/ 4515661 w 4693698"/>
              <a:gd name="connsiteY61" fmla="*/ 2868612 h 6858000"/>
              <a:gd name="connsiteX62" fmla="*/ 4525739 w 4693698"/>
              <a:gd name="connsiteY62" fmla="*/ 2922587 h 6858000"/>
              <a:gd name="connsiteX63" fmla="*/ 4540854 w 4693698"/>
              <a:gd name="connsiteY63" fmla="*/ 2967037 h 6858000"/>
              <a:gd name="connsiteX64" fmla="*/ 4559330 w 4693698"/>
              <a:gd name="connsiteY64" fmla="*/ 3009900 h 6858000"/>
              <a:gd name="connsiteX65" fmla="*/ 4577806 w 4693698"/>
              <a:gd name="connsiteY65" fmla="*/ 3046412 h 6858000"/>
              <a:gd name="connsiteX66" fmla="*/ 4597961 w 4693698"/>
              <a:gd name="connsiteY66" fmla="*/ 3084512 h 6858000"/>
              <a:gd name="connsiteX67" fmla="*/ 4618116 w 4693698"/>
              <a:gd name="connsiteY67" fmla="*/ 3121025 h 6858000"/>
              <a:gd name="connsiteX68" fmla="*/ 4638271 w 4693698"/>
              <a:gd name="connsiteY68" fmla="*/ 3160712 h 6858000"/>
              <a:gd name="connsiteX69" fmla="*/ 4655067 w 4693698"/>
              <a:gd name="connsiteY69" fmla="*/ 3201987 h 6858000"/>
              <a:gd name="connsiteX70" fmla="*/ 4670184 w 4693698"/>
              <a:gd name="connsiteY70" fmla="*/ 3248025 h 6858000"/>
              <a:gd name="connsiteX71" fmla="*/ 4681941 w 4693698"/>
              <a:gd name="connsiteY71" fmla="*/ 3300412 h 6858000"/>
              <a:gd name="connsiteX72" fmla="*/ 4690339 w 4693698"/>
              <a:gd name="connsiteY72" fmla="*/ 3360737 h 6858000"/>
              <a:gd name="connsiteX73" fmla="*/ 4693698 w 4693698"/>
              <a:gd name="connsiteY73" fmla="*/ 3427412 h 6858000"/>
              <a:gd name="connsiteX74" fmla="*/ 4690339 w 4693698"/>
              <a:gd name="connsiteY74" fmla="*/ 3497262 h 6858000"/>
              <a:gd name="connsiteX75" fmla="*/ 4681941 w 4693698"/>
              <a:gd name="connsiteY75" fmla="*/ 3557587 h 6858000"/>
              <a:gd name="connsiteX76" fmla="*/ 4670184 w 4693698"/>
              <a:gd name="connsiteY76" fmla="*/ 3609975 h 6858000"/>
              <a:gd name="connsiteX77" fmla="*/ 4655067 w 4693698"/>
              <a:gd name="connsiteY77" fmla="*/ 3656012 h 6858000"/>
              <a:gd name="connsiteX78" fmla="*/ 4638271 w 4693698"/>
              <a:gd name="connsiteY78" fmla="*/ 3697287 h 6858000"/>
              <a:gd name="connsiteX79" fmla="*/ 4618116 w 4693698"/>
              <a:gd name="connsiteY79" fmla="*/ 3736975 h 6858000"/>
              <a:gd name="connsiteX80" fmla="*/ 4577806 w 4693698"/>
              <a:gd name="connsiteY80" fmla="*/ 3811587 h 6858000"/>
              <a:gd name="connsiteX81" fmla="*/ 4559330 w 4693698"/>
              <a:gd name="connsiteY81" fmla="*/ 3848100 h 6858000"/>
              <a:gd name="connsiteX82" fmla="*/ 4540854 w 4693698"/>
              <a:gd name="connsiteY82" fmla="*/ 3890962 h 6858000"/>
              <a:gd name="connsiteX83" fmla="*/ 4525739 w 4693698"/>
              <a:gd name="connsiteY83" fmla="*/ 3935412 h 6858000"/>
              <a:gd name="connsiteX84" fmla="*/ 4515661 w 4693698"/>
              <a:gd name="connsiteY84" fmla="*/ 3987800 h 6858000"/>
              <a:gd name="connsiteX85" fmla="*/ 4505583 w 4693698"/>
              <a:gd name="connsiteY85" fmla="*/ 4048125 h 6858000"/>
              <a:gd name="connsiteX86" fmla="*/ 4503903 w 4693698"/>
              <a:gd name="connsiteY86" fmla="*/ 4116387 h 6858000"/>
              <a:gd name="connsiteX87" fmla="*/ 4505583 w 4693698"/>
              <a:gd name="connsiteY87" fmla="*/ 4186237 h 6858000"/>
              <a:gd name="connsiteX88" fmla="*/ 4515661 w 4693698"/>
              <a:gd name="connsiteY88" fmla="*/ 4244975 h 6858000"/>
              <a:gd name="connsiteX89" fmla="*/ 4525739 w 4693698"/>
              <a:gd name="connsiteY89" fmla="*/ 4297362 h 6858000"/>
              <a:gd name="connsiteX90" fmla="*/ 4540854 w 4693698"/>
              <a:gd name="connsiteY90" fmla="*/ 4343400 h 6858000"/>
              <a:gd name="connsiteX91" fmla="*/ 4559330 w 4693698"/>
              <a:gd name="connsiteY91" fmla="*/ 4386262 h 6858000"/>
              <a:gd name="connsiteX92" fmla="*/ 4577806 w 4693698"/>
              <a:gd name="connsiteY92" fmla="*/ 4424362 h 6858000"/>
              <a:gd name="connsiteX93" fmla="*/ 4618116 w 4693698"/>
              <a:gd name="connsiteY93" fmla="*/ 4498975 h 6858000"/>
              <a:gd name="connsiteX94" fmla="*/ 4638271 w 4693698"/>
              <a:gd name="connsiteY94" fmla="*/ 4537075 h 6858000"/>
              <a:gd name="connsiteX95" fmla="*/ 4655067 w 4693698"/>
              <a:gd name="connsiteY95" fmla="*/ 4579937 h 6858000"/>
              <a:gd name="connsiteX96" fmla="*/ 4670184 w 4693698"/>
              <a:gd name="connsiteY96" fmla="*/ 4625975 h 6858000"/>
              <a:gd name="connsiteX97" fmla="*/ 4681941 w 4693698"/>
              <a:gd name="connsiteY97" fmla="*/ 4678362 h 6858000"/>
              <a:gd name="connsiteX98" fmla="*/ 4690339 w 4693698"/>
              <a:gd name="connsiteY98" fmla="*/ 4738687 h 6858000"/>
              <a:gd name="connsiteX99" fmla="*/ 4693698 w 4693698"/>
              <a:gd name="connsiteY99" fmla="*/ 4806950 h 6858000"/>
              <a:gd name="connsiteX100" fmla="*/ 4690339 w 4693698"/>
              <a:gd name="connsiteY100" fmla="*/ 4875212 h 6858000"/>
              <a:gd name="connsiteX101" fmla="*/ 4681941 w 4693698"/>
              <a:gd name="connsiteY101" fmla="*/ 4935537 h 6858000"/>
              <a:gd name="connsiteX102" fmla="*/ 4670184 w 4693698"/>
              <a:gd name="connsiteY102" fmla="*/ 4987925 h 6858000"/>
              <a:gd name="connsiteX103" fmla="*/ 4655067 w 4693698"/>
              <a:gd name="connsiteY103" fmla="*/ 5033962 h 6858000"/>
              <a:gd name="connsiteX104" fmla="*/ 4638271 w 4693698"/>
              <a:gd name="connsiteY104" fmla="*/ 5075237 h 6858000"/>
              <a:gd name="connsiteX105" fmla="*/ 4618116 w 4693698"/>
              <a:gd name="connsiteY105" fmla="*/ 5114925 h 6858000"/>
              <a:gd name="connsiteX106" fmla="*/ 4597961 w 4693698"/>
              <a:gd name="connsiteY106" fmla="*/ 5149850 h 6858000"/>
              <a:gd name="connsiteX107" fmla="*/ 4577806 w 4693698"/>
              <a:gd name="connsiteY107" fmla="*/ 5186362 h 6858000"/>
              <a:gd name="connsiteX108" fmla="*/ 4559330 w 4693698"/>
              <a:gd name="connsiteY108" fmla="*/ 5226050 h 6858000"/>
              <a:gd name="connsiteX109" fmla="*/ 4540854 w 4693698"/>
              <a:gd name="connsiteY109" fmla="*/ 5268912 h 6858000"/>
              <a:gd name="connsiteX110" fmla="*/ 4525739 w 4693698"/>
              <a:gd name="connsiteY110" fmla="*/ 5313362 h 6858000"/>
              <a:gd name="connsiteX111" fmla="*/ 4515661 w 4693698"/>
              <a:gd name="connsiteY111" fmla="*/ 5365750 h 6858000"/>
              <a:gd name="connsiteX112" fmla="*/ 4505583 w 4693698"/>
              <a:gd name="connsiteY112" fmla="*/ 5426075 h 6858000"/>
              <a:gd name="connsiteX113" fmla="*/ 4503903 w 4693698"/>
              <a:gd name="connsiteY113" fmla="*/ 5494337 h 6858000"/>
              <a:gd name="connsiteX114" fmla="*/ 4505583 w 4693698"/>
              <a:gd name="connsiteY114" fmla="*/ 5562600 h 6858000"/>
              <a:gd name="connsiteX115" fmla="*/ 4515661 w 4693698"/>
              <a:gd name="connsiteY115" fmla="*/ 5622925 h 6858000"/>
              <a:gd name="connsiteX116" fmla="*/ 4525739 w 4693698"/>
              <a:gd name="connsiteY116" fmla="*/ 5675312 h 6858000"/>
              <a:gd name="connsiteX117" fmla="*/ 4540854 w 4693698"/>
              <a:gd name="connsiteY117" fmla="*/ 5721350 h 6858000"/>
              <a:gd name="connsiteX118" fmla="*/ 4559330 w 4693698"/>
              <a:gd name="connsiteY118" fmla="*/ 5762625 h 6858000"/>
              <a:gd name="connsiteX119" fmla="*/ 4577806 w 4693698"/>
              <a:gd name="connsiteY119" fmla="*/ 5802312 h 6858000"/>
              <a:gd name="connsiteX120" fmla="*/ 4597961 w 4693698"/>
              <a:gd name="connsiteY120" fmla="*/ 5840412 h 6858000"/>
              <a:gd name="connsiteX121" fmla="*/ 4618116 w 4693698"/>
              <a:gd name="connsiteY121" fmla="*/ 5876925 h 6858000"/>
              <a:gd name="connsiteX122" fmla="*/ 4638271 w 4693698"/>
              <a:gd name="connsiteY122" fmla="*/ 5915025 h 6858000"/>
              <a:gd name="connsiteX123" fmla="*/ 4655067 w 4693698"/>
              <a:gd name="connsiteY123" fmla="*/ 5956300 h 6858000"/>
              <a:gd name="connsiteX124" fmla="*/ 4670184 w 4693698"/>
              <a:gd name="connsiteY124" fmla="*/ 6003925 h 6858000"/>
              <a:gd name="connsiteX125" fmla="*/ 4681941 w 4693698"/>
              <a:gd name="connsiteY125" fmla="*/ 6056312 h 6858000"/>
              <a:gd name="connsiteX126" fmla="*/ 4690339 w 4693698"/>
              <a:gd name="connsiteY126" fmla="*/ 6113462 h 6858000"/>
              <a:gd name="connsiteX127" fmla="*/ 4693698 w 4693698"/>
              <a:gd name="connsiteY127" fmla="*/ 6183312 h 6858000"/>
              <a:gd name="connsiteX128" fmla="*/ 4690339 w 4693698"/>
              <a:gd name="connsiteY128" fmla="*/ 6251575 h 6858000"/>
              <a:gd name="connsiteX129" fmla="*/ 4681941 w 4693698"/>
              <a:gd name="connsiteY129" fmla="*/ 6311900 h 6858000"/>
              <a:gd name="connsiteX130" fmla="*/ 4670184 w 4693698"/>
              <a:gd name="connsiteY130" fmla="*/ 6361112 h 6858000"/>
              <a:gd name="connsiteX131" fmla="*/ 4655067 w 4693698"/>
              <a:gd name="connsiteY131" fmla="*/ 6407150 h 6858000"/>
              <a:gd name="connsiteX132" fmla="*/ 4638271 w 4693698"/>
              <a:gd name="connsiteY132" fmla="*/ 6448425 h 6858000"/>
              <a:gd name="connsiteX133" fmla="*/ 4619796 w 4693698"/>
              <a:gd name="connsiteY133" fmla="*/ 6488112 h 6858000"/>
              <a:gd name="connsiteX134" fmla="*/ 4601320 w 4693698"/>
              <a:gd name="connsiteY134" fmla="*/ 6523037 h 6858000"/>
              <a:gd name="connsiteX135" fmla="*/ 4581165 w 4693698"/>
              <a:gd name="connsiteY135" fmla="*/ 6561137 h 6858000"/>
              <a:gd name="connsiteX136" fmla="*/ 4561010 w 4693698"/>
              <a:gd name="connsiteY136" fmla="*/ 6597650 h 6858000"/>
              <a:gd name="connsiteX137" fmla="*/ 4544214 w 4693698"/>
              <a:gd name="connsiteY137" fmla="*/ 6640512 h 6858000"/>
              <a:gd name="connsiteX138" fmla="*/ 4527418 w 4693698"/>
              <a:gd name="connsiteY138" fmla="*/ 6683375 h 6858000"/>
              <a:gd name="connsiteX139" fmla="*/ 4517340 w 4693698"/>
              <a:gd name="connsiteY139" fmla="*/ 6735762 h 6858000"/>
              <a:gd name="connsiteX140" fmla="*/ 4508943 w 4693698"/>
              <a:gd name="connsiteY140" fmla="*/ 6791325 h 6858000"/>
              <a:gd name="connsiteX141" fmla="*/ 4503903 w 4693698"/>
              <a:gd name="connsiteY141" fmla="*/ 6858000 h 6858000"/>
              <a:gd name="connsiteX142" fmla="*/ 1582057 w 4693698"/>
              <a:gd name="connsiteY142" fmla="*/ 6858000 h 6858000"/>
              <a:gd name="connsiteX143" fmla="*/ 420914 w 4693698"/>
              <a:gd name="connsiteY143" fmla="*/ 6858000 h 6858000"/>
              <a:gd name="connsiteX144" fmla="*/ 0 w 4693698"/>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693698" h="6858000">
                <a:moveTo>
                  <a:pt x="0" y="0"/>
                </a:moveTo>
                <a:lnTo>
                  <a:pt x="420914" y="0"/>
                </a:lnTo>
                <a:lnTo>
                  <a:pt x="1582057" y="0"/>
                </a:lnTo>
                <a:lnTo>
                  <a:pt x="4503903" y="0"/>
                </a:lnTo>
                <a:lnTo>
                  <a:pt x="4508943" y="66675"/>
                </a:lnTo>
                <a:lnTo>
                  <a:pt x="4517340" y="122237"/>
                </a:lnTo>
                <a:lnTo>
                  <a:pt x="4527418" y="174625"/>
                </a:lnTo>
                <a:lnTo>
                  <a:pt x="4544214" y="217487"/>
                </a:lnTo>
                <a:lnTo>
                  <a:pt x="4561010" y="260350"/>
                </a:lnTo>
                <a:lnTo>
                  <a:pt x="4581165" y="296862"/>
                </a:lnTo>
                <a:lnTo>
                  <a:pt x="4601320" y="334962"/>
                </a:lnTo>
                <a:lnTo>
                  <a:pt x="4619796" y="369887"/>
                </a:lnTo>
                <a:lnTo>
                  <a:pt x="4638271" y="409575"/>
                </a:lnTo>
                <a:lnTo>
                  <a:pt x="4655067" y="450850"/>
                </a:lnTo>
                <a:lnTo>
                  <a:pt x="4670184" y="496887"/>
                </a:lnTo>
                <a:lnTo>
                  <a:pt x="4681941" y="546100"/>
                </a:lnTo>
                <a:lnTo>
                  <a:pt x="4690339" y="606425"/>
                </a:lnTo>
                <a:lnTo>
                  <a:pt x="4693698" y="673100"/>
                </a:lnTo>
                <a:lnTo>
                  <a:pt x="4690339" y="744537"/>
                </a:lnTo>
                <a:lnTo>
                  <a:pt x="4681941" y="801687"/>
                </a:lnTo>
                <a:lnTo>
                  <a:pt x="4670184" y="854075"/>
                </a:lnTo>
                <a:lnTo>
                  <a:pt x="4655067" y="901700"/>
                </a:lnTo>
                <a:lnTo>
                  <a:pt x="4638271" y="942975"/>
                </a:lnTo>
                <a:lnTo>
                  <a:pt x="4618116" y="981075"/>
                </a:lnTo>
                <a:lnTo>
                  <a:pt x="4597961" y="1017587"/>
                </a:lnTo>
                <a:lnTo>
                  <a:pt x="4577806" y="1055687"/>
                </a:lnTo>
                <a:lnTo>
                  <a:pt x="4559330" y="1095375"/>
                </a:lnTo>
                <a:lnTo>
                  <a:pt x="4540854" y="1136650"/>
                </a:lnTo>
                <a:lnTo>
                  <a:pt x="4525739" y="1182687"/>
                </a:lnTo>
                <a:lnTo>
                  <a:pt x="4515661" y="1235075"/>
                </a:lnTo>
                <a:lnTo>
                  <a:pt x="4505583" y="1295400"/>
                </a:lnTo>
                <a:lnTo>
                  <a:pt x="4503903" y="1363662"/>
                </a:lnTo>
                <a:lnTo>
                  <a:pt x="4505583" y="1431925"/>
                </a:lnTo>
                <a:lnTo>
                  <a:pt x="4515661" y="1492250"/>
                </a:lnTo>
                <a:lnTo>
                  <a:pt x="4525739" y="1544637"/>
                </a:lnTo>
                <a:lnTo>
                  <a:pt x="4540854" y="1589087"/>
                </a:lnTo>
                <a:lnTo>
                  <a:pt x="4559330" y="1631950"/>
                </a:lnTo>
                <a:lnTo>
                  <a:pt x="4577806" y="1671637"/>
                </a:lnTo>
                <a:lnTo>
                  <a:pt x="4597961" y="1708150"/>
                </a:lnTo>
                <a:lnTo>
                  <a:pt x="4618116" y="1743075"/>
                </a:lnTo>
                <a:lnTo>
                  <a:pt x="4638271" y="1782762"/>
                </a:lnTo>
                <a:lnTo>
                  <a:pt x="4655067" y="1824037"/>
                </a:lnTo>
                <a:lnTo>
                  <a:pt x="4670184" y="1870075"/>
                </a:lnTo>
                <a:lnTo>
                  <a:pt x="4681941" y="1922462"/>
                </a:lnTo>
                <a:lnTo>
                  <a:pt x="4690339" y="1982787"/>
                </a:lnTo>
                <a:lnTo>
                  <a:pt x="4693698" y="2051050"/>
                </a:lnTo>
                <a:lnTo>
                  <a:pt x="4690339" y="2119312"/>
                </a:lnTo>
                <a:lnTo>
                  <a:pt x="4681941" y="2179637"/>
                </a:lnTo>
                <a:lnTo>
                  <a:pt x="4670184" y="2232025"/>
                </a:lnTo>
                <a:lnTo>
                  <a:pt x="4655067" y="2278062"/>
                </a:lnTo>
                <a:lnTo>
                  <a:pt x="4638271" y="2319337"/>
                </a:lnTo>
                <a:lnTo>
                  <a:pt x="4618116" y="2359025"/>
                </a:lnTo>
                <a:lnTo>
                  <a:pt x="4597961" y="2395537"/>
                </a:lnTo>
                <a:lnTo>
                  <a:pt x="4577806" y="2433637"/>
                </a:lnTo>
                <a:lnTo>
                  <a:pt x="4559330" y="2471737"/>
                </a:lnTo>
                <a:lnTo>
                  <a:pt x="4540854" y="2513012"/>
                </a:lnTo>
                <a:lnTo>
                  <a:pt x="4525739" y="2560637"/>
                </a:lnTo>
                <a:lnTo>
                  <a:pt x="4515661" y="2613025"/>
                </a:lnTo>
                <a:lnTo>
                  <a:pt x="4505583" y="2671762"/>
                </a:lnTo>
                <a:lnTo>
                  <a:pt x="4503903" y="2741612"/>
                </a:lnTo>
                <a:lnTo>
                  <a:pt x="4505583" y="2809875"/>
                </a:lnTo>
                <a:lnTo>
                  <a:pt x="4515661" y="2868612"/>
                </a:lnTo>
                <a:lnTo>
                  <a:pt x="4525739" y="2922587"/>
                </a:lnTo>
                <a:lnTo>
                  <a:pt x="4540854" y="2967037"/>
                </a:lnTo>
                <a:lnTo>
                  <a:pt x="4559330" y="3009900"/>
                </a:lnTo>
                <a:lnTo>
                  <a:pt x="4577806" y="3046412"/>
                </a:lnTo>
                <a:lnTo>
                  <a:pt x="4597961" y="3084512"/>
                </a:lnTo>
                <a:lnTo>
                  <a:pt x="4618116" y="3121025"/>
                </a:lnTo>
                <a:lnTo>
                  <a:pt x="4638271" y="3160712"/>
                </a:lnTo>
                <a:lnTo>
                  <a:pt x="4655067" y="3201987"/>
                </a:lnTo>
                <a:lnTo>
                  <a:pt x="4670184" y="3248025"/>
                </a:lnTo>
                <a:lnTo>
                  <a:pt x="4681941" y="3300412"/>
                </a:lnTo>
                <a:lnTo>
                  <a:pt x="4690339" y="3360737"/>
                </a:lnTo>
                <a:lnTo>
                  <a:pt x="4693698" y="3427412"/>
                </a:lnTo>
                <a:lnTo>
                  <a:pt x="4690339" y="3497262"/>
                </a:lnTo>
                <a:lnTo>
                  <a:pt x="4681941" y="3557587"/>
                </a:lnTo>
                <a:lnTo>
                  <a:pt x="4670184" y="3609975"/>
                </a:lnTo>
                <a:lnTo>
                  <a:pt x="4655067" y="3656012"/>
                </a:lnTo>
                <a:lnTo>
                  <a:pt x="4638271" y="3697287"/>
                </a:lnTo>
                <a:lnTo>
                  <a:pt x="4618116" y="3736975"/>
                </a:lnTo>
                <a:lnTo>
                  <a:pt x="4577806" y="3811587"/>
                </a:lnTo>
                <a:lnTo>
                  <a:pt x="4559330" y="3848100"/>
                </a:lnTo>
                <a:lnTo>
                  <a:pt x="4540854" y="3890962"/>
                </a:lnTo>
                <a:lnTo>
                  <a:pt x="4525739" y="3935412"/>
                </a:lnTo>
                <a:lnTo>
                  <a:pt x="4515661" y="3987800"/>
                </a:lnTo>
                <a:lnTo>
                  <a:pt x="4505583" y="4048125"/>
                </a:lnTo>
                <a:lnTo>
                  <a:pt x="4503903" y="4116387"/>
                </a:lnTo>
                <a:lnTo>
                  <a:pt x="4505583" y="4186237"/>
                </a:lnTo>
                <a:lnTo>
                  <a:pt x="4515661" y="4244975"/>
                </a:lnTo>
                <a:lnTo>
                  <a:pt x="4525739" y="4297362"/>
                </a:lnTo>
                <a:lnTo>
                  <a:pt x="4540854" y="4343400"/>
                </a:lnTo>
                <a:lnTo>
                  <a:pt x="4559330" y="4386262"/>
                </a:lnTo>
                <a:lnTo>
                  <a:pt x="4577806" y="4424362"/>
                </a:lnTo>
                <a:lnTo>
                  <a:pt x="4618116" y="4498975"/>
                </a:lnTo>
                <a:lnTo>
                  <a:pt x="4638271" y="4537075"/>
                </a:lnTo>
                <a:lnTo>
                  <a:pt x="4655067" y="4579937"/>
                </a:lnTo>
                <a:lnTo>
                  <a:pt x="4670184" y="4625975"/>
                </a:lnTo>
                <a:lnTo>
                  <a:pt x="4681941" y="4678362"/>
                </a:lnTo>
                <a:lnTo>
                  <a:pt x="4690339" y="4738687"/>
                </a:lnTo>
                <a:lnTo>
                  <a:pt x="4693698" y="4806950"/>
                </a:lnTo>
                <a:lnTo>
                  <a:pt x="4690339" y="4875212"/>
                </a:lnTo>
                <a:lnTo>
                  <a:pt x="4681941" y="4935537"/>
                </a:lnTo>
                <a:lnTo>
                  <a:pt x="4670184" y="4987925"/>
                </a:lnTo>
                <a:lnTo>
                  <a:pt x="4655067" y="5033962"/>
                </a:lnTo>
                <a:lnTo>
                  <a:pt x="4638271" y="5075237"/>
                </a:lnTo>
                <a:lnTo>
                  <a:pt x="4618116" y="5114925"/>
                </a:lnTo>
                <a:lnTo>
                  <a:pt x="4597961" y="5149850"/>
                </a:lnTo>
                <a:lnTo>
                  <a:pt x="4577806" y="5186362"/>
                </a:lnTo>
                <a:lnTo>
                  <a:pt x="4559330" y="5226050"/>
                </a:lnTo>
                <a:lnTo>
                  <a:pt x="4540854" y="5268912"/>
                </a:lnTo>
                <a:lnTo>
                  <a:pt x="4525739" y="5313362"/>
                </a:lnTo>
                <a:lnTo>
                  <a:pt x="4515661" y="5365750"/>
                </a:lnTo>
                <a:lnTo>
                  <a:pt x="4505583" y="5426075"/>
                </a:lnTo>
                <a:lnTo>
                  <a:pt x="4503903" y="5494337"/>
                </a:lnTo>
                <a:lnTo>
                  <a:pt x="4505583" y="5562600"/>
                </a:lnTo>
                <a:lnTo>
                  <a:pt x="4515661" y="5622925"/>
                </a:lnTo>
                <a:lnTo>
                  <a:pt x="4525739" y="5675312"/>
                </a:lnTo>
                <a:lnTo>
                  <a:pt x="4540854" y="5721350"/>
                </a:lnTo>
                <a:lnTo>
                  <a:pt x="4559330" y="5762625"/>
                </a:lnTo>
                <a:lnTo>
                  <a:pt x="4577806" y="5802312"/>
                </a:lnTo>
                <a:lnTo>
                  <a:pt x="4597961" y="5840412"/>
                </a:lnTo>
                <a:lnTo>
                  <a:pt x="4618116" y="5876925"/>
                </a:lnTo>
                <a:lnTo>
                  <a:pt x="4638271" y="5915025"/>
                </a:lnTo>
                <a:lnTo>
                  <a:pt x="4655067" y="5956300"/>
                </a:lnTo>
                <a:lnTo>
                  <a:pt x="4670184" y="6003925"/>
                </a:lnTo>
                <a:lnTo>
                  <a:pt x="4681941" y="6056312"/>
                </a:lnTo>
                <a:lnTo>
                  <a:pt x="4690339" y="6113462"/>
                </a:lnTo>
                <a:lnTo>
                  <a:pt x="4693698" y="6183312"/>
                </a:lnTo>
                <a:lnTo>
                  <a:pt x="4690339" y="6251575"/>
                </a:lnTo>
                <a:lnTo>
                  <a:pt x="4681941" y="6311900"/>
                </a:lnTo>
                <a:lnTo>
                  <a:pt x="4670184" y="6361112"/>
                </a:lnTo>
                <a:lnTo>
                  <a:pt x="4655067" y="6407150"/>
                </a:lnTo>
                <a:lnTo>
                  <a:pt x="4638271" y="6448425"/>
                </a:lnTo>
                <a:lnTo>
                  <a:pt x="4619796" y="6488112"/>
                </a:lnTo>
                <a:lnTo>
                  <a:pt x="4601320" y="6523037"/>
                </a:lnTo>
                <a:lnTo>
                  <a:pt x="4581165" y="6561137"/>
                </a:lnTo>
                <a:lnTo>
                  <a:pt x="4561010" y="6597650"/>
                </a:lnTo>
                <a:lnTo>
                  <a:pt x="4544214" y="6640512"/>
                </a:lnTo>
                <a:lnTo>
                  <a:pt x="4527418" y="6683375"/>
                </a:lnTo>
                <a:lnTo>
                  <a:pt x="4517340" y="6735762"/>
                </a:lnTo>
                <a:lnTo>
                  <a:pt x="4508943" y="6791325"/>
                </a:lnTo>
                <a:lnTo>
                  <a:pt x="4503903" y="6858000"/>
                </a:lnTo>
                <a:lnTo>
                  <a:pt x="1582057" y="6858000"/>
                </a:lnTo>
                <a:lnTo>
                  <a:pt x="420914" y="6858000"/>
                </a:lnTo>
                <a:lnTo>
                  <a:pt x="0" y="6858000"/>
                </a:lnTo>
                <a:close/>
              </a:path>
            </a:pathLst>
          </a:custGeom>
          <a:solidFill>
            <a:schemeClr val="tx1"/>
          </a:solidFill>
          <a:ln w="0">
            <a:noFill/>
            <a:prstDash val="solid"/>
            <a:round/>
            <a:headEnd/>
            <a:tailEnd/>
          </a:ln>
        </p:spPr>
        <p:txBody>
          <a:bodyPr wrap="square">
            <a:noAutofit/>
          </a:bodyPr>
          <a:lstStyle/>
          <a:p>
            <a:endParaRPr lang="en-US" dirty="0"/>
          </a:p>
        </p:txBody>
      </p:sp>
      <p:sp>
        <p:nvSpPr>
          <p:cNvPr id="15" name="Freeform: Shape 14">
            <a:extLst>
              <a:ext uri="{FF2B5EF4-FFF2-40B4-BE49-F238E27FC236}">
                <a16:creationId xmlns:a16="http://schemas.microsoft.com/office/drawing/2014/main" id="{4B9FAFB2-BEB5-4848-8018-BCAD99E2E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838076" cy="6858000"/>
          </a:xfrm>
          <a:custGeom>
            <a:avLst/>
            <a:gdLst>
              <a:gd name="connsiteX0" fmla="*/ 4838076 w 4838076"/>
              <a:gd name="connsiteY0" fmla="*/ 0 h 6858000"/>
              <a:gd name="connsiteX1" fmla="*/ 4417162 w 4838076"/>
              <a:gd name="connsiteY1" fmla="*/ 0 h 6858000"/>
              <a:gd name="connsiteX2" fmla="*/ 3459219 w 4838076"/>
              <a:gd name="connsiteY2" fmla="*/ 0 h 6858000"/>
              <a:gd name="connsiteX3" fmla="*/ 334174 w 4838076"/>
              <a:gd name="connsiteY3" fmla="*/ 0 h 6858000"/>
              <a:gd name="connsiteX4" fmla="*/ 334173 w 4838076"/>
              <a:gd name="connsiteY4" fmla="*/ 0 h 6858000"/>
              <a:gd name="connsiteX5" fmla="*/ 189795 w 4838076"/>
              <a:gd name="connsiteY5" fmla="*/ 0 h 6858000"/>
              <a:gd name="connsiteX6" fmla="*/ 184756 w 4838076"/>
              <a:gd name="connsiteY6" fmla="*/ 66675 h 6858000"/>
              <a:gd name="connsiteX7" fmla="*/ 176358 w 4838076"/>
              <a:gd name="connsiteY7" fmla="*/ 122237 h 6858000"/>
              <a:gd name="connsiteX8" fmla="*/ 166281 w 4838076"/>
              <a:gd name="connsiteY8" fmla="*/ 174625 h 6858000"/>
              <a:gd name="connsiteX9" fmla="*/ 149485 w 4838076"/>
              <a:gd name="connsiteY9" fmla="*/ 217487 h 6858000"/>
              <a:gd name="connsiteX10" fmla="*/ 132689 w 4838076"/>
              <a:gd name="connsiteY10" fmla="*/ 260350 h 6858000"/>
              <a:gd name="connsiteX11" fmla="*/ 112534 w 4838076"/>
              <a:gd name="connsiteY11" fmla="*/ 296862 h 6858000"/>
              <a:gd name="connsiteX12" fmla="*/ 92379 w 4838076"/>
              <a:gd name="connsiteY12" fmla="*/ 334962 h 6858000"/>
              <a:gd name="connsiteX13" fmla="*/ 73903 w 4838076"/>
              <a:gd name="connsiteY13" fmla="*/ 369887 h 6858000"/>
              <a:gd name="connsiteX14" fmla="*/ 55427 w 4838076"/>
              <a:gd name="connsiteY14" fmla="*/ 409575 h 6858000"/>
              <a:gd name="connsiteX15" fmla="*/ 38632 w 4838076"/>
              <a:gd name="connsiteY15" fmla="*/ 450850 h 6858000"/>
              <a:gd name="connsiteX16" fmla="*/ 23515 w 4838076"/>
              <a:gd name="connsiteY16" fmla="*/ 496887 h 6858000"/>
              <a:gd name="connsiteX17" fmla="*/ 11758 w 4838076"/>
              <a:gd name="connsiteY17" fmla="*/ 546100 h 6858000"/>
              <a:gd name="connsiteX18" fmla="*/ 3359 w 4838076"/>
              <a:gd name="connsiteY18" fmla="*/ 606425 h 6858000"/>
              <a:gd name="connsiteX19" fmla="*/ 0 w 4838076"/>
              <a:gd name="connsiteY19" fmla="*/ 673100 h 6858000"/>
              <a:gd name="connsiteX20" fmla="*/ 3359 w 4838076"/>
              <a:gd name="connsiteY20" fmla="*/ 744537 h 6858000"/>
              <a:gd name="connsiteX21" fmla="*/ 11758 w 4838076"/>
              <a:gd name="connsiteY21" fmla="*/ 801687 h 6858000"/>
              <a:gd name="connsiteX22" fmla="*/ 23515 w 4838076"/>
              <a:gd name="connsiteY22" fmla="*/ 854075 h 6858000"/>
              <a:gd name="connsiteX23" fmla="*/ 38632 w 4838076"/>
              <a:gd name="connsiteY23" fmla="*/ 901700 h 6858000"/>
              <a:gd name="connsiteX24" fmla="*/ 55427 w 4838076"/>
              <a:gd name="connsiteY24" fmla="*/ 942975 h 6858000"/>
              <a:gd name="connsiteX25" fmla="*/ 75583 w 4838076"/>
              <a:gd name="connsiteY25" fmla="*/ 981075 h 6858000"/>
              <a:gd name="connsiteX26" fmla="*/ 95738 w 4838076"/>
              <a:gd name="connsiteY26" fmla="*/ 1017587 h 6858000"/>
              <a:gd name="connsiteX27" fmla="*/ 115893 w 4838076"/>
              <a:gd name="connsiteY27" fmla="*/ 1055687 h 6858000"/>
              <a:gd name="connsiteX28" fmla="*/ 134368 w 4838076"/>
              <a:gd name="connsiteY28" fmla="*/ 1095375 h 6858000"/>
              <a:gd name="connsiteX29" fmla="*/ 152844 w 4838076"/>
              <a:gd name="connsiteY29" fmla="*/ 1136650 h 6858000"/>
              <a:gd name="connsiteX30" fmla="*/ 167960 w 4838076"/>
              <a:gd name="connsiteY30" fmla="*/ 1182687 h 6858000"/>
              <a:gd name="connsiteX31" fmla="*/ 178038 w 4838076"/>
              <a:gd name="connsiteY31" fmla="*/ 1235075 h 6858000"/>
              <a:gd name="connsiteX32" fmla="*/ 188115 w 4838076"/>
              <a:gd name="connsiteY32" fmla="*/ 1295400 h 6858000"/>
              <a:gd name="connsiteX33" fmla="*/ 189795 w 4838076"/>
              <a:gd name="connsiteY33" fmla="*/ 1363662 h 6858000"/>
              <a:gd name="connsiteX34" fmla="*/ 188115 w 4838076"/>
              <a:gd name="connsiteY34" fmla="*/ 1431925 h 6858000"/>
              <a:gd name="connsiteX35" fmla="*/ 178038 w 4838076"/>
              <a:gd name="connsiteY35" fmla="*/ 1492250 h 6858000"/>
              <a:gd name="connsiteX36" fmla="*/ 167960 w 4838076"/>
              <a:gd name="connsiteY36" fmla="*/ 1544637 h 6858000"/>
              <a:gd name="connsiteX37" fmla="*/ 152844 w 4838076"/>
              <a:gd name="connsiteY37" fmla="*/ 1589087 h 6858000"/>
              <a:gd name="connsiteX38" fmla="*/ 134368 w 4838076"/>
              <a:gd name="connsiteY38" fmla="*/ 1631950 h 6858000"/>
              <a:gd name="connsiteX39" fmla="*/ 115893 w 4838076"/>
              <a:gd name="connsiteY39" fmla="*/ 1671637 h 6858000"/>
              <a:gd name="connsiteX40" fmla="*/ 95738 w 4838076"/>
              <a:gd name="connsiteY40" fmla="*/ 1708150 h 6858000"/>
              <a:gd name="connsiteX41" fmla="*/ 75583 w 4838076"/>
              <a:gd name="connsiteY41" fmla="*/ 1743075 h 6858000"/>
              <a:gd name="connsiteX42" fmla="*/ 55427 w 4838076"/>
              <a:gd name="connsiteY42" fmla="*/ 1782762 h 6858000"/>
              <a:gd name="connsiteX43" fmla="*/ 38632 w 4838076"/>
              <a:gd name="connsiteY43" fmla="*/ 1824037 h 6858000"/>
              <a:gd name="connsiteX44" fmla="*/ 23515 w 4838076"/>
              <a:gd name="connsiteY44" fmla="*/ 1870075 h 6858000"/>
              <a:gd name="connsiteX45" fmla="*/ 11758 w 4838076"/>
              <a:gd name="connsiteY45" fmla="*/ 1922462 h 6858000"/>
              <a:gd name="connsiteX46" fmla="*/ 3359 w 4838076"/>
              <a:gd name="connsiteY46" fmla="*/ 1982787 h 6858000"/>
              <a:gd name="connsiteX47" fmla="*/ 0 w 4838076"/>
              <a:gd name="connsiteY47" fmla="*/ 2051050 h 6858000"/>
              <a:gd name="connsiteX48" fmla="*/ 3359 w 4838076"/>
              <a:gd name="connsiteY48" fmla="*/ 2119312 h 6858000"/>
              <a:gd name="connsiteX49" fmla="*/ 11758 w 4838076"/>
              <a:gd name="connsiteY49" fmla="*/ 2179637 h 6858000"/>
              <a:gd name="connsiteX50" fmla="*/ 23515 w 4838076"/>
              <a:gd name="connsiteY50" fmla="*/ 2232025 h 6858000"/>
              <a:gd name="connsiteX51" fmla="*/ 38632 w 4838076"/>
              <a:gd name="connsiteY51" fmla="*/ 2278062 h 6858000"/>
              <a:gd name="connsiteX52" fmla="*/ 55427 w 4838076"/>
              <a:gd name="connsiteY52" fmla="*/ 2319337 h 6858000"/>
              <a:gd name="connsiteX53" fmla="*/ 75583 w 4838076"/>
              <a:gd name="connsiteY53" fmla="*/ 2359025 h 6858000"/>
              <a:gd name="connsiteX54" fmla="*/ 95738 w 4838076"/>
              <a:gd name="connsiteY54" fmla="*/ 2395537 h 6858000"/>
              <a:gd name="connsiteX55" fmla="*/ 115893 w 4838076"/>
              <a:gd name="connsiteY55" fmla="*/ 2433637 h 6858000"/>
              <a:gd name="connsiteX56" fmla="*/ 134368 w 4838076"/>
              <a:gd name="connsiteY56" fmla="*/ 2471737 h 6858000"/>
              <a:gd name="connsiteX57" fmla="*/ 152844 w 4838076"/>
              <a:gd name="connsiteY57" fmla="*/ 2513012 h 6858000"/>
              <a:gd name="connsiteX58" fmla="*/ 167960 w 4838076"/>
              <a:gd name="connsiteY58" fmla="*/ 2560637 h 6858000"/>
              <a:gd name="connsiteX59" fmla="*/ 178038 w 4838076"/>
              <a:gd name="connsiteY59" fmla="*/ 2613025 h 6858000"/>
              <a:gd name="connsiteX60" fmla="*/ 188115 w 4838076"/>
              <a:gd name="connsiteY60" fmla="*/ 2671762 h 6858000"/>
              <a:gd name="connsiteX61" fmla="*/ 189795 w 4838076"/>
              <a:gd name="connsiteY61" fmla="*/ 2741612 h 6858000"/>
              <a:gd name="connsiteX62" fmla="*/ 188115 w 4838076"/>
              <a:gd name="connsiteY62" fmla="*/ 2809875 h 6858000"/>
              <a:gd name="connsiteX63" fmla="*/ 178038 w 4838076"/>
              <a:gd name="connsiteY63" fmla="*/ 2868612 h 6858000"/>
              <a:gd name="connsiteX64" fmla="*/ 167960 w 4838076"/>
              <a:gd name="connsiteY64" fmla="*/ 2922587 h 6858000"/>
              <a:gd name="connsiteX65" fmla="*/ 152844 w 4838076"/>
              <a:gd name="connsiteY65" fmla="*/ 2967037 h 6858000"/>
              <a:gd name="connsiteX66" fmla="*/ 134368 w 4838076"/>
              <a:gd name="connsiteY66" fmla="*/ 3009900 h 6858000"/>
              <a:gd name="connsiteX67" fmla="*/ 115893 w 4838076"/>
              <a:gd name="connsiteY67" fmla="*/ 3046412 h 6858000"/>
              <a:gd name="connsiteX68" fmla="*/ 95738 w 4838076"/>
              <a:gd name="connsiteY68" fmla="*/ 3084512 h 6858000"/>
              <a:gd name="connsiteX69" fmla="*/ 75583 w 4838076"/>
              <a:gd name="connsiteY69" fmla="*/ 3121025 h 6858000"/>
              <a:gd name="connsiteX70" fmla="*/ 55427 w 4838076"/>
              <a:gd name="connsiteY70" fmla="*/ 3160712 h 6858000"/>
              <a:gd name="connsiteX71" fmla="*/ 38632 w 4838076"/>
              <a:gd name="connsiteY71" fmla="*/ 3201987 h 6858000"/>
              <a:gd name="connsiteX72" fmla="*/ 23515 w 4838076"/>
              <a:gd name="connsiteY72" fmla="*/ 3248025 h 6858000"/>
              <a:gd name="connsiteX73" fmla="*/ 11758 w 4838076"/>
              <a:gd name="connsiteY73" fmla="*/ 3300412 h 6858000"/>
              <a:gd name="connsiteX74" fmla="*/ 3359 w 4838076"/>
              <a:gd name="connsiteY74" fmla="*/ 3360737 h 6858000"/>
              <a:gd name="connsiteX75" fmla="*/ 0 w 4838076"/>
              <a:gd name="connsiteY75" fmla="*/ 3427412 h 6858000"/>
              <a:gd name="connsiteX76" fmla="*/ 3359 w 4838076"/>
              <a:gd name="connsiteY76" fmla="*/ 3497262 h 6858000"/>
              <a:gd name="connsiteX77" fmla="*/ 11758 w 4838076"/>
              <a:gd name="connsiteY77" fmla="*/ 3557587 h 6858000"/>
              <a:gd name="connsiteX78" fmla="*/ 23515 w 4838076"/>
              <a:gd name="connsiteY78" fmla="*/ 3609975 h 6858000"/>
              <a:gd name="connsiteX79" fmla="*/ 38632 w 4838076"/>
              <a:gd name="connsiteY79" fmla="*/ 3656012 h 6858000"/>
              <a:gd name="connsiteX80" fmla="*/ 55427 w 4838076"/>
              <a:gd name="connsiteY80" fmla="*/ 3697287 h 6858000"/>
              <a:gd name="connsiteX81" fmla="*/ 75583 w 4838076"/>
              <a:gd name="connsiteY81" fmla="*/ 3736975 h 6858000"/>
              <a:gd name="connsiteX82" fmla="*/ 115893 w 4838076"/>
              <a:gd name="connsiteY82" fmla="*/ 3811587 h 6858000"/>
              <a:gd name="connsiteX83" fmla="*/ 134368 w 4838076"/>
              <a:gd name="connsiteY83" fmla="*/ 3848100 h 6858000"/>
              <a:gd name="connsiteX84" fmla="*/ 152844 w 4838076"/>
              <a:gd name="connsiteY84" fmla="*/ 3890962 h 6858000"/>
              <a:gd name="connsiteX85" fmla="*/ 167960 w 4838076"/>
              <a:gd name="connsiteY85" fmla="*/ 3935412 h 6858000"/>
              <a:gd name="connsiteX86" fmla="*/ 178038 w 4838076"/>
              <a:gd name="connsiteY86" fmla="*/ 3987800 h 6858000"/>
              <a:gd name="connsiteX87" fmla="*/ 188115 w 4838076"/>
              <a:gd name="connsiteY87" fmla="*/ 4048125 h 6858000"/>
              <a:gd name="connsiteX88" fmla="*/ 189795 w 4838076"/>
              <a:gd name="connsiteY88" fmla="*/ 4116387 h 6858000"/>
              <a:gd name="connsiteX89" fmla="*/ 188115 w 4838076"/>
              <a:gd name="connsiteY89" fmla="*/ 4186237 h 6858000"/>
              <a:gd name="connsiteX90" fmla="*/ 178038 w 4838076"/>
              <a:gd name="connsiteY90" fmla="*/ 4244975 h 6858000"/>
              <a:gd name="connsiteX91" fmla="*/ 167960 w 4838076"/>
              <a:gd name="connsiteY91" fmla="*/ 4297362 h 6858000"/>
              <a:gd name="connsiteX92" fmla="*/ 152844 w 4838076"/>
              <a:gd name="connsiteY92" fmla="*/ 4343400 h 6858000"/>
              <a:gd name="connsiteX93" fmla="*/ 134368 w 4838076"/>
              <a:gd name="connsiteY93" fmla="*/ 4386262 h 6858000"/>
              <a:gd name="connsiteX94" fmla="*/ 115893 w 4838076"/>
              <a:gd name="connsiteY94" fmla="*/ 4424362 h 6858000"/>
              <a:gd name="connsiteX95" fmla="*/ 75583 w 4838076"/>
              <a:gd name="connsiteY95" fmla="*/ 4498975 h 6858000"/>
              <a:gd name="connsiteX96" fmla="*/ 55427 w 4838076"/>
              <a:gd name="connsiteY96" fmla="*/ 4537075 h 6858000"/>
              <a:gd name="connsiteX97" fmla="*/ 38632 w 4838076"/>
              <a:gd name="connsiteY97" fmla="*/ 4579937 h 6858000"/>
              <a:gd name="connsiteX98" fmla="*/ 23515 w 4838076"/>
              <a:gd name="connsiteY98" fmla="*/ 4625975 h 6858000"/>
              <a:gd name="connsiteX99" fmla="*/ 11758 w 4838076"/>
              <a:gd name="connsiteY99" fmla="*/ 4678362 h 6858000"/>
              <a:gd name="connsiteX100" fmla="*/ 3359 w 4838076"/>
              <a:gd name="connsiteY100" fmla="*/ 4738687 h 6858000"/>
              <a:gd name="connsiteX101" fmla="*/ 0 w 4838076"/>
              <a:gd name="connsiteY101" fmla="*/ 4806950 h 6858000"/>
              <a:gd name="connsiteX102" fmla="*/ 3359 w 4838076"/>
              <a:gd name="connsiteY102" fmla="*/ 4875212 h 6858000"/>
              <a:gd name="connsiteX103" fmla="*/ 11758 w 4838076"/>
              <a:gd name="connsiteY103" fmla="*/ 4935537 h 6858000"/>
              <a:gd name="connsiteX104" fmla="*/ 23515 w 4838076"/>
              <a:gd name="connsiteY104" fmla="*/ 4987925 h 6858000"/>
              <a:gd name="connsiteX105" fmla="*/ 38632 w 4838076"/>
              <a:gd name="connsiteY105" fmla="*/ 5033962 h 6858000"/>
              <a:gd name="connsiteX106" fmla="*/ 55427 w 4838076"/>
              <a:gd name="connsiteY106" fmla="*/ 5075237 h 6858000"/>
              <a:gd name="connsiteX107" fmla="*/ 75583 w 4838076"/>
              <a:gd name="connsiteY107" fmla="*/ 5114925 h 6858000"/>
              <a:gd name="connsiteX108" fmla="*/ 95738 w 4838076"/>
              <a:gd name="connsiteY108" fmla="*/ 5149850 h 6858000"/>
              <a:gd name="connsiteX109" fmla="*/ 115893 w 4838076"/>
              <a:gd name="connsiteY109" fmla="*/ 5186362 h 6858000"/>
              <a:gd name="connsiteX110" fmla="*/ 134368 w 4838076"/>
              <a:gd name="connsiteY110" fmla="*/ 5226050 h 6858000"/>
              <a:gd name="connsiteX111" fmla="*/ 152844 w 4838076"/>
              <a:gd name="connsiteY111" fmla="*/ 5268912 h 6858000"/>
              <a:gd name="connsiteX112" fmla="*/ 167960 w 4838076"/>
              <a:gd name="connsiteY112" fmla="*/ 5313362 h 6858000"/>
              <a:gd name="connsiteX113" fmla="*/ 178038 w 4838076"/>
              <a:gd name="connsiteY113" fmla="*/ 5365750 h 6858000"/>
              <a:gd name="connsiteX114" fmla="*/ 188115 w 4838076"/>
              <a:gd name="connsiteY114" fmla="*/ 5426075 h 6858000"/>
              <a:gd name="connsiteX115" fmla="*/ 189795 w 4838076"/>
              <a:gd name="connsiteY115" fmla="*/ 5494337 h 6858000"/>
              <a:gd name="connsiteX116" fmla="*/ 188115 w 4838076"/>
              <a:gd name="connsiteY116" fmla="*/ 5562600 h 6858000"/>
              <a:gd name="connsiteX117" fmla="*/ 178038 w 4838076"/>
              <a:gd name="connsiteY117" fmla="*/ 5622925 h 6858000"/>
              <a:gd name="connsiteX118" fmla="*/ 167960 w 4838076"/>
              <a:gd name="connsiteY118" fmla="*/ 5675312 h 6858000"/>
              <a:gd name="connsiteX119" fmla="*/ 152844 w 4838076"/>
              <a:gd name="connsiteY119" fmla="*/ 5721350 h 6858000"/>
              <a:gd name="connsiteX120" fmla="*/ 134368 w 4838076"/>
              <a:gd name="connsiteY120" fmla="*/ 5762625 h 6858000"/>
              <a:gd name="connsiteX121" fmla="*/ 115893 w 4838076"/>
              <a:gd name="connsiteY121" fmla="*/ 5802312 h 6858000"/>
              <a:gd name="connsiteX122" fmla="*/ 95738 w 4838076"/>
              <a:gd name="connsiteY122" fmla="*/ 5840412 h 6858000"/>
              <a:gd name="connsiteX123" fmla="*/ 75583 w 4838076"/>
              <a:gd name="connsiteY123" fmla="*/ 5876925 h 6858000"/>
              <a:gd name="connsiteX124" fmla="*/ 55427 w 4838076"/>
              <a:gd name="connsiteY124" fmla="*/ 5915025 h 6858000"/>
              <a:gd name="connsiteX125" fmla="*/ 38632 w 4838076"/>
              <a:gd name="connsiteY125" fmla="*/ 5956300 h 6858000"/>
              <a:gd name="connsiteX126" fmla="*/ 23515 w 4838076"/>
              <a:gd name="connsiteY126" fmla="*/ 6003925 h 6858000"/>
              <a:gd name="connsiteX127" fmla="*/ 11758 w 4838076"/>
              <a:gd name="connsiteY127" fmla="*/ 6056312 h 6858000"/>
              <a:gd name="connsiteX128" fmla="*/ 3359 w 4838076"/>
              <a:gd name="connsiteY128" fmla="*/ 6113462 h 6858000"/>
              <a:gd name="connsiteX129" fmla="*/ 0 w 4838076"/>
              <a:gd name="connsiteY129" fmla="*/ 6183312 h 6858000"/>
              <a:gd name="connsiteX130" fmla="*/ 3359 w 4838076"/>
              <a:gd name="connsiteY130" fmla="*/ 6251575 h 6858000"/>
              <a:gd name="connsiteX131" fmla="*/ 11758 w 4838076"/>
              <a:gd name="connsiteY131" fmla="*/ 6311900 h 6858000"/>
              <a:gd name="connsiteX132" fmla="*/ 23515 w 4838076"/>
              <a:gd name="connsiteY132" fmla="*/ 6361112 h 6858000"/>
              <a:gd name="connsiteX133" fmla="*/ 38632 w 4838076"/>
              <a:gd name="connsiteY133" fmla="*/ 6407150 h 6858000"/>
              <a:gd name="connsiteX134" fmla="*/ 55427 w 4838076"/>
              <a:gd name="connsiteY134" fmla="*/ 6448425 h 6858000"/>
              <a:gd name="connsiteX135" fmla="*/ 73903 w 4838076"/>
              <a:gd name="connsiteY135" fmla="*/ 6488112 h 6858000"/>
              <a:gd name="connsiteX136" fmla="*/ 92379 w 4838076"/>
              <a:gd name="connsiteY136" fmla="*/ 6523037 h 6858000"/>
              <a:gd name="connsiteX137" fmla="*/ 112534 w 4838076"/>
              <a:gd name="connsiteY137" fmla="*/ 6561137 h 6858000"/>
              <a:gd name="connsiteX138" fmla="*/ 132689 w 4838076"/>
              <a:gd name="connsiteY138" fmla="*/ 6597650 h 6858000"/>
              <a:gd name="connsiteX139" fmla="*/ 149485 w 4838076"/>
              <a:gd name="connsiteY139" fmla="*/ 6640512 h 6858000"/>
              <a:gd name="connsiteX140" fmla="*/ 166281 w 4838076"/>
              <a:gd name="connsiteY140" fmla="*/ 6683375 h 6858000"/>
              <a:gd name="connsiteX141" fmla="*/ 176358 w 4838076"/>
              <a:gd name="connsiteY141" fmla="*/ 6735762 h 6858000"/>
              <a:gd name="connsiteX142" fmla="*/ 184756 w 4838076"/>
              <a:gd name="connsiteY142" fmla="*/ 6791325 h 6858000"/>
              <a:gd name="connsiteX143" fmla="*/ 189795 w 4838076"/>
              <a:gd name="connsiteY143" fmla="*/ 6858000 h 6858000"/>
              <a:gd name="connsiteX144" fmla="*/ 334173 w 4838076"/>
              <a:gd name="connsiteY144" fmla="*/ 6858000 h 6858000"/>
              <a:gd name="connsiteX145" fmla="*/ 334174 w 4838076"/>
              <a:gd name="connsiteY145" fmla="*/ 6858000 h 6858000"/>
              <a:gd name="connsiteX146" fmla="*/ 3459219 w 4838076"/>
              <a:gd name="connsiteY146" fmla="*/ 6858000 h 6858000"/>
              <a:gd name="connsiteX147" fmla="*/ 4417162 w 4838076"/>
              <a:gd name="connsiteY147" fmla="*/ 6858000 h 6858000"/>
              <a:gd name="connsiteX148" fmla="*/ 4838076 w 4838076"/>
              <a:gd name="connsiteY1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4838076" h="6858000">
                <a:moveTo>
                  <a:pt x="4838076" y="0"/>
                </a:moveTo>
                <a:lnTo>
                  <a:pt x="4417162" y="0"/>
                </a:lnTo>
                <a:lnTo>
                  <a:pt x="3459219" y="0"/>
                </a:ln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3459219" y="6858000"/>
                </a:lnTo>
                <a:lnTo>
                  <a:pt x="4417162" y="6858000"/>
                </a:lnTo>
                <a:lnTo>
                  <a:pt x="4838076"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117045BB-4591-4190-BC17-5CEDA7565655}"/>
              </a:ext>
            </a:extLst>
          </p:cNvPr>
          <p:cNvSpPr>
            <a:spLocks noGrp="1"/>
          </p:cNvSpPr>
          <p:nvPr>
            <p:ph idx="1"/>
          </p:nvPr>
        </p:nvSpPr>
        <p:spPr>
          <a:xfrm>
            <a:off x="765051" y="2286000"/>
            <a:ext cx="3384000" cy="3844800"/>
          </a:xfrm>
        </p:spPr>
        <p:txBody>
          <a:bodyPr>
            <a:normAutofit/>
          </a:bodyPr>
          <a:lstStyle/>
          <a:p>
            <a:r>
              <a:rPr lang="en-US" sz="1400">
                <a:solidFill>
                  <a:schemeClr val="bg1">
                    <a:alpha val="60000"/>
                  </a:schemeClr>
                </a:solidFill>
              </a:rPr>
              <a:t>151 Attendees</a:t>
            </a:r>
          </a:p>
          <a:p>
            <a:r>
              <a:rPr lang="en-US" sz="1400">
                <a:solidFill>
                  <a:schemeClr val="bg1">
                    <a:alpha val="60000"/>
                  </a:schemeClr>
                </a:solidFill>
              </a:rPr>
              <a:t>14 Employers</a:t>
            </a:r>
          </a:p>
          <a:p>
            <a:pPr marL="0" indent="0">
              <a:buNone/>
            </a:pPr>
            <a:r>
              <a:rPr lang="en-US" sz="1400">
                <a:solidFill>
                  <a:schemeClr val="bg1">
                    <a:alpha val="60000"/>
                  </a:schemeClr>
                </a:solidFill>
              </a:rPr>
              <a:t>City Mill, CVS Longs, Enterprise Holdings, Hawaii Food Alliance, Hawaiian Sun, iHeart Radio, Marriott Hotels, Maui Brewing, Panda Express, Pepsi Co, PK Care, LLC, Queen’s Medical Center, Robert’s Hawaii, Whole Foods.  </a:t>
            </a:r>
          </a:p>
          <a:p>
            <a:r>
              <a:rPr lang="en-US" sz="1400">
                <a:solidFill>
                  <a:schemeClr val="bg1">
                    <a:alpha val="60000"/>
                  </a:schemeClr>
                </a:solidFill>
              </a:rPr>
              <a:t>5 Services Providers</a:t>
            </a:r>
          </a:p>
          <a:p>
            <a:pPr marL="0" indent="0">
              <a:buNone/>
            </a:pPr>
            <a:r>
              <a:rPr lang="en-US" sz="1400">
                <a:solidFill>
                  <a:schemeClr val="bg1">
                    <a:alpha val="60000"/>
                  </a:schemeClr>
                </a:solidFill>
              </a:rPr>
              <a:t>Department of Vocational Rehabilitation (DVR), Waipahu Community School for Adults, Hawaii Alliance of Nonprofit Organizations (HANO), Workforce Development Division (WDD), American Job Center Hawaii (AJCH)</a:t>
            </a:r>
          </a:p>
        </p:txBody>
      </p:sp>
      <p:pic>
        <p:nvPicPr>
          <p:cNvPr id="6" name="Picture 5">
            <a:extLst>
              <a:ext uri="{FF2B5EF4-FFF2-40B4-BE49-F238E27FC236}">
                <a16:creationId xmlns:a16="http://schemas.microsoft.com/office/drawing/2014/main" id="{4F2777C9-E8FC-4435-AC47-D1F870B5F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2033" y="643469"/>
            <a:ext cx="4192224" cy="5571062"/>
          </a:xfrm>
          <a:prstGeom prst="rect">
            <a:avLst/>
          </a:prstGeom>
        </p:spPr>
      </p:pic>
    </p:spTree>
    <p:extLst>
      <p:ext uri="{BB962C8B-B14F-4D97-AF65-F5344CB8AC3E}">
        <p14:creationId xmlns:p14="http://schemas.microsoft.com/office/powerpoint/2010/main" val="169404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49">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1">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4" name="Rectangle 53">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5">
            <a:extLst>
              <a:ext uri="{FF2B5EF4-FFF2-40B4-BE49-F238E27FC236}">
                <a16:creationId xmlns:a16="http://schemas.microsoft.com/office/drawing/2014/main" id="{B847AF59-ABF0-41BB-85B1-55E9EB3C76BD}"/>
              </a:ext>
            </a:extLst>
          </p:cNvPr>
          <p:cNvGraphicFramePr>
            <a:graphicFrameLocks noGrp="1"/>
          </p:cNvGraphicFramePr>
          <p:nvPr>
            <p:ph idx="1"/>
            <p:extLst>
              <p:ext uri="{D42A27DB-BD31-4B8C-83A1-F6EECF244321}">
                <p14:modId xmlns:p14="http://schemas.microsoft.com/office/powerpoint/2010/main" val="3956623813"/>
              </p:ext>
            </p:extLst>
          </p:nvPr>
        </p:nvGraphicFramePr>
        <p:xfrm>
          <a:off x="4905052" y="750440"/>
          <a:ext cx="6666833" cy="54539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8081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5">
            <a:extLst>
              <a:ext uri="{FF2B5EF4-FFF2-40B4-BE49-F238E27FC236}">
                <a16:creationId xmlns:a16="http://schemas.microsoft.com/office/drawing/2014/main" id="{DB9B2C37-978F-4976-AE5E-FC620A30BF65}"/>
              </a:ext>
            </a:extLst>
          </p:cNvPr>
          <p:cNvGraphicFramePr>
            <a:graphicFrameLocks noGrp="1"/>
          </p:cNvGraphicFramePr>
          <p:nvPr>
            <p:ph idx="1"/>
            <p:extLst>
              <p:ext uri="{D42A27DB-BD31-4B8C-83A1-F6EECF244321}">
                <p14:modId xmlns:p14="http://schemas.microsoft.com/office/powerpoint/2010/main" val="2860540379"/>
              </p:ext>
            </p:extLst>
          </p:nvPr>
        </p:nvGraphicFramePr>
        <p:xfrm>
          <a:off x="838200" y="1800911"/>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7087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32">
            <a:extLst>
              <a:ext uri="{FF2B5EF4-FFF2-40B4-BE49-F238E27FC236}">
                <a16:creationId xmlns:a16="http://schemas.microsoft.com/office/drawing/2014/main" id="{1BE4F293-0A40-4AA3-8747-1C7D9F3EE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34">
            <a:extLst>
              <a:ext uri="{FF2B5EF4-FFF2-40B4-BE49-F238E27FC236}">
                <a16:creationId xmlns:a16="http://schemas.microsoft.com/office/drawing/2014/main" id="{5D1CC8B8-2CD1-45F6-9CED-CA31040022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36" name="Freeform 44">
              <a:extLst>
                <a:ext uri="{FF2B5EF4-FFF2-40B4-BE49-F238E27FC236}">
                  <a16:creationId xmlns:a16="http://schemas.microsoft.com/office/drawing/2014/main" id="{D0486316-3F2D-434E-AF23-A8EDD6E78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5">
              <a:extLst>
                <a:ext uri="{FF2B5EF4-FFF2-40B4-BE49-F238E27FC236}">
                  <a16:creationId xmlns:a16="http://schemas.microsoft.com/office/drawing/2014/main" id="{2AF5945E-96EF-472A-8B30-5AC427AA40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46">
              <a:extLst>
                <a:ext uri="{FF2B5EF4-FFF2-40B4-BE49-F238E27FC236}">
                  <a16:creationId xmlns:a16="http://schemas.microsoft.com/office/drawing/2014/main" id="{F43F39F5-753C-4BA6-AF2B-6F0EEE25AD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7">
              <a:extLst>
                <a:ext uri="{FF2B5EF4-FFF2-40B4-BE49-F238E27FC236}">
                  <a16:creationId xmlns:a16="http://schemas.microsoft.com/office/drawing/2014/main" id="{2CC5073C-8188-4DE4-B2AB-9C87DDA4F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Rectangle 39">
              <a:extLst>
                <a:ext uri="{FF2B5EF4-FFF2-40B4-BE49-F238E27FC236}">
                  <a16:creationId xmlns:a16="http://schemas.microsoft.com/office/drawing/2014/main" id="{AEF2074A-D7D4-4AF6-866A-31DDF66B1F7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2" name="Content Placeholder 11">
            <a:extLst>
              <a:ext uri="{FF2B5EF4-FFF2-40B4-BE49-F238E27FC236}">
                <a16:creationId xmlns:a16="http://schemas.microsoft.com/office/drawing/2014/main" id="{677A4398-0938-4A24-BBDB-40967CFDD291}"/>
              </a:ext>
            </a:extLst>
          </p:cNvPr>
          <p:cNvGraphicFramePr>
            <a:graphicFrameLocks noGrp="1"/>
          </p:cNvGraphicFramePr>
          <p:nvPr>
            <p:ph idx="1"/>
            <p:extLst>
              <p:ext uri="{D42A27DB-BD31-4B8C-83A1-F6EECF244321}">
                <p14:modId xmlns:p14="http://schemas.microsoft.com/office/powerpoint/2010/main" val="1273118622"/>
              </p:ext>
            </p:extLst>
          </p:nvPr>
        </p:nvGraphicFramePr>
        <p:xfrm>
          <a:off x="1422492" y="2499837"/>
          <a:ext cx="9507778" cy="3714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3558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21">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23">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5"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6" name="Content Placeholder 5">
            <a:extLst>
              <a:ext uri="{FF2B5EF4-FFF2-40B4-BE49-F238E27FC236}">
                <a16:creationId xmlns:a16="http://schemas.microsoft.com/office/drawing/2014/main" id="{B4561C70-E3CF-4F6F-B039-0A38EBA36179}"/>
              </a:ext>
            </a:extLst>
          </p:cNvPr>
          <p:cNvGraphicFramePr>
            <a:graphicFrameLocks noGrp="1"/>
          </p:cNvGraphicFramePr>
          <p:nvPr>
            <p:ph idx="1"/>
            <p:extLst>
              <p:ext uri="{D42A27DB-BD31-4B8C-83A1-F6EECF244321}">
                <p14:modId xmlns:p14="http://schemas.microsoft.com/office/powerpoint/2010/main" val="322284458"/>
              </p:ext>
            </p:extLst>
          </p:nvPr>
        </p:nvGraphicFramePr>
        <p:xfrm>
          <a:off x="807722" y="1990976"/>
          <a:ext cx="10576558" cy="41754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179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1E5EB-AFCF-439F-9928-80999F65C9A3}"/>
              </a:ext>
            </a:extLst>
          </p:cNvPr>
          <p:cNvSpPr>
            <a:spLocks noGrp="1"/>
          </p:cNvSpPr>
          <p:nvPr>
            <p:ph type="title"/>
          </p:nvPr>
        </p:nvSpPr>
        <p:spPr/>
        <p:txBody>
          <a:bodyPr>
            <a:normAutofit/>
          </a:bodyPr>
          <a:lstStyle/>
          <a:p>
            <a:r>
              <a:rPr lang="en-US" sz="2800" b="1" cap="all" dirty="0"/>
              <a:t>Veteran-Owned Businesses Ranked by the number of employees</a:t>
            </a:r>
          </a:p>
        </p:txBody>
      </p:sp>
      <p:graphicFrame>
        <p:nvGraphicFramePr>
          <p:cNvPr id="5" name="Content Placeholder 4">
            <a:extLst>
              <a:ext uri="{FF2B5EF4-FFF2-40B4-BE49-F238E27FC236}">
                <a16:creationId xmlns:a16="http://schemas.microsoft.com/office/drawing/2014/main" id="{861B73D0-2DAC-4EC6-83B8-C93421F7900F}"/>
              </a:ext>
            </a:extLst>
          </p:cNvPr>
          <p:cNvGraphicFramePr>
            <a:graphicFrameLocks noGrp="1" noChangeAspect="1"/>
          </p:cNvGraphicFramePr>
          <p:nvPr>
            <p:ph idx="1"/>
            <p:extLst>
              <p:ext uri="{D42A27DB-BD31-4B8C-83A1-F6EECF244321}">
                <p14:modId xmlns:p14="http://schemas.microsoft.com/office/powerpoint/2010/main" val="2847619557"/>
              </p:ext>
            </p:extLst>
          </p:nvPr>
        </p:nvGraphicFramePr>
        <p:xfrm>
          <a:off x="838200" y="1285875"/>
          <a:ext cx="10515600" cy="5572125"/>
        </p:xfrm>
        <a:graphic>
          <a:graphicData uri="http://schemas.openxmlformats.org/presentationml/2006/ole">
            <mc:AlternateContent xmlns:mc="http://schemas.openxmlformats.org/markup-compatibility/2006">
              <mc:Choice xmlns:v="urn:schemas-microsoft-com:vml" Requires="v">
                <p:oleObj spid="_x0000_s2068" name="Worksheet" r:id="rId3" imgW="11849071" imgH="10277475" progId="Excel.Sheet.12">
                  <p:embed/>
                </p:oleObj>
              </mc:Choice>
              <mc:Fallback>
                <p:oleObj name="Worksheet" r:id="rId3" imgW="11849071" imgH="10277475" progId="Excel.Sheet.12">
                  <p:embed/>
                  <p:pic>
                    <p:nvPicPr>
                      <p:cNvPr id="0" name=""/>
                      <p:cNvPicPr/>
                      <p:nvPr/>
                    </p:nvPicPr>
                    <p:blipFill>
                      <a:blip r:embed="rId4"/>
                      <a:stretch>
                        <a:fillRect/>
                      </a:stretch>
                    </p:blipFill>
                    <p:spPr>
                      <a:xfrm>
                        <a:off x="838200" y="1285875"/>
                        <a:ext cx="10515600" cy="5572125"/>
                      </a:xfrm>
                      <a:prstGeom prst="rect">
                        <a:avLst/>
                      </a:prstGeom>
                    </p:spPr>
                  </p:pic>
                </p:oleObj>
              </mc:Fallback>
            </mc:AlternateContent>
          </a:graphicData>
        </a:graphic>
      </p:graphicFrame>
    </p:spTree>
    <p:extLst>
      <p:ext uri="{BB962C8B-B14F-4D97-AF65-F5344CB8AC3E}">
        <p14:creationId xmlns:p14="http://schemas.microsoft.com/office/powerpoint/2010/main" val="2725495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0" name="Freeform: Shape 31">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33">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3444E3B-DA44-4A9D-854E-97867038D854}"/>
              </a:ext>
            </a:extLst>
          </p:cNvPr>
          <p:cNvSpPr>
            <a:spLocks noGrp="1"/>
          </p:cNvSpPr>
          <p:nvPr>
            <p:ph idx="1"/>
          </p:nvPr>
        </p:nvSpPr>
        <p:spPr>
          <a:xfrm>
            <a:off x="2165569" y="1956816"/>
            <a:ext cx="7860863" cy="4024884"/>
          </a:xfrm>
        </p:spPr>
        <p:txBody>
          <a:bodyPr anchor="t">
            <a:normAutofit/>
          </a:bodyPr>
          <a:lstStyle/>
          <a:p>
            <a:pPr marL="0" indent="0">
              <a:buNone/>
            </a:pPr>
            <a:r>
              <a:rPr lang="en-US" sz="2400"/>
              <a:t>Weekly Emergency Support Functions # 6 Mass Care, Emergency Assistance, Temporary Housing, and Human Services (ESF 6) meetings</a:t>
            </a:r>
          </a:p>
          <a:p>
            <a:r>
              <a:rPr lang="en-US" sz="2400"/>
              <a:t>COVID-19 Disaster Recovery Grants</a:t>
            </a:r>
          </a:p>
          <a:p>
            <a:pPr lvl="1"/>
            <a:r>
              <a:rPr lang="en-US"/>
              <a:t>13 employer worksites</a:t>
            </a:r>
          </a:p>
          <a:p>
            <a:pPr lvl="2">
              <a:buFont typeface="Wingdings" panose="05000000000000000000" pitchFamily="2" charset="2"/>
              <a:buChar char="Ø"/>
            </a:pPr>
            <a:r>
              <a:rPr lang="en-US" sz="2400"/>
              <a:t>City &amp; County of Honolulu: 6</a:t>
            </a:r>
          </a:p>
          <a:p>
            <a:pPr lvl="2">
              <a:buFont typeface="Wingdings" panose="05000000000000000000" pitchFamily="2" charset="2"/>
              <a:buChar char="Ø"/>
            </a:pPr>
            <a:r>
              <a:rPr lang="en-US" sz="2400"/>
              <a:t>Hawaii County:  4</a:t>
            </a:r>
          </a:p>
          <a:p>
            <a:pPr lvl="2">
              <a:buFont typeface="Wingdings" panose="05000000000000000000" pitchFamily="2" charset="2"/>
              <a:buChar char="Ø"/>
            </a:pPr>
            <a:r>
              <a:rPr lang="en-US" sz="2400"/>
              <a:t>Maui County:   3</a:t>
            </a:r>
          </a:p>
          <a:p>
            <a:pPr marL="914400" lvl="2" indent="0">
              <a:buNone/>
            </a:pPr>
            <a:endParaRPr lang="en-US" sz="2400"/>
          </a:p>
          <a:p>
            <a:pPr lvl="1"/>
            <a:r>
              <a:rPr lang="en-US"/>
              <a:t>3 workers started in April</a:t>
            </a:r>
          </a:p>
          <a:p>
            <a:pPr lvl="1"/>
            <a:endParaRPr lang="en-US"/>
          </a:p>
          <a:p>
            <a:pPr lvl="1"/>
            <a:endParaRPr lang="en-US"/>
          </a:p>
          <a:p>
            <a:pPr marL="0" indent="0">
              <a:buNone/>
            </a:pPr>
            <a:endParaRPr lang="en-US" sz="2400"/>
          </a:p>
          <a:p>
            <a:endParaRPr lang="en-US" sz="2400"/>
          </a:p>
          <a:p>
            <a:pPr marL="457200" lvl="1" indent="0">
              <a:buNone/>
            </a:pPr>
            <a:endParaRPr lang="en-US"/>
          </a:p>
        </p:txBody>
      </p:sp>
    </p:spTree>
    <p:extLst>
      <p:ext uri="{BB962C8B-B14F-4D97-AF65-F5344CB8AC3E}">
        <p14:creationId xmlns:p14="http://schemas.microsoft.com/office/powerpoint/2010/main" val="319660066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3487</TotalTime>
  <Words>246</Words>
  <Application>Microsoft Office PowerPoint</Application>
  <PresentationFormat>Widescreen</PresentationFormat>
  <Paragraphs>35</Paragraphs>
  <Slides>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Calibri Light</vt:lpstr>
      <vt:lpstr>Wingdings</vt:lpstr>
      <vt:lpstr>Office Theme</vt:lpstr>
      <vt:lpstr>Worksheet</vt:lpstr>
      <vt:lpstr>Rapid Response and Business Services</vt:lpstr>
      <vt:lpstr>Activities</vt:lpstr>
      <vt:lpstr>PowerPoint Presentation</vt:lpstr>
      <vt:lpstr>PowerPoint Presentation</vt:lpstr>
      <vt:lpstr>PowerPoint Presentation</vt:lpstr>
      <vt:lpstr>PowerPoint Presentation</vt:lpstr>
      <vt:lpstr>PowerPoint Presentation</vt:lpstr>
      <vt:lpstr>Veteran-Owned Businesses Ranked by the number of employees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Kuranishi, Harrison</dc:creator>
  <cp:lastModifiedBy>Kuranishi, Harrison</cp:lastModifiedBy>
  <cp:revision>45</cp:revision>
  <dcterms:created xsi:type="dcterms:W3CDTF">2021-05-07T18:10:28Z</dcterms:created>
  <dcterms:modified xsi:type="dcterms:W3CDTF">2021-06-24T19:49:21Z</dcterms:modified>
</cp:coreProperties>
</file>