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5" r:id="rId8"/>
    <p:sldId id="262" r:id="rId9"/>
    <p:sldId id="263" r:id="rId10"/>
    <p:sldId id="264"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408"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4c69e14e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4c69e14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4c6a0567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4c6a056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4c6a0567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d4c6a0567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8d50fdf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d8d50fdf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0fe0be2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0fe0be2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e1d89d23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e1d89d23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video" Target="https://www.youtube.com/embed/BBA1GIdy_So?start=1&amp;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WGGwL0eCjAQ?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ideo" Target="https://www.youtube.com/embed/fITUmqxg-Ik?feature=oembed" TargetMode="Externa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100" dirty="0"/>
              <a:t>WDD Programs &amp;</a:t>
            </a:r>
            <a:endParaRPr sz="4100" dirty="0"/>
          </a:p>
          <a:p>
            <a:pPr marL="0" lvl="0" indent="0" algn="ctr" rtl="0">
              <a:spcBef>
                <a:spcPts val="0"/>
              </a:spcBef>
              <a:spcAft>
                <a:spcPts val="0"/>
              </a:spcAft>
              <a:buNone/>
            </a:pPr>
            <a:r>
              <a:rPr lang="en" sz="4100" dirty="0"/>
              <a:t>Success Stories</a:t>
            </a:r>
            <a:endParaRPr sz="4100"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June 23, 2021</a:t>
            </a: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F279-3D99-42C8-AC00-8DC533C26BD5}"/>
              </a:ext>
            </a:extLst>
          </p:cNvPr>
          <p:cNvSpPr>
            <a:spLocks noGrp="1"/>
          </p:cNvSpPr>
          <p:nvPr>
            <p:ph type="title"/>
          </p:nvPr>
        </p:nvSpPr>
        <p:spPr/>
        <p:txBody>
          <a:bodyPr>
            <a:normAutofit fontScale="90000"/>
          </a:bodyPr>
          <a:lstStyle/>
          <a:p>
            <a:r>
              <a:rPr lang="en-US" dirty="0" err="1"/>
              <a:t>HireNet</a:t>
            </a:r>
            <a:r>
              <a:rPr lang="en-US" dirty="0"/>
              <a:t> Hawaii Instructional Video</a:t>
            </a:r>
          </a:p>
        </p:txBody>
      </p:sp>
      <p:pic>
        <p:nvPicPr>
          <p:cNvPr id="4" name="Online Media 3" title="How to Register for HireNet Hawaii and Post a Résumé">
            <a:hlinkClick r:id="" action="ppaction://media"/>
            <a:extLst>
              <a:ext uri="{FF2B5EF4-FFF2-40B4-BE49-F238E27FC236}">
                <a16:creationId xmlns:a16="http://schemas.microsoft.com/office/drawing/2014/main" id="{A04E3E04-8BD0-4B69-A512-F0E13AB35054}"/>
              </a:ext>
            </a:extLst>
          </p:cNvPr>
          <p:cNvPicPr>
            <a:picLocks noRot="1" noChangeAspect="1"/>
          </p:cNvPicPr>
          <p:nvPr>
            <a:videoFile r:link="rId1"/>
          </p:nvPr>
        </p:nvPicPr>
        <p:blipFill>
          <a:blip r:embed="rId3"/>
          <a:stretch>
            <a:fillRect/>
          </a:stretch>
        </p:blipFill>
        <p:spPr>
          <a:xfrm>
            <a:off x="1880434" y="1169887"/>
            <a:ext cx="4993165" cy="2821138"/>
          </a:xfrm>
          <a:prstGeom prst="rect">
            <a:avLst/>
          </a:prstGeom>
        </p:spPr>
      </p:pic>
    </p:spTree>
    <p:extLst>
      <p:ext uri="{BB962C8B-B14F-4D97-AF65-F5344CB8AC3E}">
        <p14:creationId xmlns:p14="http://schemas.microsoft.com/office/powerpoint/2010/main" val="165380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Flying Colors - Paul V. (Trade Adjustment Assistance)</a:t>
            </a:r>
            <a:endParaRPr/>
          </a:p>
        </p:txBody>
      </p:sp>
      <p:sp>
        <p:nvSpPr>
          <p:cNvPr id="61" name="Google Shape;61;p14"/>
          <p:cNvSpPr txBox="1">
            <a:spLocks noGrp="1"/>
          </p:cNvSpPr>
          <p:nvPr>
            <p:ph type="body" idx="1"/>
          </p:nvPr>
        </p:nvSpPr>
        <p:spPr>
          <a:xfrm>
            <a:off x="311700" y="1152475"/>
            <a:ext cx="46245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Received layoff notice from HC&amp;S closure in late 2016</a:t>
            </a:r>
            <a:endParaRPr sz="1600"/>
          </a:p>
          <a:p>
            <a:pPr marL="457200" lvl="0" indent="-330200" algn="l" rtl="0">
              <a:spcBef>
                <a:spcPts val="0"/>
              </a:spcBef>
              <a:spcAft>
                <a:spcPts val="0"/>
              </a:spcAft>
              <a:buSzPts val="1600"/>
              <a:buChar char="●"/>
            </a:pPr>
            <a:r>
              <a:rPr lang="en" sz="1600"/>
              <a:t>Received TAA services through Maui WDD branch</a:t>
            </a:r>
            <a:endParaRPr sz="1600"/>
          </a:p>
          <a:p>
            <a:pPr marL="457200" lvl="0" indent="-330200" algn="l" rtl="0">
              <a:spcBef>
                <a:spcPts val="0"/>
              </a:spcBef>
              <a:spcAft>
                <a:spcPts val="0"/>
              </a:spcAft>
              <a:buSzPts val="1600"/>
              <a:buChar char="●"/>
            </a:pPr>
            <a:r>
              <a:rPr lang="en" sz="1600"/>
              <a:t>Through transferable skills assessment, Paul was referred to Aeronautical Maintenance Tech (AMT) program</a:t>
            </a:r>
            <a:endParaRPr sz="1600"/>
          </a:p>
          <a:p>
            <a:pPr marL="457200" lvl="0" indent="-330200" algn="l" rtl="0">
              <a:spcBef>
                <a:spcPts val="0"/>
              </a:spcBef>
              <a:spcAft>
                <a:spcPts val="0"/>
              </a:spcAft>
              <a:buSzPts val="1600"/>
              <a:buChar char="●"/>
            </a:pPr>
            <a:r>
              <a:rPr lang="en" sz="1600"/>
              <a:t>Received AAS degree in AMT and FAA certification</a:t>
            </a:r>
            <a:endParaRPr sz="1600"/>
          </a:p>
          <a:p>
            <a:pPr marL="457200" lvl="0" indent="-330200" algn="l" rtl="0">
              <a:spcBef>
                <a:spcPts val="0"/>
              </a:spcBef>
              <a:spcAft>
                <a:spcPts val="0"/>
              </a:spcAft>
              <a:buSzPts val="1600"/>
              <a:buChar char="●"/>
            </a:pPr>
            <a:r>
              <a:rPr lang="en" sz="1600"/>
              <a:t>Recently received promotion, doubled pre-layoff wage</a:t>
            </a:r>
            <a:endParaRPr sz="1600"/>
          </a:p>
        </p:txBody>
      </p:sp>
      <p:pic>
        <p:nvPicPr>
          <p:cNvPr id="62" name="Google Shape;62;p14"/>
          <p:cNvPicPr preferRelativeResize="0"/>
          <p:nvPr/>
        </p:nvPicPr>
        <p:blipFill>
          <a:blip r:embed="rId3">
            <a:alphaModFix/>
          </a:blip>
          <a:stretch>
            <a:fillRect/>
          </a:stretch>
        </p:blipFill>
        <p:spPr>
          <a:xfrm>
            <a:off x="5149775" y="1309200"/>
            <a:ext cx="1987626" cy="26501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Clear Vision - Emily W. (Apprenticeship)</a:t>
            </a:r>
            <a:endParaRPr/>
          </a:p>
        </p:txBody>
      </p:sp>
      <p:sp>
        <p:nvSpPr>
          <p:cNvPr id="68" name="Google Shape;68;p15"/>
          <p:cNvSpPr txBox="1">
            <a:spLocks noGrp="1"/>
          </p:cNvSpPr>
          <p:nvPr>
            <p:ph type="body" idx="1"/>
          </p:nvPr>
        </p:nvSpPr>
        <p:spPr>
          <a:xfrm>
            <a:off x="422725" y="1226500"/>
            <a:ext cx="39141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Prior to senior year, started dual credit studies at Kapiolani Community College</a:t>
            </a:r>
            <a:endParaRPr sz="1600"/>
          </a:p>
          <a:p>
            <a:pPr marL="457200" lvl="0" indent="-330200" algn="l" rtl="0">
              <a:spcBef>
                <a:spcPts val="0"/>
              </a:spcBef>
              <a:spcAft>
                <a:spcPts val="0"/>
              </a:spcAft>
              <a:buSzPts val="1600"/>
              <a:buChar char="●"/>
            </a:pPr>
            <a:r>
              <a:rPr lang="en" sz="1600"/>
              <a:t>Enrolled as a pre-apprentice in KCC’s Optometry Assistant Apprenticeship Program through SAE grant</a:t>
            </a:r>
            <a:endParaRPr sz="1600"/>
          </a:p>
          <a:p>
            <a:pPr marL="457200" lvl="0" indent="-330200" algn="l" rtl="0">
              <a:spcBef>
                <a:spcPts val="0"/>
              </a:spcBef>
              <a:spcAft>
                <a:spcPts val="0"/>
              </a:spcAft>
              <a:buSzPts val="1600"/>
              <a:buChar char="●"/>
            </a:pPr>
            <a:r>
              <a:rPr lang="en" sz="1600"/>
              <a:t>An apprentice as of June 2020, Emily is now working at Windward Vision Center.</a:t>
            </a:r>
            <a:endParaRPr sz="1600"/>
          </a:p>
          <a:p>
            <a:pPr marL="457200" lvl="0" indent="0" algn="l" rtl="0">
              <a:spcBef>
                <a:spcPts val="1200"/>
              </a:spcBef>
              <a:spcAft>
                <a:spcPts val="1200"/>
              </a:spcAft>
              <a:buNone/>
            </a:pPr>
            <a:endParaRPr sz="1000">
              <a:solidFill>
                <a:srgbClr val="222222"/>
              </a:solidFill>
              <a:highlight>
                <a:srgbClr val="FFFFFF"/>
              </a:highlight>
            </a:endParaRPr>
          </a:p>
        </p:txBody>
      </p:sp>
      <p:pic>
        <p:nvPicPr>
          <p:cNvPr id="69" name="Google Shape;69;p15"/>
          <p:cNvPicPr preferRelativeResize="0"/>
          <p:nvPr/>
        </p:nvPicPr>
        <p:blipFill rotWithShape="1">
          <a:blip r:embed="rId3">
            <a:alphaModFix/>
          </a:blip>
          <a:srcRect l="9254" r="15017"/>
          <a:stretch/>
        </p:blipFill>
        <p:spPr>
          <a:xfrm>
            <a:off x="4771220" y="1226500"/>
            <a:ext cx="2414206" cy="1796838"/>
          </a:xfrm>
          <a:prstGeom prst="rect">
            <a:avLst/>
          </a:prstGeom>
          <a:noFill/>
          <a:ln>
            <a:noFill/>
          </a:ln>
        </p:spPr>
      </p:pic>
      <p:sp>
        <p:nvSpPr>
          <p:cNvPr id="70" name="Google Shape;70;p15"/>
          <p:cNvSpPr txBox="1"/>
          <p:nvPr/>
        </p:nvSpPr>
        <p:spPr>
          <a:xfrm>
            <a:off x="4443225" y="3147750"/>
            <a:ext cx="3280200" cy="1377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222222"/>
                </a:solidFill>
                <a:highlight>
                  <a:srgbClr val="FFFFFF"/>
                </a:highlight>
              </a:rPr>
              <a:t>“I am so happy doing what I do and I learn new things every single day. I never thought as a 17 year old I would know how to file insurance! It is such a great environment to work in and I am so glad with how everything worked out.”</a:t>
            </a:r>
            <a:endParaRPr sz="1000">
              <a:solidFill>
                <a:srgbClr val="222222"/>
              </a:solidFill>
              <a:highlight>
                <a:srgbClr val="FFFFFF"/>
              </a:highlight>
            </a:endParaRPr>
          </a:p>
          <a:p>
            <a:pPr marL="0" lvl="0" indent="0" algn="l" rtl="0">
              <a:lnSpc>
                <a:spcPct val="115000"/>
              </a:lnSpc>
              <a:spcBef>
                <a:spcPts val="1200"/>
              </a:spcBef>
              <a:spcAft>
                <a:spcPts val="1200"/>
              </a:spcAft>
              <a:buClr>
                <a:schemeClr val="dk1"/>
              </a:buClr>
              <a:buSzPts val="1100"/>
              <a:buFont typeface="Arial"/>
              <a:buNone/>
            </a:pPr>
            <a:r>
              <a:rPr lang="en" sz="1000">
                <a:solidFill>
                  <a:srgbClr val="222222"/>
                </a:solidFill>
                <a:highlight>
                  <a:srgbClr val="FFFFFF"/>
                </a:highlight>
              </a:rPr>
              <a:t>Emily 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Rapid Healthcare Education Programs (Apprenticeship)</a:t>
            </a:r>
            <a:endParaRPr/>
          </a:p>
        </p:txBody>
      </p:sp>
      <p:pic>
        <p:nvPicPr>
          <p:cNvPr id="2" name="Online Media 1" title="Kapiʻolani Community College: Rapid Healthcare Education Programs Fall 2020">
            <a:hlinkClick r:id="" action="ppaction://media"/>
            <a:extLst>
              <a:ext uri="{FF2B5EF4-FFF2-40B4-BE49-F238E27FC236}">
                <a16:creationId xmlns:a16="http://schemas.microsoft.com/office/drawing/2014/main" id="{148CE3D4-8FB0-4B15-8F02-13D8AEA8D2CB}"/>
              </a:ext>
            </a:extLst>
          </p:cNvPr>
          <p:cNvPicPr>
            <a:picLocks noRot="1" noChangeAspect="1"/>
          </p:cNvPicPr>
          <p:nvPr>
            <a:videoFile r:link="rId1"/>
          </p:nvPr>
        </p:nvPicPr>
        <p:blipFill>
          <a:blip r:embed="rId4"/>
          <a:stretch>
            <a:fillRect/>
          </a:stretch>
        </p:blipFill>
        <p:spPr>
          <a:xfrm>
            <a:off x="1929653" y="1386245"/>
            <a:ext cx="4610231" cy="2604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Finding his Niche (Senior Employment)</a:t>
            </a:r>
            <a:endParaRPr/>
          </a:p>
        </p:txBody>
      </p:sp>
      <p:sp>
        <p:nvSpPr>
          <p:cNvPr id="83" name="Google Shape;83;p17"/>
          <p:cNvSpPr txBox="1">
            <a:spLocks noGrp="1"/>
          </p:cNvSpPr>
          <p:nvPr>
            <p:ph type="body" idx="1"/>
          </p:nvPr>
        </p:nvSpPr>
        <p:spPr>
          <a:xfrm>
            <a:off x="311700" y="1152475"/>
            <a:ext cx="4550700" cy="3416400"/>
          </a:xfrm>
          <a:prstGeom prst="rect">
            <a:avLst/>
          </a:prstGeom>
        </p:spPr>
        <p:txBody>
          <a:bodyPr spcFirstLastPara="1" wrap="square" lIns="91425" tIns="91425" rIns="91425" bIns="91425" anchor="t" anchorCtr="0">
            <a:normAutofit lnSpcReduction="10000"/>
          </a:bodyPr>
          <a:lstStyle/>
          <a:p>
            <a:pPr marL="0" lvl="0" indent="0" algn="l" rtl="0">
              <a:spcBef>
                <a:spcPts val="1200"/>
              </a:spcBef>
              <a:spcAft>
                <a:spcPts val="0"/>
              </a:spcAft>
              <a:buClr>
                <a:schemeClr val="dk1"/>
              </a:buClr>
              <a:buSzPts val="1100"/>
              <a:buFont typeface="Arial"/>
              <a:buNone/>
            </a:pPr>
            <a:r>
              <a:rPr lang="en" sz="1400" dirty="0">
                <a:solidFill>
                  <a:schemeClr val="dk1"/>
                </a:solidFill>
              </a:rPr>
              <a:t>James B. entered the SCSEP program on 12/18/2018, he was placed at the St. Joseph School cafeteria where he found his niche and enjoyed every moment of his work. Throughout that time, this individual adopted his grandchildren and stressed the importance of obtaining full time employment to support his family. Through consistency, and unrelenting determination, and help from the SCSEP program, he was hired in a full-time permanent position with Hawaii County Economic Opportunity Council as a Kitchen Aide earning $12.00/hour. </a:t>
            </a:r>
            <a:endParaRPr sz="1400" dirty="0">
              <a:solidFill>
                <a:schemeClr val="dk1"/>
              </a:solidFill>
            </a:endParaRPr>
          </a:p>
          <a:p>
            <a:pPr marL="0" lvl="0" indent="0" algn="l" rtl="0">
              <a:spcBef>
                <a:spcPts val="1200"/>
              </a:spcBef>
              <a:spcAft>
                <a:spcPts val="0"/>
              </a:spcAft>
              <a:buClr>
                <a:schemeClr val="dk1"/>
              </a:buClr>
              <a:buSzPts val="1100"/>
              <a:buFont typeface="Arial"/>
              <a:buNone/>
            </a:pPr>
            <a:r>
              <a:rPr lang="en" sz="1400" dirty="0">
                <a:solidFill>
                  <a:schemeClr val="dk1"/>
                </a:solidFill>
              </a:rPr>
              <a:t>Staff provided individualized services, which included counseling, job search, computer classes.  </a:t>
            </a:r>
            <a:endParaRPr sz="1400" dirty="0">
              <a:solidFill>
                <a:schemeClr val="dk1"/>
              </a:solidFill>
            </a:endParaRPr>
          </a:p>
          <a:p>
            <a:pPr marL="0" lvl="0" indent="0" algn="l" rtl="0">
              <a:spcBef>
                <a:spcPts val="1200"/>
              </a:spcBef>
              <a:spcAft>
                <a:spcPts val="1200"/>
              </a:spcAft>
              <a:buNone/>
            </a:pPr>
            <a:endParaRPr dirty="0"/>
          </a:p>
        </p:txBody>
      </p:sp>
      <p:pic>
        <p:nvPicPr>
          <p:cNvPr id="84" name="Google Shape;84;p17"/>
          <p:cNvPicPr preferRelativeResize="0"/>
          <p:nvPr/>
        </p:nvPicPr>
        <p:blipFill rotWithShape="1">
          <a:blip r:embed="rId3">
            <a:alphaModFix/>
          </a:blip>
          <a:srcRect l="12945"/>
          <a:stretch/>
        </p:blipFill>
        <p:spPr>
          <a:xfrm rot="5400000">
            <a:off x="5099500" y="1395624"/>
            <a:ext cx="2734125" cy="2355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Honing New Skills (Disability Employment Initiative)</a:t>
            </a:r>
            <a:endParaRPr/>
          </a:p>
        </p:txBody>
      </p:sp>
      <p:sp>
        <p:nvSpPr>
          <p:cNvPr id="90" name="Google Shape;90;p18"/>
          <p:cNvSpPr txBox="1">
            <a:spLocks noGrp="1"/>
          </p:cNvSpPr>
          <p:nvPr>
            <p:ph type="body" idx="1"/>
          </p:nvPr>
        </p:nvSpPr>
        <p:spPr>
          <a:xfrm>
            <a:off x="311700" y="1152475"/>
            <a:ext cx="5253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1200"/>
              </a:spcBef>
              <a:spcAft>
                <a:spcPts val="0"/>
              </a:spcAft>
              <a:buClr>
                <a:schemeClr val="dk1"/>
              </a:buClr>
              <a:buSzPts val="1100"/>
              <a:buFont typeface="Arial"/>
              <a:buNone/>
            </a:pPr>
            <a:r>
              <a:rPr lang="en" sz="1200">
                <a:solidFill>
                  <a:schemeClr val="dk1"/>
                </a:solidFill>
              </a:rPr>
              <a:t>Rhowmar P. started the DEI program on November 1/31/2019. He has had to deal with challenges growing up and being in special education but hasn’t let it stop his desire to learn and grow as an individual. He enrolled to work improve his work skills and obtain his first official job.  </a:t>
            </a:r>
            <a:endParaRPr sz="1200">
              <a:solidFill>
                <a:schemeClr val="dk1"/>
              </a:solidFill>
            </a:endParaRPr>
          </a:p>
          <a:p>
            <a:pPr marL="0" lvl="0" indent="0" algn="l" rtl="0">
              <a:spcBef>
                <a:spcPts val="1200"/>
              </a:spcBef>
              <a:spcAft>
                <a:spcPts val="0"/>
              </a:spcAft>
              <a:buClr>
                <a:schemeClr val="dk1"/>
              </a:buClr>
              <a:buSzPts val="1100"/>
              <a:buFont typeface="Arial"/>
              <a:buNone/>
            </a:pPr>
            <a:r>
              <a:rPr lang="en" sz="1200">
                <a:solidFill>
                  <a:schemeClr val="dk1"/>
                </a:solidFill>
              </a:rPr>
              <a:t>Rhowmar was enrolled in Office Administration Skills program with Leeward Community College and was able to earn his Certificate in June 2019.  He began his work experience at the YMCA of Honolulu starting in September of 2019.  Unfortunately COVID put his work experience on pause. In September, he was placed in the City’s Rent to Work program where he worked until the beginning of Dec. 2020.  </a:t>
            </a:r>
            <a:endParaRPr sz="1200">
              <a:solidFill>
                <a:schemeClr val="dk1"/>
              </a:solidFill>
            </a:endParaRPr>
          </a:p>
          <a:p>
            <a:pPr marL="0" lvl="0" indent="0" algn="l" rtl="0">
              <a:spcBef>
                <a:spcPts val="1200"/>
              </a:spcBef>
              <a:spcAft>
                <a:spcPts val="1200"/>
              </a:spcAft>
              <a:buClr>
                <a:schemeClr val="dk1"/>
              </a:buClr>
              <a:buSzPts val="1100"/>
              <a:buFont typeface="Arial"/>
              <a:buNone/>
            </a:pPr>
            <a:r>
              <a:rPr lang="en" sz="1200">
                <a:solidFill>
                  <a:schemeClr val="dk1"/>
                </a:solidFill>
              </a:rPr>
              <a:t>He wasted no time and gained employment in late 2020 with Times Supermarket at Kamehameha Shopping Center. This was his first official job and he remains a dedicated employee. He also has stepped up to help his mother financially as well as with his responsibility of taking care of his younger siblings.  He continues to strive to succeed and does not let anything hold him back. </a:t>
            </a:r>
            <a:endParaRPr/>
          </a:p>
        </p:txBody>
      </p:sp>
      <p:pic>
        <p:nvPicPr>
          <p:cNvPr id="91" name="Google Shape;91;p18"/>
          <p:cNvPicPr preferRelativeResize="0"/>
          <p:nvPr/>
        </p:nvPicPr>
        <p:blipFill>
          <a:blip r:embed="rId3">
            <a:alphaModFix/>
          </a:blip>
          <a:stretch>
            <a:fillRect/>
          </a:stretch>
        </p:blipFill>
        <p:spPr>
          <a:xfrm>
            <a:off x="5779975" y="1258125"/>
            <a:ext cx="1686725" cy="2248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BB3E-36CC-47A5-9844-7EFFCAB1DBC6}"/>
              </a:ext>
            </a:extLst>
          </p:cNvPr>
          <p:cNvSpPr>
            <a:spLocks noGrp="1"/>
          </p:cNvSpPr>
          <p:nvPr>
            <p:ph type="title"/>
          </p:nvPr>
        </p:nvSpPr>
        <p:spPr/>
        <p:txBody>
          <a:bodyPr>
            <a:normAutofit fontScale="90000"/>
          </a:bodyPr>
          <a:lstStyle/>
          <a:p>
            <a:r>
              <a:rPr lang="en-US" dirty="0"/>
              <a:t>Back in Business (Reemployment Services)</a:t>
            </a:r>
          </a:p>
        </p:txBody>
      </p:sp>
      <p:sp>
        <p:nvSpPr>
          <p:cNvPr id="3" name="Text Placeholder 2">
            <a:extLst>
              <a:ext uri="{FF2B5EF4-FFF2-40B4-BE49-F238E27FC236}">
                <a16:creationId xmlns:a16="http://schemas.microsoft.com/office/drawing/2014/main" id="{53DE1B6D-D251-4AB6-B2BE-DAFDB0F984E2}"/>
              </a:ext>
            </a:extLst>
          </p:cNvPr>
          <p:cNvSpPr>
            <a:spLocks noGrp="1"/>
          </p:cNvSpPr>
          <p:nvPr>
            <p:ph type="body" idx="1"/>
          </p:nvPr>
        </p:nvSpPr>
        <p:spPr>
          <a:xfrm>
            <a:off x="311700" y="1152475"/>
            <a:ext cx="5658794" cy="3439696"/>
          </a:xfrm>
        </p:spPr>
        <p:txBody>
          <a:bodyPr>
            <a:normAutofit fontScale="92500"/>
          </a:bodyPr>
          <a:lstStyle/>
          <a:p>
            <a:r>
              <a:rPr lang="en-US" sz="1700" dirty="0"/>
              <a:t>Robert A. was one of the many furloughed in the hospitality industry due to Covid-19 restrictions.</a:t>
            </a:r>
          </a:p>
          <a:p>
            <a:r>
              <a:rPr lang="en-US" sz="1700" dirty="0"/>
              <a:t>Through CARES Act training funds, Robert was able to enroll in Basic Office Skills, Microsoft Office, Excel and other online courses which allowed him to enhance his resume.</a:t>
            </a:r>
          </a:p>
          <a:p>
            <a:r>
              <a:rPr lang="en-US" sz="1700" dirty="0"/>
              <a:t>As a result of the training, Robert applied and received an employment offer for an operations manager position at Sheraton Kauai Coconut Beach Resort.</a:t>
            </a:r>
          </a:p>
          <a:p>
            <a:r>
              <a:rPr lang="en-US" sz="1700" dirty="0"/>
              <a:t>He credits the RESEA staff and training with helping him return to work.</a:t>
            </a:r>
          </a:p>
          <a:p>
            <a:pPr marL="114300" indent="0">
              <a:buNone/>
            </a:pPr>
            <a:endParaRPr lang="en-US" dirty="0"/>
          </a:p>
        </p:txBody>
      </p:sp>
      <p:pic>
        <p:nvPicPr>
          <p:cNvPr id="5" name="Picture 4">
            <a:extLst>
              <a:ext uri="{FF2B5EF4-FFF2-40B4-BE49-F238E27FC236}">
                <a16:creationId xmlns:a16="http://schemas.microsoft.com/office/drawing/2014/main" id="{147D5C20-EBC4-4269-A9CD-7714EA800859}"/>
              </a:ext>
            </a:extLst>
          </p:cNvPr>
          <p:cNvPicPr>
            <a:picLocks noChangeAspect="1"/>
          </p:cNvPicPr>
          <p:nvPr/>
        </p:nvPicPr>
        <p:blipFill rotWithShape="1">
          <a:blip r:embed="rId2"/>
          <a:srcRect t="26463"/>
          <a:stretch/>
        </p:blipFill>
        <p:spPr>
          <a:xfrm>
            <a:off x="6177435" y="1640336"/>
            <a:ext cx="1842855" cy="1989129"/>
          </a:xfrm>
          <a:prstGeom prst="rect">
            <a:avLst/>
          </a:prstGeom>
        </p:spPr>
      </p:pic>
    </p:spTree>
    <p:extLst>
      <p:ext uri="{BB962C8B-B14F-4D97-AF65-F5344CB8AC3E}">
        <p14:creationId xmlns:p14="http://schemas.microsoft.com/office/powerpoint/2010/main" val="54734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Additional WDD Programs &amp; Grants</a:t>
            </a:r>
            <a:endParaRPr dirty="0"/>
          </a:p>
        </p:txBody>
      </p:sp>
      <p:sp>
        <p:nvSpPr>
          <p:cNvPr id="97" name="Google Shape;97;p19"/>
          <p:cNvSpPr txBox="1">
            <a:spLocks noGrp="1"/>
          </p:cNvSpPr>
          <p:nvPr>
            <p:ph type="body" idx="1"/>
          </p:nvPr>
        </p:nvSpPr>
        <p:spPr>
          <a:xfrm>
            <a:off x="311700" y="1260475"/>
            <a:ext cx="3780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Employment &amp; Training Fund (ETF)</a:t>
            </a:r>
            <a:endParaRPr dirty="0"/>
          </a:p>
          <a:p>
            <a:pPr marL="457200" lvl="0" indent="-342900" algn="l" rtl="0">
              <a:spcBef>
                <a:spcPts val="0"/>
              </a:spcBef>
              <a:spcAft>
                <a:spcPts val="0"/>
              </a:spcAft>
              <a:buSzPts val="1800"/>
              <a:buChar char="●"/>
            </a:pPr>
            <a:r>
              <a:rPr lang="en" dirty="0"/>
              <a:t>Jobs for Veterans (JVSG)</a:t>
            </a:r>
            <a:endParaRPr dirty="0"/>
          </a:p>
          <a:p>
            <a:pPr marL="457200" lvl="0" indent="-342900" algn="l" rtl="0">
              <a:spcBef>
                <a:spcPts val="0"/>
              </a:spcBef>
              <a:spcAft>
                <a:spcPts val="0"/>
              </a:spcAft>
              <a:buSzPts val="1800"/>
              <a:buChar char="●"/>
            </a:pPr>
            <a:r>
              <a:rPr lang="en" dirty="0"/>
              <a:t>Wagner Peyser Employment Services (WP)</a:t>
            </a:r>
            <a:endParaRPr dirty="0"/>
          </a:p>
          <a:p>
            <a:pPr marL="457200" lvl="0" indent="-342900" algn="l" rtl="0">
              <a:spcBef>
                <a:spcPts val="0"/>
              </a:spcBef>
              <a:spcAft>
                <a:spcPts val="0"/>
              </a:spcAft>
              <a:buSzPts val="1800"/>
              <a:buChar char="●"/>
            </a:pPr>
            <a:r>
              <a:rPr lang="en" dirty="0"/>
              <a:t>Migrant Seasonal Farm Worker (MSFW)</a:t>
            </a:r>
            <a:endParaRPr dirty="0"/>
          </a:p>
          <a:p>
            <a:pPr marL="457200" lvl="0" indent="-342900" algn="l" rtl="0">
              <a:spcBef>
                <a:spcPts val="0"/>
              </a:spcBef>
              <a:spcAft>
                <a:spcPts val="0"/>
              </a:spcAft>
              <a:buSzPts val="1800"/>
              <a:buChar char="●"/>
            </a:pPr>
            <a:r>
              <a:rPr lang="en" dirty="0"/>
              <a:t>Foreign Labor Certification (FLC)</a:t>
            </a:r>
            <a:endParaRPr dirty="0"/>
          </a:p>
        </p:txBody>
      </p:sp>
      <p:sp>
        <p:nvSpPr>
          <p:cNvPr id="98" name="Google Shape;98;p19"/>
          <p:cNvSpPr txBox="1">
            <a:spLocks noGrp="1"/>
          </p:cNvSpPr>
          <p:nvPr>
            <p:ph type="body" idx="1"/>
          </p:nvPr>
        </p:nvSpPr>
        <p:spPr>
          <a:xfrm>
            <a:off x="4445700" y="1260475"/>
            <a:ext cx="3780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Worker Adjustment and Retraining Notification (WARN)</a:t>
            </a:r>
            <a:endParaRPr dirty="0"/>
          </a:p>
          <a:p>
            <a:pPr marL="457200" lvl="0" indent="-342900" algn="l" rtl="0">
              <a:spcBef>
                <a:spcPts val="0"/>
              </a:spcBef>
              <a:spcAft>
                <a:spcPts val="0"/>
              </a:spcAft>
              <a:buSzPts val="1800"/>
              <a:buChar char="●"/>
            </a:pPr>
            <a:r>
              <a:rPr lang="en" dirty="0"/>
              <a:t>First to Work (FTW)</a:t>
            </a:r>
            <a:endParaRPr dirty="0"/>
          </a:p>
          <a:p>
            <a:pPr marL="457200" lvl="0" indent="-342900" algn="l" rtl="0">
              <a:spcBef>
                <a:spcPts val="0"/>
              </a:spcBef>
              <a:spcAft>
                <a:spcPts val="0"/>
              </a:spcAft>
              <a:buSzPts val="1800"/>
              <a:buChar char="●"/>
            </a:pPr>
            <a:r>
              <a:rPr lang="en" dirty="0"/>
              <a:t>Supplemental Nutrition Assistance (SNAP)</a:t>
            </a:r>
            <a:endParaRPr dirty="0"/>
          </a:p>
          <a:p>
            <a:pPr marL="457200" lvl="0" indent="-342900" algn="l" rtl="0">
              <a:spcBef>
                <a:spcPts val="0"/>
              </a:spcBef>
              <a:spcAft>
                <a:spcPts val="0"/>
              </a:spcAft>
              <a:buSzPts val="1800"/>
              <a:buChar char="●"/>
            </a:pPr>
            <a:r>
              <a:rPr lang="en" dirty="0"/>
              <a:t>Work Opportunity Tax Credit (WOTC)</a:t>
            </a:r>
          </a:p>
          <a:p>
            <a:pPr marL="457200" lvl="0" indent="-342900" algn="l" rtl="0">
              <a:spcBef>
                <a:spcPts val="0"/>
              </a:spcBef>
              <a:spcAft>
                <a:spcPts val="0"/>
              </a:spcAft>
              <a:buSzPts val="1800"/>
              <a:buChar char="●"/>
            </a:pPr>
            <a:r>
              <a:rPr lang="en" dirty="0"/>
              <a:t>Fidelity Bonding Grant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7044-1AC6-43CB-B309-B4E02ECBBFF1}"/>
              </a:ext>
            </a:extLst>
          </p:cNvPr>
          <p:cNvSpPr>
            <a:spLocks noGrp="1"/>
          </p:cNvSpPr>
          <p:nvPr>
            <p:ph type="title"/>
          </p:nvPr>
        </p:nvSpPr>
        <p:spPr/>
        <p:txBody>
          <a:bodyPr>
            <a:normAutofit fontScale="90000"/>
          </a:bodyPr>
          <a:lstStyle/>
          <a:p>
            <a:r>
              <a:rPr lang="en-US" dirty="0"/>
              <a:t>Workforce Grant Projects for 2021</a:t>
            </a:r>
            <a:br>
              <a:rPr lang="en-US" dirty="0"/>
            </a:br>
            <a:endParaRPr lang="en-US" dirty="0"/>
          </a:p>
        </p:txBody>
      </p:sp>
      <p:sp>
        <p:nvSpPr>
          <p:cNvPr id="3" name="Text Placeholder 2">
            <a:extLst>
              <a:ext uri="{FF2B5EF4-FFF2-40B4-BE49-F238E27FC236}">
                <a16:creationId xmlns:a16="http://schemas.microsoft.com/office/drawing/2014/main" id="{5C69195F-C964-4092-9E06-0B7E68F1C54C}"/>
              </a:ext>
            </a:extLst>
          </p:cNvPr>
          <p:cNvSpPr>
            <a:spLocks noGrp="1"/>
          </p:cNvSpPr>
          <p:nvPr>
            <p:ph type="body" idx="1"/>
          </p:nvPr>
        </p:nvSpPr>
        <p:spPr>
          <a:xfrm>
            <a:off x="311700" y="1152474"/>
            <a:ext cx="7971688" cy="3816213"/>
          </a:xfrm>
        </p:spPr>
        <p:txBody>
          <a:bodyPr numCol="2">
            <a:normAutofit fontScale="85000" lnSpcReduction="20000"/>
          </a:bodyPr>
          <a:lstStyle/>
          <a:p>
            <a:r>
              <a:rPr lang="en-US" dirty="0"/>
              <a:t>Summer Engineering Academy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14300" indent="0">
              <a:buNone/>
            </a:pPr>
            <a:endParaRPr lang="en-US" dirty="0"/>
          </a:p>
          <a:p>
            <a:r>
              <a:rPr lang="en-US" dirty="0"/>
              <a:t>Entrepreneurship</a:t>
            </a:r>
          </a:p>
          <a:p>
            <a:r>
              <a:rPr lang="en-US" dirty="0"/>
              <a:t>Work-based Learning</a:t>
            </a:r>
          </a:p>
          <a:p>
            <a:endParaRPr lang="en-US" dirty="0"/>
          </a:p>
          <a:p>
            <a:pPr marL="114300" indent="0">
              <a:buNone/>
            </a:pPr>
            <a:endParaRPr lang="en-US" dirty="0"/>
          </a:p>
          <a:p>
            <a:pPr marL="114300" indent="0">
              <a:buNone/>
            </a:pPr>
            <a:endParaRPr lang="en-US" dirty="0"/>
          </a:p>
          <a:p>
            <a:pPr marL="114300" indent="0">
              <a:buNone/>
            </a:pPr>
            <a:endParaRPr lang="en-US" dirty="0"/>
          </a:p>
          <a:p>
            <a:endParaRPr lang="en-US" dirty="0"/>
          </a:p>
          <a:p>
            <a:endParaRPr lang="en-US" dirty="0"/>
          </a:p>
          <a:p>
            <a:endParaRPr lang="en-US" dirty="0"/>
          </a:p>
          <a:p>
            <a:pPr marL="114300" indent="0">
              <a:buNone/>
            </a:pPr>
            <a:endParaRPr lang="en-US" dirty="0"/>
          </a:p>
          <a:p>
            <a:endParaRPr lang="en-US" dirty="0"/>
          </a:p>
          <a:p>
            <a:endParaRPr lang="en-US" dirty="0"/>
          </a:p>
          <a:p>
            <a:endParaRPr lang="en-US" dirty="0"/>
          </a:p>
          <a:p>
            <a:endParaRPr lang="en-US" dirty="0"/>
          </a:p>
          <a:p>
            <a:endParaRPr lang="en-US" dirty="0"/>
          </a:p>
          <a:p>
            <a:pPr marL="114300" indent="0">
              <a:buNone/>
            </a:pPr>
            <a:endParaRPr lang="en-US" dirty="0"/>
          </a:p>
          <a:p>
            <a:r>
              <a:rPr lang="en-US" dirty="0" err="1"/>
              <a:t>CMfgA</a:t>
            </a:r>
            <a:r>
              <a:rPr lang="en-US" dirty="0"/>
              <a:t> Manufacturing Cohort</a:t>
            </a:r>
          </a:p>
          <a:p>
            <a:r>
              <a:rPr lang="en-US" dirty="0"/>
              <a:t>Remote Work and Business Etiquette</a:t>
            </a:r>
          </a:p>
          <a:p>
            <a:endParaRPr lang="en-US" dirty="0"/>
          </a:p>
          <a:p>
            <a:endParaRPr lang="en-US" dirty="0"/>
          </a:p>
          <a:p>
            <a:pPr marL="114300" indent="0">
              <a:buNone/>
            </a:pPr>
            <a:endParaRPr lang="en-US" dirty="0"/>
          </a:p>
        </p:txBody>
      </p:sp>
      <p:pic>
        <p:nvPicPr>
          <p:cNvPr id="1026" name="Picture 2" descr="May be an image of indoor">
            <a:extLst>
              <a:ext uri="{FF2B5EF4-FFF2-40B4-BE49-F238E27FC236}">
                <a16:creationId xmlns:a16="http://schemas.microsoft.com/office/drawing/2014/main" id="{8D9D59EC-FBA4-4711-95B6-06977F8F1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82" y="1647715"/>
            <a:ext cx="1806138" cy="1806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indoor">
            <a:extLst>
              <a:ext uri="{FF2B5EF4-FFF2-40B4-BE49-F238E27FC236}">
                <a16:creationId xmlns:a16="http://schemas.microsoft.com/office/drawing/2014/main" id="{717A274F-1174-4BD0-BB8C-1FC86E702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166" y="1033077"/>
            <a:ext cx="1934956" cy="2418695"/>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 Media 3" title="Summer Engineering Academy 2019 @ Honolulu Community College">
            <a:hlinkClick r:id="" action="ppaction://media"/>
            <a:extLst>
              <a:ext uri="{FF2B5EF4-FFF2-40B4-BE49-F238E27FC236}">
                <a16:creationId xmlns:a16="http://schemas.microsoft.com/office/drawing/2014/main" id="{E675CDC1-B33C-449B-9212-8D3630ECCC93}"/>
              </a:ext>
            </a:extLst>
          </p:cNvPr>
          <p:cNvPicPr>
            <a:picLocks noRot="1" noChangeAspect="1"/>
          </p:cNvPicPr>
          <p:nvPr>
            <a:videoFile r:link="rId1"/>
          </p:nvPr>
        </p:nvPicPr>
        <p:blipFill>
          <a:blip r:embed="rId5"/>
          <a:stretch>
            <a:fillRect/>
          </a:stretch>
        </p:blipFill>
        <p:spPr>
          <a:xfrm>
            <a:off x="2654920" y="1647715"/>
            <a:ext cx="3193021" cy="1804057"/>
          </a:xfrm>
          <a:prstGeom prst="rect">
            <a:avLst/>
          </a:prstGeom>
        </p:spPr>
      </p:pic>
    </p:spTree>
    <p:extLst>
      <p:ext uri="{BB962C8B-B14F-4D97-AF65-F5344CB8AC3E}">
        <p14:creationId xmlns:p14="http://schemas.microsoft.com/office/powerpoint/2010/main" val="414170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694</Words>
  <Application>Microsoft Office PowerPoint</Application>
  <PresentationFormat>On-screen Show (16:9)</PresentationFormat>
  <Paragraphs>71</Paragraphs>
  <Slides>10</Slides>
  <Notes>7</Notes>
  <HiddenSlides>0</HiddenSlides>
  <MMClips>3</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Simple Light</vt:lpstr>
      <vt:lpstr>WDD Programs &amp; Success Stories</vt:lpstr>
      <vt:lpstr>Flying Colors - Paul V. (Trade Adjustment Assistance)</vt:lpstr>
      <vt:lpstr>Clear Vision - Emily W. (Apprenticeship)</vt:lpstr>
      <vt:lpstr>Rapid Healthcare Education Programs (Apprenticeship)</vt:lpstr>
      <vt:lpstr>Finding his Niche (Senior Employment)</vt:lpstr>
      <vt:lpstr>Honing New Skills (Disability Employment Initiative)</vt:lpstr>
      <vt:lpstr>Back in Business (Reemployment Services)</vt:lpstr>
      <vt:lpstr>Additional WDD Programs &amp; Grants</vt:lpstr>
      <vt:lpstr>Workforce Grant Projects for 2021 </vt:lpstr>
      <vt:lpstr>HireNet Hawaii Instructional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WDD Programs &amp; Success Stories</dc:title>
  <dc:creator>Harrison H. Kuranishi</dc:creator>
  <cp:lastModifiedBy>Kuranishi, Harrison</cp:lastModifiedBy>
  <cp:revision>10</cp:revision>
  <dcterms:modified xsi:type="dcterms:W3CDTF">2021-06-23T03:17:26Z</dcterms:modified>
</cp:coreProperties>
</file>