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70" r:id="rId7"/>
    <p:sldId id="260" r:id="rId8"/>
    <p:sldId id="261" r:id="rId9"/>
    <p:sldId id="262" r:id="rId10"/>
    <p:sldId id="263" r:id="rId11"/>
    <p:sldId id="268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g, Bonhee T" initials="CBT" lastIdx="1" clrIdx="0">
    <p:extLst>
      <p:ext uri="{19B8F6BF-5375-455C-9EA6-DF929625EA0E}">
        <p15:presenceInfo xmlns:p15="http://schemas.microsoft.com/office/powerpoint/2012/main" userId="S::Bonhee.T.Chung@hawaii.gov::7b04c651-037c-4d0e-a168-7e972369ce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799D5-5B15-409E-ACA8-00EA5C81C23C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B7FE488C-8EF1-40D9-A24C-E8A160F6C98A}">
      <dgm:prSet phldrT="[Text]" custT="1"/>
      <dgm:spPr/>
      <dgm:t>
        <a:bodyPr/>
        <a:lstStyle/>
        <a:p>
          <a:pPr>
            <a:buNone/>
          </a:pPr>
          <a:r>
            <a:rPr lang="en-US" sz="1800" dirty="0"/>
            <a:t>Q2ER of Participants </a:t>
          </a:r>
        </a:p>
        <a:p>
          <a:pPr>
            <a:buNone/>
          </a:pPr>
          <a:r>
            <a:rPr lang="en-US" sz="1800" dirty="0"/>
            <a:t>(Training Service Recipients)</a:t>
          </a:r>
        </a:p>
        <a:p>
          <a:pPr>
            <a:buNone/>
          </a:pPr>
          <a:endParaRPr lang="en-US" sz="1400" dirty="0"/>
        </a:p>
      </dgm:t>
    </dgm:pt>
    <dgm:pt modelId="{254E2763-8BDA-41E9-8AF3-7F181647AB6B}" type="parTrans" cxnId="{9B96BA20-6BE9-4EA8-85B5-2FAF1DA59C5F}">
      <dgm:prSet/>
      <dgm:spPr/>
      <dgm:t>
        <a:bodyPr/>
        <a:lstStyle/>
        <a:p>
          <a:endParaRPr lang="en-US"/>
        </a:p>
      </dgm:t>
    </dgm:pt>
    <dgm:pt modelId="{96E6257F-89DB-4EB1-B4CC-16A438311775}" type="sibTrans" cxnId="{9B96BA20-6BE9-4EA8-85B5-2FAF1DA59C5F}">
      <dgm:prSet/>
      <dgm:spPr/>
      <dgm:t>
        <a:bodyPr/>
        <a:lstStyle/>
        <a:p>
          <a:endParaRPr lang="en-US"/>
        </a:p>
      </dgm:t>
    </dgm:pt>
    <dgm:pt modelId="{F7DD5041-C143-4AFB-8D08-7C73AF54CCD2}">
      <dgm:prSet phldrT="[Text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dirty="0"/>
            <a:t>Q2ER of those who could have received training services, but did not participate in training services</a:t>
          </a:r>
        </a:p>
      </dgm:t>
    </dgm:pt>
    <dgm:pt modelId="{0EE6F3A6-8BCE-42A3-9009-7BC5F19DE931}" type="parTrans" cxnId="{A6E5F128-999E-4014-8444-EDB1EA6C02FB}">
      <dgm:prSet/>
      <dgm:spPr/>
      <dgm:t>
        <a:bodyPr/>
        <a:lstStyle/>
        <a:p>
          <a:endParaRPr lang="en-US"/>
        </a:p>
      </dgm:t>
    </dgm:pt>
    <dgm:pt modelId="{D5299670-40E5-416E-B92A-79B57F8697BE}" type="sibTrans" cxnId="{A6E5F128-999E-4014-8444-EDB1EA6C02FB}">
      <dgm:prSet/>
      <dgm:spPr/>
      <dgm:t>
        <a:bodyPr/>
        <a:lstStyle/>
        <a:p>
          <a:endParaRPr lang="en-US"/>
        </a:p>
      </dgm:t>
    </dgm:pt>
    <dgm:pt modelId="{FA2888E9-9A95-46D4-87BA-DB1A37309C5C}">
      <dgm:prSet phldrT="[Text]"/>
      <dgm:spPr/>
      <dgm:t>
        <a:bodyPr/>
        <a:lstStyle/>
        <a:p>
          <a:r>
            <a:rPr lang="en-US" dirty="0"/>
            <a:t>Average Treatment Effect on the Treated (Program Effect)</a:t>
          </a:r>
        </a:p>
      </dgm:t>
    </dgm:pt>
    <dgm:pt modelId="{3282B80B-5499-4942-9D09-5C9DAAE825A0}" type="parTrans" cxnId="{792C53CA-3D00-410F-8E7B-7EBE1D699517}">
      <dgm:prSet/>
      <dgm:spPr/>
      <dgm:t>
        <a:bodyPr/>
        <a:lstStyle/>
        <a:p>
          <a:endParaRPr lang="en-US"/>
        </a:p>
      </dgm:t>
    </dgm:pt>
    <dgm:pt modelId="{EF32AE26-57C0-4BAF-A9A2-000383945486}" type="sibTrans" cxnId="{792C53CA-3D00-410F-8E7B-7EBE1D699517}">
      <dgm:prSet/>
      <dgm:spPr/>
      <dgm:t>
        <a:bodyPr/>
        <a:lstStyle/>
        <a:p>
          <a:endParaRPr lang="en-US"/>
        </a:p>
      </dgm:t>
    </dgm:pt>
    <dgm:pt modelId="{5192EE54-2733-40EF-9764-B34EFF34CD1C}" type="pres">
      <dgm:prSet presAssocID="{68F799D5-5B15-409E-ACA8-00EA5C81C23C}" presName="linearFlow" presStyleCnt="0">
        <dgm:presLayoutVars>
          <dgm:dir/>
          <dgm:resizeHandles val="exact"/>
        </dgm:presLayoutVars>
      </dgm:prSet>
      <dgm:spPr/>
    </dgm:pt>
    <dgm:pt modelId="{833E338E-82E9-42F0-8E3A-7227119EECEE}" type="pres">
      <dgm:prSet presAssocID="{B7FE488C-8EF1-40D9-A24C-E8A160F6C98A}" presName="node" presStyleLbl="node1" presStyleIdx="0" presStyleCnt="3">
        <dgm:presLayoutVars>
          <dgm:bulletEnabled val="1"/>
        </dgm:presLayoutVars>
      </dgm:prSet>
      <dgm:spPr/>
    </dgm:pt>
    <dgm:pt modelId="{7EC2290B-A895-4D87-BF0D-714F2E86F3B3}" type="pres">
      <dgm:prSet presAssocID="{96E6257F-89DB-4EB1-B4CC-16A438311775}" presName="spacerL" presStyleCnt="0"/>
      <dgm:spPr/>
    </dgm:pt>
    <dgm:pt modelId="{5B80ABFF-EC68-4E20-BA31-3441BB7EAA10}" type="pres">
      <dgm:prSet presAssocID="{96E6257F-89DB-4EB1-B4CC-16A438311775}" presName="sibTrans" presStyleLbl="sibTrans2D1" presStyleIdx="0" presStyleCnt="2"/>
      <dgm:spPr>
        <a:prstGeom prst="mathMinus">
          <a:avLst/>
        </a:prstGeom>
      </dgm:spPr>
    </dgm:pt>
    <dgm:pt modelId="{582D1CD1-CE07-4BE5-81B4-47977D9A754C}" type="pres">
      <dgm:prSet presAssocID="{96E6257F-89DB-4EB1-B4CC-16A438311775}" presName="spacerR" presStyleCnt="0"/>
      <dgm:spPr/>
    </dgm:pt>
    <dgm:pt modelId="{4715C21D-1DDD-41DA-948B-8D484B965D12}" type="pres">
      <dgm:prSet presAssocID="{F7DD5041-C143-4AFB-8D08-7C73AF54CCD2}" presName="node" presStyleLbl="node1" presStyleIdx="1" presStyleCnt="3">
        <dgm:presLayoutVars>
          <dgm:bulletEnabled val="1"/>
        </dgm:presLayoutVars>
      </dgm:prSet>
      <dgm:spPr/>
    </dgm:pt>
    <dgm:pt modelId="{A6C08732-1B80-4E3B-A2B1-81C5FA4B49D7}" type="pres">
      <dgm:prSet presAssocID="{D5299670-40E5-416E-B92A-79B57F8697BE}" presName="spacerL" presStyleCnt="0"/>
      <dgm:spPr/>
    </dgm:pt>
    <dgm:pt modelId="{3559207B-941F-4692-9D59-1A7CCC3F4310}" type="pres">
      <dgm:prSet presAssocID="{D5299670-40E5-416E-B92A-79B57F8697BE}" presName="sibTrans" presStyleLbl="sibTrans2D1" presStyleIdx="1" presStyleCnt="2"/>
      <dgm:spPr/>
    </dgm:pt>
    <dgm:pt modelId="{00FAA61A-7540-4CCF-93E6-67EA4FCEBB08}" type="pres">
      <dgm:prSet presAssocID="{D5299670-40E5-416E-B92A-79B57F8697BE}" presName="spacerR" presStyleCnt="0"/>
      <dgm:spPr/>
    </dgm:pt>
    <dgm:pt modelId="{92AB3C24-FAF1-41B7-80DA-2A975C289D27}" type="pres">
      <dgm:prSet presAssocID="{FA2888E9-9A95-46D4-87BA-DB1A37309C5C}" presName="node" presStyleLbl="node1" presStyleIdx="2" presStyleCnt="3">
        <dgm:presLayoutVars>
          <dgm:bulletEnabled val="1"/>
        </dgm:presLayoutVars>
      </dgm:prSet>
      <dgm:spPr/>
    </dgm:pt>
  </dgm:ptLst>
  <dgm:cxnLst>
    <dgm:cxn modelId="{0DE20208-71FE-4AC8-B84B-4D28263CE978}" type="presOf" srcId="{D5299670-40E5-416E-B92A-79B57F8697BE}" destId="{3559207B-941F-4692-9D59-1A7CCC3F4310}" srcOrd="0" destOrd="0" presId="urn:microsoft.com/office/officeart/2005/8/layout/equation1"/>
    <dgm:cxn modelId="{B201F413-69E9-4542-B9E9-82AA15F8ABD9}" type="presOf" srcId="{96E6257F-89DB-4EB1-B4CC-16A438311775}" destId="{5B80ABFF-EC68-4E20-BA31-3441BB7EAA10}" srcOrd="0" destOrd="0" presId="urn:microsoft.com/office/officeart/2005/8/layout/equation1"/>
    <dgm:cxn modelId="{9B96BA20-6BE9-4EA8-85B5-2FAF1DA59C5F}" srcId="{68F799D5-5B15-409E-ACA8-00EA5C81C23C}" destId="{B7FE488C-8EF1-40D9-A24C-E8A160F6C98A}" srcOrd="0" destOrd="0" parTransId="{254E2763-8BDA-41E9-8AF3-7F181647AB6B}" sibTransId="{96E6257F-89DB-4EB1-B4CC-16A438311775}"/>
    <dgm:cxn modelId="{A6E5F128-999E-4014-8444-EDB1EA6C02FB}" srcId="{68F799D5-5B15-409E-ACA8-00EA5C81C23C}" destId="{F7DD5041-C143-4AFB-8D08-7C73AF54CCD2}" srcOrd="1" destOrd="0" parTransId="{0EE6F3A6-8BCE-42A3-9009-7BC5F19DE931}" sibTransId="{D5299670-40E5-416E-B92A-79B57F8697BE}"/>
    <dgm:cxn modelId="{DE1AD02E-8C31-4C01-8B4A-FB915FD8591D}" type="presOf" srcId="{B7FE488C-8EF1-40D9-A24C-E8A160F6C98A}" destId="{833E338E-82E9-42F0-8E3A-7227119EECEE}" srcOrd="0" destOrd="0" presId="urn:microsoft.com/office/officeart/2005/8/layout/equation1"/>
    <dgm:cxn modelId="{16D5F0A7-0FBE-4DB1-A388-461AF888CED0}" type="presOf" srcId="{F7DD5041-C143-4AFB-8D08-7C73AF54CCD2}" destId="{4715C21D-1DDD-41DA-948B-8D484B965D12}" srcOrd="0" destOrd="0" presId="urn:microsoft.com/office/officeart/2005/8/layout/equation1"/>
    <dgm:cxn modelId="{735B9EB2-4BE0-4BBB-A916-E04D40ABBF6E}" type="presOf" srcId="{68F799D5-5B15-409E-ACA8-00EA5C81C23C}" destId="{5192EE54-2733-40EF-9764-B34EFF34CD1C}" srcOrd="0" destOrd="0" presId="urn:microsoft.com/office/officeart/2005/8/layout/equation1"/>
    <dgm:cxn modelId="{792C53CA-3D00-410F-8E7B-7EBE1D699517}" srcId="{68F799D5-5B15-409E-ACA8-00EA5C81C23C}" destId="{FA2888E9-9A95-46D4-87BA-DB1A37309C5C}" srcOrd="2" destOrd="0" parTransId="{3282B80B-5499-4942-9D09-5C9DAAE825A0}" sibTransId="{EF32AE26-57C0-4BAF-A9A2-000383945486}"/>
    <dgm:cxn modelId="{EE4FCCE2-CDF9-4F60-8A50-03672E4E7BC0}" type="presOf" srcId="{FA2888E9-9A95-46D4-87BA-DB1A37309C5C}" destId="{92AB3C24-FAF1-41B7-80DA-2A975C289D27}" srcOrd="0" destOrd="0" presId="urn:microsoft.com/office/officeart/2005/8/layout/equation1"/>
    <dgm:cxn modelId="{8769A07E-3F86-4567-9E0F-B70084587440}" type="presParOf" srcId="{5192EE54-2733-40EF-9764-B34EFF34CD1C}" destId="{833E338E-82E9-42F0-8E3A-7227119EECEE}" srcOrd="0" destOrd="0" presId="urn:microsoft.com/office/officeart/2005/8/layout/equation1"/>
    <dgm:cxn modelId="{38E84470-06D4-4751-B188-E10D4DE96676}" type="presParOf" srcId="{5192EE54-2733-40EF-9764-B34EFF34CD1C}" destId="{7EC2290B-A895-4D87-BF0D-714F2E86F3B3}" srcOrd="1" destOrd="0" presId="urn:microsoft.com/office/officeart/2005/8/layout/equation1"/>
    <dgm:cxn modelId="{C4FCF012-8512-4E93-895D-77E1DB82FBE4}" type="presParOf" srcId="{5192EE54-2733-40EF-9764-B34EFF34CD1C}" destId="{5B80ABFF-EC68-4E20-BA31-3441BB7EAA10}" srcOrd="2" destOrd="0" presId="urn:microsoft.com/office/officeart/2005/8/layout/equation1"/>
    <dgm:cxn modelId="{F4D166D2-3475-4FD2-9454-5904B51F9595}" type="presParOf" srcId="{5192EE54-2733-40EF-9764-B34EFF34CD1C}" destId="{582D1CD1-CE07-4BE5-81B4-47977D9A754C}" srcOrd="3" destOrd="0" presId="urn:microsoft.com/office/officeart/2005/8/layout/equation1"/>
    <dgm:cxn modelId="{13991948-BE99-4B1B-A158-3BBBA9A59267}" type="presParOf" srcId="{5192EE54-2733-40EF-9764-B34EFF34CD1C}" destId="{4715C21D-1DDD-41DA-948B-8D484B965D12}" srcOrd="4" destOrd="0" presId="urn:microsoft.com/office/officeart/2005/8/layout/equation1"/>
    <dgm:cxn modelId="{0D0B4DF2-C3EE-4268-A58B-FEEA5576040A}" type="presParOf" srcId="{5192EE54-2733-40EF-9764-B34EFF34CD1C}" destId="{A6C08732-1B80-4E3B-A2B1-81C5FA4B49D7}" srcOrd="5" destOrd="0" presId="urn:microsoft.com/office/officeart/2005/8/layout/equation1"/>
    <dgm:cxn modelId="{44F9021C-5C71-4050-BA55-C5E7E8064178}" type="presParOf" srcId="{5192EE54-2733-40EF-9764-B34EFF34CD1C}" destId="{3559207B-941F-4692-9D59-1A7CCC3F4310}" srcOrd="6" destOrd="0" presId="urn:microsoft.com/office/officeart/2005/8/layout/equation1"/>
    <dgm:cxn modelId="{A70E508A-1E96-41FE-9D8E-453244E7C938}" type="presParOf" srcId="{5192EE54-2733-40EF-9764-B34EFF34CD1C}" destId="{00FAA61A-7540-4CCF-93E6-67EA4FCEBB08}" srcOrd="7" destOrd="0" presId="urn:microsoft.com/office/officeart/2005/8/layout/equation1"/>
    <dgm:cxn modelId="{CEBD059D-030A-4364-9AF6-C9A67238433C}" type="presParOf" srcId="{5192EE54-2733-40EF-9764-B34EFF34CD1C}" destId="{92AB3C24-FAF1-41B7-80DA-2A975C289D2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79050-370C-45F4-8E52-969D6C80BDA0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2B2DD0-B4CD-4B51-9458-9589297C9AC6}">
      <dgm:prSet phldrT="[Text]" custT="1"/>
      <dgm:spPr/>
      <dgm:t>
        <a:bodyPr/>
        <a:lstStyle/>
        <a:p>
          <a:r>
            <a:rPr lang="en-US" sz="1600" dirty="0"/>
            <a:t>Training Service Participants</a:t>
          </a:r>
        </a:p>
        <a:p>
          <a:r>
            <a:rPr lang="en-US" sz="1600" dirty="0"/>
            <a:t>(n = 293)</a:t>
          </a:r>
        </a:p>
      </dgm:t>
    </dgm:pt>
    <dgm:pt modelId="{25998CF7-0169-45C8-AF1C-4E52999623F8}" type="parTrans" cxnId="{5170383D-E922-41BD-B120-EC1977ADAD2C}">
      <dgm:prSet/>
      <dgm:spPr/>
      <dgm:t>
        <a:bodyPr/>
        <a:lstStyle/>
        <a:p>
          <a:endParaRPr lang="en-US"/>
        </a:p>
      </dgm:t>
    </dgm:pt>
    <dgm:pt modelId="{FD910861-1891-490C-ABD8-CD17DC63972C}" type="sibTrans" cxnId="{5170383D-E922-41BD-B120-EC1977ADAD2C}">
      <dgm:prSet/>
      <dgm:spPr/>
      <dgm:t>
        <a:bodyPr/>
        <a:lstStyle/>
        <a:p>
          <a:endParaRPr lang="en-US"/>
        </a:p>
      </dgm:t>
    </dgm:pt>
    <dgm:pt modelId="{D4EF92DB-97B1-489E-B57B-4727D94F458E}">
      <dgm:prSet phldrT="[Text]" custT="1"/>
      <dgm:spPr/>
      <dgm:t>
        <a:bodyPr/>
        <a:lstStyle/>
        <a:p>
          <a:r>
            <a:rPr lang="en-US" sz="1600" dirty="0"/>
            <a:t>Career Service Participants</a:t>
          </a:r>
        </a:p>
        <a:p>
          <a:r>
            <a:rPr lang="en-US" sz="1600" dirty="0"/>
            <a:t>(n = 7360)</a:t>
          </a:r>
        </a:p>
      </dgm:t>
    </dgm:pt>
    <dgm:pt modelId="{1EA03FEE-7EED-4131-A2C4-DF2259B45E65}" type="parTrans" cxnId="{49B3FF43-7212-4AE4-92E0-A74193791B1C}">
      <dgm:prSet/>
      <dgm:spPr/>
      <dgm:t>
        <a:bodyPr/>
        <a:lstStyle/>
        <a:p>
          <a:endParaRPr lang="en-US"/>
        </a:p>
      </dgm:t>
    </dgm:pt>
    <dgm:pt modelId="{43A80C66-6964-4E2B-B2A4-450B7A572F34}" type="sibTrans" cxnId="{49B3FF43-7212-4AE4-92E0-A74193791B1C}">
      <dgm:prSet/>
      <dgm:spPr/>
      <dgm:t>
        <a:bodyPr/>
        <a:lstStyle/>
        <a:p>
          <a:endParaRPr lang="en-US"/>
        </a:p>
      </dgm:t>
    </dgm:pt>
    <dgm:pt modelId="{E93893DC-AF79-4DD9-93D3-1753297A9BA0}">
      <dgm:prSet phldrT="[Text]" custT="1"/>
      <dgm:spPr/>
      <dgm:t>
        <a:bodyPr/>
        <a:lstStyle/>
        <a:p>
          <a:r>
            <a:rPr lang="en-US" sz="2400" dirty="0"/>
            <a:t>Total WIOA Participants</a:t>
          </a:r>
        </a:p>
        <a:p>
          <a:r>
            <a:rPr lang="en-US" sz="2400" dirty="0"/>
            <a:t>2018-2020</a:t>
          </a:r>
        </a:p>
        <a:p>
          <a:r>
            <a:rPr lang="en-US" sz="2400" dirty="0"/>
            <a:t>(N=7653)</a:t>
          </a:r>
        </a:p>
      </dgm:t>
    </dgm:pt>
    <dgm:pt modelId="{B481DD8B-C5BD-4706-B1F3-C4C10A681FF7}" type="parTrans" cxnId="{D6553EB6-6053-4131-8082-8578A745091C}">
      <dgm:prSet/>
      <dgm:spPr/>
      <dgm:t>
        <a:bodyPr/>
        <a:lstStyle/>
        <a:p>
          <a:endParaRPr lang="en-US"/>
        </a:p>
      </dgm:t>
    </dgm:pt>
    <dgm:pt modelId="{553FEE7B-F863-45D3-9D0C-F36FA15F1A53}" type="sibTrans" cxnId="{D6553EB6-6053-4131-8082-8578A745091C}">
      <dgm:prSet/>
      <dgm:spPr/>
      <dgm:t>
        <a:bodyPr/>
        <a:lstStyle/>
        <a:p>
          <a:endParaRPr lang="en-US"/>
        </a:p>
      </dgm:t>
    </dgm:pt>
    <dgm:pt modelId="{70EAE7BC-56C8-4357-9E79-37AC2888C760}" type="pres">
      <dgm:prSet presAssocID="{CEA79050-370C-45F4-8E52-969D6C80BDA0}" presName="Name0" presStyleCnt="0">
        <dgm:presLayoutVars>
          <dgm:dir/>
          <dgm:resizeHandles val="exact"/>
        </dgm:presLayoutVars>
      </dgm:prSet>
      <dgm:spPr/>
    </dgm:pt>
    <dgm:pt modelId="{9A854A2D-009D-4571-B777-410A44DE288A}" type="pres">
      <dgm:prSet presAssocID="{CEA79050-370C-45F4-8E52-969D6C80BDA0}" presName="vNodes" presStyleCnt="0"/>
      <dgm:spPr/>
    </dgm:pt>
    <dgm:pt modelId="{33E5C1B9-4FD3-4620-ACC3-12EE06178BB4}" type="pres">
      <dgm:prSet presAssocID="{B02B2DD0-B4CD-4B51-9458-9589297C9AC6}" presName="node" presStyleLbl="node1" presStyleIdx="0" presStyleCnt="3">
        <dgm:presLayoutVars>
          <dgm:bulletEnabled val="1"/>
        </dgm:presLayoutVars>
      </dgm:prSet>
      <dgm:spPr/>
    </dgm:pt>
    <dgm:pt modelId="{01193615-0989-4B55-A55A-AE6E3598D9A2}" type="pres">
      <dgm:prSet presAssocID="{FD910861-1891-490C-ABD8-CD17DC63972C}" presName="spacerT" presStyleCnt="0"/>
      <dgm:spPr/>
    </dgm:pt>
    <dgm:pt modelId="{2C9C37FC-6C3B-4EF2-91EB-C35109375AAE}" type="pres">
      <dgm:prSet presAssocID="{FD910861-1891-490C-ABD8-CD17DC63972C}" presName="sibTrans" presStyleLbl="sibTrans2D1" presStyleIdx="0" presStyleCnt="2"/>
      <dgm:spPr/>
    </dgm:pt>
    <dgm:pt modelId="{21053811-D36F-42E0-9DFD-7AA0DC5AC379}" type="pres">
      <dgm:prSet presAssocID="{FD910861-1891-490C-ABD8-CD17DC63972C}" presName="spacerB" presStyleCnt="0"/>
      <dgm:spPr/>
    </dgm:pt>
    <dgm:pt modelId="{4C82185F-463E-4DC7-AA50-D482F8A9FC7A}" type="pres">
      <dgm:prSet presAssocID="{D4EF92DB-97B1-489E-B57B-4727D94F458E}" presName="node" presStyleLbl="node1" presStyleIdx="1" presStyleCnt="3">
        <dgm:presLayoutVars>
          <dgm:bulletEnabled val="1"/>
        </dgm:presLayoutVars>
      </dgm:prSet>
      <dgm:spPr/>
    </dgm:pt>
    <dgm:pt modelId="{E69BA112-6A81-48AA-9A8A-CF825BD4A081}" type="pres">
      <dgm:prSet presAssocID="{CEA79050-370C-45F4-8E52-969D6C80BDA0}" presName="sibTransLast" presStyleLbl="sibTrans2D1" presStyleIdx="1" presStyleCnt="2"/>
      <dgm:spPr/>
    </dgm:pt>
    <dgm:pt modelId="{4998754D-EACD-43AA-8B7B-020FD23EF9B6}" type="pres">
      <dgm:prSet presAssocID="{CEA79050-370C-45F4-8E52-969D6C80BDA0}" presName="connectorText" presStyleLbl="sibTrans2D1" presStyleIdx="1" presStyleCnt="2"/>
      <dgm:spPr/>
    </dgm:pt>
    <dgm:pt modelId="{13865598-4277-4B52-A199-5237FD47AF7D}" type="pres">
      <dgm:prSet presAssocID="{CEA79050-370C-45F4-8E52-969D6C80BDA0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0449E60A-A177-4C57-B41C-8AADD20AED52}" type="presOf" srcId="{E93893DC-AF79-4DD9-93D3-1753297A9BA0}" destId="{13865598-4277-4B52-A199-5237FD47AF7D}" srcOrd="0" destOrd="0" presId="urn:microsoft.com/office/officeart/2005/8/layout/equation2"/>
    <dgm:cxn modelId="{FD4F211D-0C49-4166-9236-51FA91B22FE2}" type="presOf" srcId="{B02B2DD0-B4CD-4B51-9458-9589297C9AC6}" destId="{33E5C1B9-4FD3-4620-ACC3-12EE06178BB4}" srcOrd="0" destOrd="0" presId="urn:microsoft.com/office/officeart/2005/8/layout/equation2"/>
    <dgm:cxn modelId="{5170383D-E922-41BD-B120-EC1977ADAD2C}" srcId="{CEA79050-370C-45F4-8E52-969D6C80BDA0}" destId="{B02B2DD0-B4CD-4B51-9458-9589297C9AC6}" srcOrd="0" destOrd="0" parTransId="{25998CF7-0169-45C8-AF1C-4E52999623F8}" sibTransId="{FD910861-1891-490C-ABD8-CD17DC63972C}"/>
    <dgm:cxn modelId="{49B3FF43-7212-4AE4-92E0-A74193791B1C}" srcId="{CEA79050-370C-45F4-8E52-969D6C80BDA0}" destId="{D4EF92DB-97B1-489E-B57B-4727D94F458E}" srcOrd="1" destOrd="0" parTransId="{1EA03FEE-7EED-4131-A2C4-DF2259B45E65}" sibTransId="{43A80C66-6964-4E2B-B2A4-450B7A572F34}"/>
    <dgm:cxn modelId="{0558CB4D-160A-4C9E-B6C2-E8A38C149782}" type="presOf" srcId="{CEA79050-370C-45F4-8E52-969D6C80BDA0}" destId="{70EAE7BC-56C8-4357-9E79-37AC2888C760}" srcOrd="0" destOrd="0" presId="urn:microsoft.com/office/officeart/2005/8/layout/equation2"/>
    <dgm:cxn modelId="{6727FD4D-A918-4D7F-B96C-38AFE5D54805}" type="presOf" srcId="{FD910861-1891-490C-ABD8-CD17DC63972C}" destId="{2C9C37FC-6C3B-4EF2-91EB-C35109375AAE}" srcOrd="0" destOrd="0" presId="urn:microsoft.com/office/officeart/2005/8/layout/equation2"/>
    <dgm:cxn modelId="{3FA1CB97-960A-45D7-800D-3F2E54829B8E}" type="presOf" srcId="{43A80C66-6964-4E2B-B2A4-450B7A572F34}" destId="{4998754D-EACD-43AA-8B7B-020FD23EF9B6}" srcOrd="1" destOrd="0" presId="urn:microsoft.com/office/officeart/2005/8/layout/equation2"/>
    <dgm:cxn modelId="{73D2AEA4-C441-4D5B-856E-0486BA6BC607}" type="presOf" srcId="{43A80C66-6964-4E2B-B2A4-450B7A572F34}" destId="{E69BA112-6A81-48AA-9A8A-CF825BD4A081}" srcOrd="0" destOrd="0" presId="urn:microsoft.com/office/officeart/2005/8/layout/equation2"/>
    <dgm:cxn modelId="{D6553EB6-6053-4131-8082-8578A745091C}" srcId="{CEA79050-370C-45F4-8E52-969D6C80BDA0}" destId="{E93893DC-AF79-4DD9-93D3-1753297A9BA0}" srcOrd="2" destOrd="0" parTransId="{B481DD8B-C5BD-4706-B1F3-C4C10A681FF7}" sibTransId="{553FEE7B-F863-45D3-9D0C-F36FA15F1A53}"/>
    <dgm:cxn modelId="{B8D2B3F8-2472-4660-A4BD-91E7D1AD069B}" type="presOf" srcId="{D4EF92DB-97B1-489E-B57B-4727D94F458E}" destId="{4C82185F-463E-4DC7-AA50-D482F8A9FC7A}" srcOrd="0" destOrd="0" presId="urn:microsoft.com/office/officeart/2005/8/layout/equation2"/>
    <dgm:cxn modelId="{25F824DE-F652-4AB2-8573-4A3DB8479D13}" type="presParOf" srcId="{70EAE7BC-56C8-4357-9E79-37AC2888C760}" destId="{9A854A2D-009D-4571-B777-410A44DE288A}" srcOrd="0" destOrd="0" presId="urn:microsoft.com/office/officeart/2005/8/layout/equation2"/>
    <dgm:cxn modelId="{D7B03EB4-BC37-4AB9-90F6-B65173CC52CC}" type="presParOf" srcId="{9A854A2D-009D-4571-B777-410A44DE288A}" destId="{33E5C1B9-4FD3-4620-ACC3-12EE06178BB4}" srcOrd="0" destOrd="0" presId="urn:microsoft.com/office/officeart/2005/8/layout/equation2"/>
    <dgm:cxn modelId="{6288F0C4-9B15-4204-BF85-32110C64EC5C}" type="presParOf" srcId="{9A854A2D-009D-4571-B777-410A44DE288A}" destId="{01193615-0989-4B55-A55A-AE6E3598D9A2}" srcOrd="1" destOrd="0" presId="urn:microsoft.com/office/officeart/2005/8/layout/equation2"/>
    <dgm:cxn modelId="{1720E29F-0EDB-4FED-8770-8F7BE8EC221B}" type="presParOf" srcId="{9A854A2D-009D-4571-B777-410A44DE288A}" destId="{2C9C37FC-6C3B-4EF2-91EB-C35109375AAE}" srcOrd="2" destOrd="0" presId="urn:microsoft.com/office/officeart/2005/8/layout/equation2"/>
    <dgm:cxn modelId="{089BDA38-3D52-4D72-9F33-203F80EDD75E}" type="presParOf" srcId="{9A854A2D-009D-4571-B777-410A44DE288A}" destId="{21053811-D36F-42E0-9DFD-7AA0DC5AC379}" srcOrd="3" destOrd="0" presId="urn:microsoft.com/office/officeart/2005/8/layout/equation2"/>
    <dgm:cxn modelId="{4D0AA224-1A03-4D6D-B9EE-6A387F567B50}" type="presParOf" srcId="{9A854A2D-009D-4571-B777-410A44DE288A}" destId="{4C82185F-463E-4DC7-AA50-D482F8A9FC7A}" srcOrd="4" destOrd="0" presId="urn:microsoft.com/office/officeart/2005/8/layout/equation2"/>
    <dgm:cxn modelId="{F5D3F94A-BE78-42C2-817A-EC63BFA0005B}" type="presParOf" srcId="{70EAE7BC-56C8-4357-9E79-37AC2888C760}" destId="{E69BA112-6A81-48AA-9A8A-CF825BD4A081}" srcOrd="1" destOrd="0" presId="urn:microsoft.com/office/officeart/2005/8/layout/equation2"/>
    <dgm:cxn modelId="{82BA4C69-6039-4CCD-93C0-B7A54FD7D805}" type="presParOf" srcId="{E69BA112-6A81-48AA-9A8A-CF825BD4A081}" destId="{4998754D-EACD-43AA-8B7B-020FD23EF9B6}" srcOrd="0" destOrd="0" presId="urn:microsoft.com/office/officeart/2005/8/layout/equation2"/>
    <dgm:cxn modelId="{7B09EF5B-A47F-49D8-9420-E14AA94A9326}" type="presParOf" srcId="{70EAE7BC-56C8-4357-9E79-37AC2888C760}" destId="{13865598-4277-4B52-A199-5237FD47AF7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E338E-82E9-42F0-8E3A-7227119EECEE}">
      <dsp:nvSpPr>
        <dsp:cNvPr id="0" name=""/>
        <dsp:cNvSpPr/>
      </dsp:nvSpPr>
      <dsp:spPr>
        <a:xfrm>
          <a:off x="1768" y="1003703"/>
          <a:ext cx="2343931" cy="23439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Q2ER of Participants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(Training Service Recipients)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45029" y="1346964"/>
        <a:ext cx="1657409" cy="1657409"/>
      </dsp:txXfrm>
    </dsp:sp>
    <dsp:sp modelId="{5B80ABFF-EC68-4E20-BA31-3441BB7EAA10}">
      <dsp:nvSpPr>
        <dsp:cNvPr id="0" name=""/>
        <dsp:cNvSpPr/>
      </dsp:nvSpPr>
      <dsp:spPr>
        <a:xfrm>
          <a:off x="2536026" y="1495928"/>
          <a:ext cx="1359480" cy="1359480"/>
        </a:xfrm>
        <a:prstGeom prst="mathMin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16225" y="2015793"/>
        <a:ext cx="999082" cy="319750"/>
      </dsp:txXfrm>
    </dsp:sp>
    <dsp:sp modelId="{4715C21D-1DDD-41DA-948B-8D484B965D12}">
      <dsp:nvSpPr>
        <dsp:cNvPr id="0" name=""/>
        <dsp:cNvSpPr/>
      </dsp:nvSpPr>
      <dsp:spPr>
        <a:xfrm>
          <a:off x="4085834" y="1003703"/>
          <a:ext cx="2343931" cy="2343931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/>
            <a:t>Q2ER of those who could have received training services, but did not participate in training services</a:t>
          </a:r>
        </a:p>
      </dsp:txBody>
      <dsp:txXfrm>
        <a:off x="4429095" y="1346964"/>
        <a:ext cx="1657409" cy="1657409"/>
      </dsp:txXfrm>
    </dsp:sp>
    <dsp:sp modelId="{3559207B-941F-4692-9D59-1A7CCC3F4310}">
      <dsp:nvSpPr>
        <dsp:cNvPr id="0" name=""/>
        <dsp:cNvSpPr/>
      </dsp:nvSpPr>
      <dsp:spPr>
        <a:xfrm>
          <a:off x="6620092" y="1495928"/>
          <a:ext cx="1359480" cy="1359480"/>
        </a:xfrm>
        <a:prstGeom prst="mathEqual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800291" y="1775981"/>
        <a:ext cx="999082" cy="799374"/>
      </dsp:txXfrm>
    </dsp:sp>
    <dsp:sp modelId="{92AB3C24-FAF1-41B7-80DA-2A975C289D27}">
      <dsp:nvSpPr>
        <dsp:cNvPr id="0" name=""/>
        <dsp:cNvSpPr/>
      </dsp:nvSpPr>
      <dsp:spPr>
        <a:xfrm>
          <a:off x="8169900" y="1003703"/>
          <a:ext cx="2343931" cy="2343931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Average Treatment Effect on the Treated (Program Effect)</a:t>
          </a:r>
        </a:p>
      </dsp:txBody>
      <dsp:txXfrm>
        <a:off x="8513161" y="1346964"/>
        <a:ext cx="1657409" cy="1657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5C1B9-4FD3-4620-ACC3-12EE06178BB4}">
      <dsp:nvSpPr>
        <dsp:cNvPr id="0" name=""/>
        <dsp:cNvSpPr/>
      </dsp:nvSpPr>
      <dsp:spPr>
        <a:xfrm>
          <a:off x="2508237" y="1681"/>
          <a:ext cx="1527534" cy="15275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Training Service Participants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(n = 293)</a:t>
          </a:r>
        </a:p>
      </dsp:txBody>
      <dsp:txXfrm>
        <a:off x="2731939" y="225383"/>
        <a:ext cx="1080130" cy="1080130"/>
      </dsp:txXfrm>
    </dsp:sp>
    <dsp:sp modelId="{2C9C37FC-6C3B-4EF2-91EB-C35109375AAE}">
      <dsp:nvSpPr>
        <dsp:cNvPr id="0" name=""/>
        <dsp:cNvSpPr/>
      </dsp:nvSpPr>
      <dsp:spPr>
        <a:xfrm>
          <a:off x="2829019" y="1653252"/>
          <a:ext cx="885970" cy="885970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946454" y="1992047"/>
        <a:ext cx="651100" cy="208380"/>
      </dsp:txXfrm>
    </dsp:sp>
    <dsp:sp modelId="{4C82185F-463E-4DC7-AA50-D482F8A9FC7A}">
      <dsp:nvSpPr>
        <dsp:cNvPr id="0" name=""/>
        <dsp:cNvSpPr/>
      </dsp:nvSpPr>
      <dsp:spPr>
        <a:xfrm>
          <a:off x="2508237" y="2663258"/>
          <a:ext cx="1527534" cy="152753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Career Service Participants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(n = 7360)</a:t>
          </a:r>
        </a:p>
      </dsp:txBody>
      <dsp:txXfrm>
        <a:off x="2731939" y="2886960"/>
        <a:ext cx="1080130" cy="1080130"/>
      </dsp:txXfrm>
    </dsp:sp>
    <dsp:sp modelId="{E69BA112-6A81-48AA-9A8A-CF825BD4A081}">
      <dsp:nvSpPr>
        <dsp:cNvPr id="0" name=""/>
        <dsp:cNvSpPr/>
      </dsp:nvSpPr>
      <dsp:spPr>
        <a:xfrm>
          <a:off x="4264902" y="1812116"/>
          <a:ext cx="485756" cy="5682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4264902" y="1925764"/>
        <a:ext cx="340029" cy="340946"/>
      </dsp:txXfrm>
    </dsp:sp>
    <dsp:sp modelId="{13865598-4277-4B52-A199-5237FD47AF7D}">
      <dsp:nvSpPr>
        <dsp:cNvPr id="0" name=""/>
        <dsp:cNvSpPr/>
      </dsp:nvSpPr>
      <dsp:spPr>
        <a:xfrm>
          <a:off x="4952293" y="568702"/>
          <a:ext cx="3055069" cy="3055069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WIOA Participants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2018-2020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(N=7653)</a:t>
          </a:r>
        </a:p>
      </dsp:txBody>
      <dsp:txXfrm>
        <a:off x="5399697" y="1016106"/>
        <a:ext cx="2160261" cy="216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5EDF3-87BD-4AFE-AB36-DB2C761AE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804EA-E927-499A-9C6A-862928C80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869FD-2371-43A8-88F9-46BD8EC7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74E72-A5FD-4AD1-AE72-CF6F4CB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B0FC8-D4DD-4CE5-B8FA-AD1952F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9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A0047-D9C3-4CE8-BDED-253C14AA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D94F1-F3C2-4CD1-B0A8-38801B195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7CF75-3F4E-4E38-B89E-17F5F7FD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7E97B-130A-4650-8323-10557A28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BFCC2-4C58-4F5C-86EA-4895DCD1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382A3-D8F1-4EA8-81A6-C2BC88471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46D97-FB80-423A-8EB3-3664602FB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4CCD3-B6DA-4AB1-8CE2-102457E7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E9D10-8F37-4961-B796-B15A9588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C3693-222F-45D0-BCF1-A0B75728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2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4117-AE61-4183-928F-5288BC5D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DB148-083F-4FC6-A84B-000B0056D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3C3C-6D20-45D6-A4AC-7AD075B3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F6A7F-D956-4443-806F-8FE26C36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A6906-18CF-4F13-B40A-D74C8B60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BF85-A9DB-4258-B7D9-49E13BB9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07AFF-9439-496F-A3E2-CE6792EA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AD2E-94B7-4569-B6A4-2280F79F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221A2-1EFF-47B7-AB93-A61EE94D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6BE0-DB2A-4546-8EF5-B9D58691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9BAD-E252-4B71-8363-48457943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EA2E5-6D70-4B58-A5D9-3D7079FDB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24009-C7D4-4019-B0F1-F480CEDBD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085A2-D6FF-469A-8D87-75AB64EF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935DB-86C4-4983-AE38-D369A3C4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94818-F405-4C62-8670-B3F4E9A0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8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44DF-580F-405B-B28A-FEA4F97C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907C5-0119-41AE-A473-69CCCDF24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9B62A-FBCB-447F-8139-7AA3216B7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E2978-6CD5-4504-AE8F-B7F2DE808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D20FC-2B1A-4281-9F3B-2B7EF4F8F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6D7F4-7573-41CD-95F7-CBAA8B4D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E0599-79C1-4D79-B604-72059241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592852-0C0C-402E-B147-D83D5119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AE96-C08C-449E-9C45-59954E42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7DC58-2ACF-4367-80E7-9783F628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1F578-4CC2-421F-A4A6-957356B3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04FEB-C02A-44D3-8DC0-A5AEFBDD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7853B-C290-459B-BB65-3B9718BA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8C915-2551-4842-A4F8-117CC177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05D3D-FD21-4E2E-A63A-606B02E0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7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3E1C-F0EE-42EB-94A7-4979E911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20A3C-365A-40E0-8A68-0AE4C202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05855-94C1-48D6-BD85-71EE925A1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F884C-0514-488E-A7D7-7CE80BE3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98329-1FA2-4BF8-B890-2DAC15E0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DD57F-C568-49D0-B2AA-6B4E19A6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2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B568-3EED-4F2E-A5DC-15E90B88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E1257A-30CE-4D7E-A940-EF72092BD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3D0F3-11F6-4E97-A65C-20E707782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62849-28A2-4FBA-89DD-F7619D42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EB716-79D4-472D-BBBA-F0143DF3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5AE40-BE4B-4B73-BD75-E2C1BC7F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44B5D-F26E-46B0-8DBB-4DB27D29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2444F-9CC9-4623-B27A-81470D28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8928E-9772-44E6-A38F-44F2D91A3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50E4-CA0C-4BF0-B58D-E089DE0F757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59447-1EBC-4C18-BC5C-ABFD31D69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42029-6D99-4524-8BC5-44A5073E5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EEA8-3978-4710-B25C-D203B87A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3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A88A-F310-4028-9C23-CE0E84CAB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905"/>
            <a:ext cx="9144000" cy="2332347"/>
          </a:xfrm>
        </p:spPr>
        <p:txBody>
          <a:bodyPr>
            <a:noAutofit/>
          </a:bodyPr>
          <a:lstStyle/>
          <a:p>
            <a:r>
              <a:rPr lang="en-US" sz="2800" dirty="0"/>
              <a:t>Effects of Receiving Training Services on Employment </a:t>
            </a:r>
            <a:br>
              <a:rPr lang="en-US" sz="2800" dirty="0"/>
            </a:br>
            <a:r>
              <a:rPr lang="en-US" sz="2800" dirty="0"/>
              <a:t>&amp;</a:t>
            </a:r>
            <a:br>
              <a:rPr lang="en-US" sz="2800" dirty="0"/>
            </a:br>
            <a:r>
              <a:rPr lang="en-US" sz="2800" dirty="0"/>
              <a:t>Determinants of Employment Outcomes for WIOA Participants under Title I and Title III Programs, 2018-2020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F3CC2-4207-4ED0-95E8-6988A41AC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3186485"/>
          </a:xfrm>
        </p:spPr>
        <p:txBody>
          <a:bodyPr>
            <a:noAutofit/>
          </a:bodyPr>
          <a:lstStyle/>
          <a:p>
            <a:r>
              <a:rPr lang="en-US" sz="1600" dirty="0"/>
              <a:t>Presented by</a:t>
            </a:r>
          </a:p>
          <a:p>
            <a:endParaRPr lang="en-US" sz="1600" dirty="0"/>
          </a:p>
          <a:p>
            <a:r>
              <a:rPr lang="en-US" sz="1600" dirty="0"/>
              <a:t>Bonhee Chung</a:t>
            </a:r>
          </a:p>
          <a:p>
            <a:r>
              <a:rPr lang="en-US" sz="1600" dirty="0"/>
              <a:t>Employment Analyst</a:t>
            </a:r>
          </a:p>
          <a:p>
            <a:endParaRPr lang="en-US" sz="1600" dirty="0"/>
          </a:p>
          <a:p>
            <a:r>
              <a:rPr lang="en-US" sz="1600" dirty="0"/>
              <a:t>Workforce Development Division</a:t>
            </a:r>
          </a:p>
          <a:p>
            <a:r>
              <a:rPr lang="en-US" sz="1600" dirty="0"/>
              <a:t>Hawaii State Department of Labor and Industrial Relations</a:t>
            </a:r>
          </a:p>
          <a:p>
            <a:endParaRPr lang="en-US" sz="1600" dirty="0"/>
          </a:p>
          <a:p>
            <a:r>
              <a:rPr lang="en-US" sz="1600" dirty="0"/>
              <a:t>8/3/2021</a:t>
            </a:r>
          </a:p>
        </p:txBody>
      </p:sp>
    </p:spTree>
    <p:extLst>
      <p:ext uri="{BB962C8B-B14F-4D97-AF65-F5344CB8AC3E}">
        <p14:creationId xmlns:p14="http://schemas.microsoft.com/office/powerpoint/2010/main" val="345779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88EE1E-6DB6-4836-9D5E-83BB0F85E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Result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1F238-65CB-4D36-9911-3897D7E8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Estimate...  0.26578 </a:t>
            </a:r>
          </a:p>
          <a:p>
            <a:r>
              <a:rPr lang="en-US" dirty="0"/>
              <a:t>AI SE......  0.039599 </a:t>
            </a:r>
          </a:p>
          <a:p>
            <a:r>
              <a:rPr lang="en-US" dirty="0"/>
              <a:t>T-stat.....  6.7118 </a:t>
            </a:r>
          </a:p>
          <a:p>
            <a:r>
              <a:rPr lang="en-US" dirty="0"/>
              <a:t>P-value......  1.923e-11 </a:t>
            </a:r>
          </a:p>
          <a:p>
            <a:endParaRPr lang="en-US" dirty="0"/>
          </a:p>
          <a:p>
            <a:r>
              <a:rPr lang="en-US" dirty="0"/>
              <a:t>Original number of observations..............  7653 </a:t>
            </a:r>
          </a:p>
          <a:p>
            <a:r>
              <a:rPr lang="en-US" dirty="0"/>
              <a:t>Original number of treated obs...............  293 </a:t>
            </a:r>
          </a:p>
          <a:p>
            <a:r>
              <a:rPr lang="en-US" dirty="0"/>
              <a:t>Matched number of observations...............  293 </a:t>
            </a:r>
          </a:p>
          <a:p>
            <a:r>
              <a:rPr lang="en-US" dirty="0"/>
              <a:t>Matched number of observations  (unweighted).  424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CF5FB-ECD3-46CB-A5A7-6FA3D7247DC7}"/>
              </a:ext>
            </a:extLst>
          </p:cNvPr>
          <p:cNvSpPr txBox="1"/>
          <p:nvPr/>
        </p:nvSpPr>
        <p:spPr>
          <a:xfrm>
            <a:off x="6348785" y="1690688"/>
            <a:ext cx="4679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70C0"/>
                </a:solidFill>
              </a:rPr>
              <a:t>Interpretation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If a participant receives training services, his or her chance of getting a job is about 27 percentage points higher.</a:t>
            </a:r>
          </a:p>
        </p:txBody>
      </p:sp>
    </p:spTree>
    <p:extLst>
      <p:ext uri="{BB962C8B-B14F-4D97-AF65-F5344CB8AC3E}">
        <p14:creationId xmlns:p14="http://schemas.microsoft.com/office/powerpoint/2010/main" val="1046521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3CD6-9FEF-4B4B-930A-25783D25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81CA5-6A1D-4AC1-BDAE-29327BDE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type, eligibility, and quality of training services differ widely under Title I (Adult and Dislocated Worker) and Title III (Wagner </a:t>
            </a:r>
            <a:r>
              <a:rPr lang="en-US" sz="2400" dirty="0" err="1"/>
              <a:t>Peyser</a:t>
            </a:r>
            <a:r>
              <a:rPr lang="en-US" sz="2400" dirty="0"/>
              <a:t>) programs. Therefore, the estimate may not represent any specific program effect per se, but the effect of receiving any training services. Non-Generalizable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There could be other factors that affect the participation decision such as unemployment spell, motivation, innate ability, and (time) costs that are not easily observable. Not a perfect matching.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05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6EA9-A193-4DBC-9F29-D8D66ABB3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Further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472AA-35EF-41DD-8EDA-BB5423A5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To obtain more accurate estimates, I need to dissect and divide participants into subgroups according to their characteristics (gender, education level, type of  training services received, etc.)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For more accurate propensity score and matching, I need to consider other important factors such as dates of enrollment, length of services, referrals or self-selection, funding availability, occupations before and after treatment, other pre-program conditions related to employment or unemployment, local economic conditions, etc.</a:t>
            </a:r>
          </a:p>
        </p:txBody>
      </p:sp>
    </p:spTree>
    <p:extLst>
      <p:ext uri="{BB962C8B-B14F-4D97-AF65-F5344CB8AC3E}">
        <p14:creationId xmlns:p14="http://schemas.microsoft.com/office/powerpoint/2010/main" val="2240702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41F108-1DB0-4698-9EBC-161441A771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A68CAB-71ED-49C2-A14D-71F4C182E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2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9D7E5D-A19A-44C1-8610-68C62A77870D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dirty="0"/>
              <a:t>Characteristics of the Participants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u="sng" dirty="0"/>
              <a:t>Program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Title I (Adult and Dislocated Worker)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Title III (Wagner </a:t>
            </a:r>
            <a:r>
              <a:rPr lang="en-US" sz="1700" dirty="0" err="1"/>
              <a:t>Peyser</a:t>
            </a:r>
            <a:r>
              <a:rPr lang="en-US" sz="1700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u="sng" dirty="0"/>
              <a:t>Data Period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2018-2020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u="sng" dirty="0"/>
              <a:t>Total Number of Participants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7,641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DBA9C6-DFBD-4F4F-8723-87D94CC45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244796"/>
              </p:ext>
            </p:extLst>
          </p:nvPr>
        </p:nvGraphicFramePr>
        <p:xfrm>
          <a:off x="5309419" y="37320"/>
          <a:ext cx="6587613" cy="67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297">
                  <a:extLst>
                    <a:ext uri="{9D8B030D-6E8A-4147-A177-3AD203B41FA5}">
                      <a16:colId xmlns:a16="http://schemas.microsoft.com/office/drawing/2014/main" val="328744118"/>
                    </a:ext>
                  </a:extLst>
                </a:gridCol>
                <a:gridCol w="1330234">
                  <a:extLst>
                    <a:ext uri="{9D8B030D-6E8A-4147-A177-3AD203B41FA5}">
                      <a16:colId xmlns:a16="http://schemas.microsoft.com/office/drawing/2014/main" val="2173712075"/>
                    </a:ext>
                  </a:extLst>
                </a:gridCol>
                <a:gridCol w="909275">
                  <a:extLst>
                    <a:ext uri="{9D8B030D-6E8A-4147-A177-3AD203B41FA5}">
                      <a16:colId xmlns:a16="http://schemas.microsoft.com/office/drawing/2014/main" val="3044619040"/>
                    </a:ext>
                  </a:extLst>
                </a:gridCol>
                <a:gridCol w="1072045">
                  <a:extLst>
                    <a:ext uri="{9D8B030D-6E8A-4147-A177-3AD203B41FA5}">
                      <a16:colId xmlns:a16="http://schemas.microsoft.com/office/drawing/2014/main" val="2836641861"/>
                    </a:ext>
                  </a:extLst>
                </a:gridCol>
                <a:gridCol w="771762">
                  <a:extLst>
                    <a:ext uri="{9D8B030D-6E8A-4147-A177-3AD203B41FA5}">
                      <a16:colId xmlns:a16="http://schemas.microsoft.com/office/drawing/2014/main" val="3614541636"/>
                    </a:ext>
                  </a:extLst>
                </a:gridCol>
              </a:tblGrid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marL="1944" marR="1944" marT="19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 Career Services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9" marR="4029" marT="402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Training Services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9" marR="4029" marT="4029" marB="0" anchor="b"/>
                </a:tc>
                <a:extLst>
                  <a:ext uri="{0D108BD9-81ED-4DB2-BD59-A6C34878D82A}">
                    <a16:rowId xmlns:a16="http://schemas.microsoft.com/office/drawing/2014/main" val="3157942028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 = 7346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 = 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989275571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22385102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Male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63554017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Female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50717348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253986458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173861891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22-24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91096559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25-44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908957405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45-54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647936569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55-59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171628372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44005479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Ethnicity/Race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414522921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Hispanic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389875253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Ameri Indian/Alaskan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33105273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Asian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7493271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Black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020564766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Native Hawaiian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94193590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White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05555699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Multi-race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119504509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 Demographics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802163708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Veteran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441589857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Disabled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151344340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Unemployed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714005572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Education Level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743529035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Secondary School 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498644023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Some PS 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924627512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PS Edu Cert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933412343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AS/AA Degree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567182968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BS/BA Degree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850974672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Beyond BS/BA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141467741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Employment Barriers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345823086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Low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79592776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Older Individual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159417943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Ex-Offender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3502736076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Homeless/Runaway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986097017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BDS/English Learn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2306710772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Single-parent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167329265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Long-Term Unemployed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4184487344"/>
                  </a:ext>
                </a:extLst>
              </a:tr>
              <a:tr h="1621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Co-enrollment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b"/>
                </a:tc>
                <a:extLst>
                  <a:ext uri="{0D108BD9-81ED-4DB2-BD59-A6C34878D82A}">
                    <a16:rowId xmlns:a16="http://schemas.microsoft.com/office/drawing/2014/main" val="8450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2">
            <a:extLst>
              <a:ext uri="{FF2B5EF4-FFF2-40B4-BE49-F238E27FC236}">
                <a16:creationId xmlns:a16="http://schemas.microsoft.com/office/drawing/2014/main" id="{9C867835-A917-4A2B-8424-3AFAF7436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34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31B506C-098D-490A-AC8C-1D68F9CB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84" y="2050328"/>
            <a:ext cx="5295142" cy="16061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Logistic Regression Model</a:t>
            </a:r>
          </a:p>
        </p:txBody>
      </p:sp>
      <p:graphicFrame>
        <p:nvGraphicFramePr>
          <p:cNvPr id="50" name="Content Placeholder 27">
            <a:extLst>
              <a:ext uri="{FF2B5EF4-FFF2-40B4-BE49-F238E27FC236}">
                <a16:creationId xmlns:a16="http://schemas.microsoft.com/office/drawing/2014/main" id="{465C1CB8-1BD2-45AB-B1DB-782A3E794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15954"/>
              </p:ext>
            </p:extLst>
          </p:nvPr>
        </p:nvGraphicFramePr>
        <p:xfrm>
          <a:off x="7178208" y="1078628"/>
          <a:ext cx="4371157" cy="5155725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514471">
                  <a:extLst>
                    <a:ext uri="{9D8B030D-6E8A-4147-A177-3AD203B41FA5}">
                      <a16:colId xmlns:a16="http://schemas.microsoft.com/office/drawing/2014/main" val="3267846763"/>
                    </a:ext>
                  </a:extLst>
                </a:gridCol>
                <a:gridCol w="731416">
                  <a:extLst>
                    <a:ext uri="{9D8B030D-6E8A-4147-A177-3AD203B41FA5}">
                      <a16:colId xmlns:a16="http://schemas.microsoft.com/office/drawing/2014/main" val="1880090669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val="2756812554"/>
                    </a:ext>
                  </a:extLst>
                </a:gridCol>
                <a:gridCol w="731416">
                  <a:extLst>
                    <a:ext uri="{9D8B030D-6E8A-4147-A177-3AD203B41FA5}">
                      <a16:colId xmlns:a16="http://schemas.microsoft.com/office/drawing/2014/main" val="62010702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val="3149161905"/>
                    </a:ext>
                  </a:extLst>
                </a:gridCol>
              </a:tblGrid>
              <a:tr h="206229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estimate</a:t>
                      </a:r>
                      <a:endParaRPr lang="en-US" sz="7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std.error</a:t>
                      </a:r>
                      <a:endParaRPr lang="en-US" sz="7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statistic</a:t>
                      </a:r>
                      <a:endParaRPr lang="en-US" sz="7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p.value</a:t>
                      </a:r>
                      <a:endParaRPr lang="en-US" sz="7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86613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(Intercept)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0.226942243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0.139639427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1.625201766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0.104119574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53380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X1col_trnserv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0.99630965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0.144492114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6.895252777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5.37691E-12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04632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X1col_female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-0.012823172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0.049239701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-0.260423445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0.79453716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497993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X1col_hispanic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0.07252293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0.082784813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0.876041485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0.381007481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938865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X1col_asian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0.252110935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0.064650533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3.899595645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9.63535E-05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272731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X1col_pacific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0.211574196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0.06760816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3.129418036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0.001751529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358918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X1col_white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-0.049310293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0.063422111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-0.777493717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0.43686754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9527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X1col_multirace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-0.103441028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0.094898022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-1.090023008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0.275703009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02352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X1col_elig_vetstatus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-0.066617049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0.09229126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-0.721813196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0.470409336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34049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X1col_disability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-0.271936773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0.096544794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-2.816690185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0.004852131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07710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X1col_employstatus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-0.571981169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0.074989087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-7.627525471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2.39303E-14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272611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X1col_secondarysch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0.1775613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0.114688507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1.548204832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0.121572989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07287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X1col_postsecondarysch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0.108352605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0.12060225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0.898429377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0.368956681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931378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X1col_postsecondarycert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0.428488471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0.154343864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2.776193748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0.005499942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72648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X1col_aa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0.244121494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0.137083482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1.78082355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0.074941281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463770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X1col_bachelor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0.250806769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0.126141607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1.98829534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0.046779036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17392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X1col_advbachelor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0.070453153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0.155745147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0.452361784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0.651008373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055117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X1col_lowincome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-0.19413995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0.096509863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-2.011607341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0.044261345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827415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X1col_olderind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-0.286368737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0.052494768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-5.455186237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4.89215E-08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863595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X1col_homeless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0.100960284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0.156279089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0.646025546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0.518262812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574523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X1col_eng_lit_cultbar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-0.863303509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0.273323541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-3.158540624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0.001585612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052894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X1col_singlepar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-0.208379067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0.157003769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-1.32722334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0.184434814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02906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X1col_longtermunemployment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0.076942148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0.085115623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0.903972094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0.366010199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045099"/>
                  </a:ext>
                </a:extLst>
              </a:tr>
              <a:tr h="2062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X1multiprog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0.118676987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0.088397873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1.342532154</a:t>
                      </a:r>
                      <a:endParaRPr lang="en-US" sz="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0.179423512</a:t>
                      </a:r>
                      <a:endParaRPr lang="en-US" sz="7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40" marR="4096" marT="43569" marB="43569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98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141C6C-6251-473F-816B-58D2AB32BCC5}"/>
              </a:ext>
            </a:extLst>
          </p:cNvPr>
          <p:cNvSpPr txBox="1"/>
          <p:nvPr/>
        </p:nvSpPr>
        <p:spPr>
          <a:xfrm>
            <a:off x="260083" y="229795"/>
            <a:ext cx="952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Determinants of Performance Outcomes?</a:t>
            </a:r>
          </a:p>
        </p:txBody>
      </p:sp>
    </p:spTree>
    <p:extLst>
      <p:ext uri="{BB962C8B-B14F-4D97-AF65-F5344CB8AC3E}">
        <p14:creationId xmlns:p14="http://schemas.microsoft.com/office/powerpoint/2010/main" val="50770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DA79-8AEB-4FB6-8DF9-20715D2C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Determinants of Positive Outcomes </a:t>
            </a:r>
            <a:br>
              <a:rPr lang="en-US" sz="3200" dirty="0"/>
            </a:br>
            <a:r>
              <a:rPr lang="en-US" sz="3200" dirty="0"/>
              <a:t>(Employment after 2</a:t>
            </a:r>
            <a:r>
              <a:rPr lang="en-US" sz="3200" baseline="30000" dirty="0"/>
              <a:t>nd</a:t>
            </a:r>
            <a:r>
              <a:rPr lang="en-US" sz="3200" dirty="0"/>
              <a:t> Quarter)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2AE6-997E-4DF9-8922-FB5D09952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Participants who received training services are 2.7 times more likely to be employed than participants who received career services.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Asian and Native Hawaiian are 1.3 times more likely to be employed than other minority groups (Hispanic, Black, American Indian, etc.).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Participants who have postsecondary certificate or higher degrees are about 1.4 times more likely to be employed than participants who have less than a high school diploma.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1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DA79-8AEB-4FB6-8DF9-20715D2C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Determinants of Negative Outcomes </a:t>
            </a:r>
            <a:br>
              <a:rPr lang="en-US" sz="3200" dirty="0"/>
            </a:br>
            <a:r>
              <a:rPr lang="en-US" sz="3200" dirty="0"/>
              <a:t>(Employment after 2</a:t>
            </a:r>
            <a:r>
              <a:rPr lang="en-US" sz="3200" baseline="30000" dirty="0"/>
              <a:t>nd</a:t>
            </a:r>
            <a:r>
              <a:rPr lang="en-US" sz="3200" dirty="0"/>
              <a:t> Quarter)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2AE6-997E-4DF9-8922-FB5D09952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30" y="2019631"/>
            <a:ext cx="11426024" cy="41573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The odds of being employed is 24% lower if the participant is an individual with disability.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odds of being employed is 44% lower if the participant was unemployed at the time of entry.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odds of being employed is 18% lower if the participant was a low-income individual.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odds of being employed is 25% lower if the participant is an older individual.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odds of being employed is 58% lower if the participant is an English learner.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912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D4A9FE-AEA7-460C-BFF0-2332E100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2800" dirty="0"/>
              <a:t>What is the effect of receiving training services on the employment after second quarter (Q2ER)?   How do we measure it?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911CE5-F60B-4B5E-85FE-E5A7D0FF2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552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EE6A9D-49A6-4A07-89A2-8DFF3A032D15}"/>
              </a:ext>
            </a:extLst>
          </p:cNvPr>
          <p:cNvSpPr txBox="1"/>
          <p:nvPr/>
        </p:nvSpPr>
        <p:spPr>
          <a:xfrm>
            <a:off x="4843669" y="5455920"/>
            <a:ext cx="250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 Group</a:t>
            </a:r>
          </a:p>
          <a:p>
            <a:pPr algn="ctr"/>
            <a:r>
              <a:rPr lang="en-US" dirty="0"/>
              <a:t>(Counterfactual)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DBC65-98D5-444F-9946-26F4A78E59F3}"/>
              </a:ext>
            </a:extLst>
          </p:cNvPr>
          <p:cNvSpPr txBox="1"/>
          <p:nvPr/>
        </p:nvSpPr>
        <p:spPr>
          <a:xfrm>
            <a:off x="1162215" y="5455920"/>
            <a:ext cx="2137576" cy="37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Treatment Group</a:t>
            </a:r>
          </a:p>
        </p:txBody>
      </p:sp>
    </p:spTree>
    <p:extLst>
      <p:ext uri="{BB962C8B-B14F-4D97-AF65-F5344CB8AC3E}">
        <p14:creationId xmlns:p14="http://schemas.microsoft.com/office/powerpoint/2010/main" val="300301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8D4A9FE-AEA7-460C-BFF0-2332E100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2800" dirty="0"/>
              <a:t>Who are the Treatment and Control Group in WIOA?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4DEE140-DAD5-4A3C-9D41-14A542B2C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747312"/>
              </p:ext>
            </p:extLst>
          </p:nvPr>
        </p:nvGraphicFramePr>
        <p:xfrm>
          <a:off x="836675" y="2033395"/>
          <a:ext cx="10515600" cy="419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AD56CBF-3DB0-483A-B6CE-568A75248FD4}"/>
              </a:ext>
            </a:extLst>
          </p:cNvPr>
          <p:cNvSpPr txBox="1"/>
          <p:nvPr/>
        </p:nvSpPr>
        <p:spPr>
          <a:xfrm>
            <a:off x="645015" y="2560320"/>
            <a:ext cx="1860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Treatment Group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0425F2-9F95-4C13-A777-E7B08484226E}"/>
              </a:ext>
            </a:extLst>
          </p:cNvPr>
          <p:cNvSpPr/>
          <p:nvPr/>
        </p:nvSpPr>
        <p:spPr>
          <a:xfrm>
            <a:off x="302149" y="5353014"/>
            <a:ext cx="2599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“Potential” Control Group</a:t>
            </a:r>
          </a:p>
        </p:txBody>
      </p:sp>
    </p:spTree>
    <p:extLst>
      <p:ext uri="{BB962C8B-B14F-4D97-AF65-F5344CB8AC3E}">
        <p14:creationId xmlns:p14="http://schemas.microsoft.com/office/powerpoint/2010/main" val="257343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7952-D9CA-438B-A5AE-0B113508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Propensity Score Matching</a:t>
            </a:r>
            <a:br>
              <a:rPr lang="en-US" sz="2800" dirty="0"/>
            </a:br>
            <a:r>
              <a:rPr lang="en-US" sz="2400" dirty="0"/>
              <a:t>(Probability of Receiving Training Services based on Participant Characteristics)</a:t>
            </a:r>
            <a:endParaRPr lang="en-US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CD3ACB-7816-4AEB-9CEA-C3C2372CF8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Propensity Score of Participants </a:t>
            </a:r>
          </a:p>
          <a:p>
            <a:r>
              <a:rPr lang="en-US" dirty="0"/>
              <a:t>(Career Services)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2EBE6B-D3EA-45AC-A684-F5ADAFAC9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5819" y="2505075"/>
            <a:ext cx="3434964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0.014</a:t>
            </a:r>
          </a:p>
          <a:p>
            <a:pPr marL="0" indent="0">
              <a:buNone/>
            </a:pPr>
            <a:r>
              <a:rPr lang="en-US" dirty="0"/>
              <a:t>(2) 0.198</a:t>
            </a:r>
          </a:p>
          <a:p>
            <a:pPr marL="0" indent="0">
              <a:buNone/>
            </a:pPr>
            <a:r>
              <a:rPr lang="en-US" dirty="0"/>
              <a:t>(3) 0.079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(7359) 0.327</a:t>
            </a:r>
          </a:p>
          <a:p>
            <a:pPr marL="0" indent="0">
              <a:buNone/>
            </a:pPr>
            <a:r>
              <a:rPr lang="en-US" dirty="0"/>
              <a:t>(7360) 0.542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0D2162-2AB5-4924-BD28-EE6BA490D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3388" y="1681163"/>
            <a:ext cx="4572000" cy="823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Propensity Score of Participants </a:t>
            </a:r>
          </a:p>
          <a:p>
            <a:r>
              <a:rPr lang="en-US" dirty="0"/>
              <a:t>(Training Services)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F483417-E024-41D6-8C1B-99BEEC619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91346" y="2505075"/>
            <a:ext cx="4064042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0.323</a:t>
            </a:r>
          </a:p>
          <a:p>
            <a:pPr marL="0" indent="0">
              <a:buNone/>
            </a:pPr>
            <a:r>
              <a:rPr lang="en-US" dirty="0"/>
              <a:t>(2) 0.135</a:t>
            </a:r>
          </a:p>
          <a:p>
            <a:pPr marL="0" indent="0">
              <a:buNone/>
            </a:pPr>
            <a:r>
              <a:rPr lang="en-US" dirty="0"/>
              <a:t>(3) 0.015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(293) 0.721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56AFFA3-8131-43DF-8A7D-DDD3397C5C98}"/>
              </a:ext>
            </a:extLst>
          </p:cNvPr>
          <p:cNvCxnSpPr>
            <a:cxnSpLocks/>
          </p:cNvCxnSpPr>
          <p:nvPr/>
        </p:nvCxnSpPr>
        <p:spPr>
          <a:xfrm>
            <a:off x="2934031" y="2782957"/>
            <a:ext cx="4222143" cy="99391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980453-7B8F-4117-B48F-218FAA207162}"/>
              </a:ext>
            </a:extLst>
          </p:cNvPr>
          <p:cNvCxnSpPr>
            <a:cxnSpLocks/>
          </p:cNvCxnSpPr>
          <p:nvPr/>
        </p:nvCxnSpPr>
        <p:spPr>
          <a:xfrm flipV="1">
            <a:off x="3506525" y="2782958"/>
            <a:ext cx="3649649" cy="239387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76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578692CB-A91B-41A8-9614-CA3C7EACA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30" y="85729"/>
            <a:ext cx="9822426" cy="67722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954605-0FE7-4541-9528-6DEC5D9FF0A1}"/>
              </a:ext>
            </a:extLst>
          </p:cNvPr>
          <p:cNvSpPr txBox="1"/>
          <p:nvPr/>
        </p:nvSpPr>
        <p:spPr>
          <a:xfrm>
            <a:off x="10573011" y="2679590"/>
            <a:ext cx="141755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Receive Training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D4524D-1914-47CE-B064-1E5A9FC7521F}"/>
              </a:ext>
            </a:extLst>
          </p:cNvPr>
          <p:cNvSpPr txBox="1"/>
          <p:nvPr/>
        </p:nvSpPr>
        <p:spPr>
          <a:xfrm>
            <a:off x="10628670" y="3522428"/>
            <a:ext cx="471351" cy="4262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4CA954-2E4B-429E-B8AB-58302D8EE5BD}"/>
              </a:ext>
            </a:extLst>
          </p:cNvPr>
          <p:cNvSpPr txBox="1"/>
          <p:nvPr/>
        </p:nvSpPr>
        <p:spPr>
          <a:xfrm>
            <a:off x="10903590" y="2904685"/>
            <a:ext cx="67567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8927</TotalTime>
  <Words>1200</Words>
  <Application>Microsoft Office PowerPoint</Application>
  <PresentationFormat>Widescreen</PresentationFormat>
  <Paragraphs>418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Effects of Receiving Training Services on Employment  &amp; Determinants of Employment Outcomes for WIOA Participants under Title I and Title III Programs, 2018-2020</vt:lpstr>
      <vt:lpstr>PowerPoint Presentation</vt:lpstr>
      <vt:lpstr>Logistic Regression Model</vt:lpstr>
      <vt:lpstr>Determinants of Positive Outcomes  (Employment after 2nd Quarter)</vt:lpstr>
      <vt:lpstr>Determinants of Negative Outcomes  (Employment after 2nd Quarter)</vt:lpstr>
      <vt:lpstr>What is the effect of receiving training services on the employment after second quarter (Q2ER)?   How do we measure it?</vt:lpstr>
      <vt:lpstr>Who are the Treatment and Control Group in WIOA?</vt:lpstr>
      <vt:lpstr>Propensity Score Matching (Probability of Receiving Training Services based on Participant Characteristics)</vt:lpstr>
      <vt:lpstr>PowerPoint Presentation</vt:lpstr>
      <vt:lpstr>Estimation Result</vt:lpstr>
      <vt:lpstr>Limitations</vt:lpstr>
      <vt:lpstr>Further Research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Chung, Bonhee T</dc:creator>
  <cp:lastModifiedBy>Chung, Bonhee T</cp:lastModifiedBy>
  <cp:revision>46</cp:revision>
  <dcterms:created xsi:type="dcterms:W3CDTF">2021-07-08T17:49:15Z</dcterms:created>
  <dcterms:modified xsi:type="dcterms:W3CDTF">2021-07-27T18:20:08Z</dcterms:modified>
</cp:coreProperties>
</file>