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wS+w9b79xKwg1ZUFR8qNslb2b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64916d483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e64916d483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e64916d483_0_3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6554c321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e6554c32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8/20/20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8/20/20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17" name="Google Shape;31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6554c321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25" name="Google Shape;325;ge6554c32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e6554c321e_0_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8/20/20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33" name="Google Shape;3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8/20/20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7986a60ce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b7986a60c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64916d48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e64916d48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64916d483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e64916d483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64916d483_0_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e64916d483_0_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e64916d483_0_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e64916d483_0_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e64916d483_0_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64916d483_0_1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e64916d483_0_1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ge64916d483_0_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e64916d483_0_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e64916d483_0_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64916d483_0_1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e64916d483_0_1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e64916d483_0_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e64916d483_0_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e64916d483_0_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64916d483_0_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e64916d483_0_1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e64916d483_0_1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e64916d483_0_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e64916d483_0_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e64916d483_0_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4916d483_0_1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e64916d483_0_1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e64916d483_0_1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e64916d483_0_1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e64916d483_0_1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e64916d483_0_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e64916d483_0_1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e64916d483_0_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64916d483_0_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e64916d483_0_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e64916d483_0_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e64916d483_0_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64916d483_0_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e64916d483_0_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e64916d483_0_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64916d483_0_1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e64916d483_0_1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e64916d483_0_1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7" name="Google Shape;137;ge64916d483_0_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e64916d483_0_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e64916d483_0_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4916d483_0_1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e64916d483_0_1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ge64916d483_0_1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4" name="Google Shape;144;ge64916d483_0_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e64916d483_0_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e64916d483_0_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64916d483_0_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e64916d483_0_18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e64916d483_0_1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e64916d483_0_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e64916d483_0_1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64916d483_0_19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e64916d483_0_19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e64916d483_0_1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e64916d483_0_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e64916d483_0_1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4916d483_0_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e64916d483_0_1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e64916d483_0_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e64916d483_0_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e64916d483_0_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>
            <a:spLocks noGrp="1"/>
          </p:cNvSpPr>
          <p:nvPr>
            <p:ph type="ctrTitle"/>
          </p:nvPr>
        </p:nvSpPr>
        <p:spPr>
          <a:xfrm>
            <a:off x="1842448" y="107309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br>
              <a:rPr lang="en-US" sz="5400" b="1"/>
            </a:br>
            <a:br>
              <a:rPr lang="en-US" sz="5400" b="1"/>
            </a:br>
            <a:br>
              <a:rPr lang="en-US" sz="5400" b="1"/>
            </a:br>
            <a:br>
              <a:rPr lang="en-US" sz="5400"/>
            </a:br>
            <a:endParaRPr sz="3600"/>
          </a:p>
        </p:txBody>
      </p:sp>
      <p:sp>
        <p:nvSpPr>
          <p:cNvPr id="176" name="Google Shape;176;p1"/>
          <p:cNvSpPr txBox="1">
            <a:spLocks noGrp="1"/>
          </p:cNvSpPr>
          <p:nvPr>
            <p:ph type="subTitle" idx="1"/>
          </p:nvPr>
        </p:nvSpPr>
        <p:spPr>
          <a:xfrm>
            <a:off x="1700568" y="4025222"/>
            <a:ext cx="9571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5"/>
              <a:buNone/>
            </a:pPr>
            <a:r>
              <a:rPr lang="en-US" sz="3540">
                <a:solidFill>
                  <a:srgbClr val="3F3F3F"/>
                </a:solidFill>
              </a:rPr>
              <a:t>Sector Strategies &amp; Career Pathways Update</a:t>
            </a:r>
            <a:endParaRPr sz="354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5"/>
              <a:buNone/>
            </a:pPr>
            <a:br>
              <a:rPr lang="en-US" sz="2340">
                <a:solidFill>
                  <a:srgbClr val="3F3F3F"/>
                </a:solidFill>
              </a:rPr>
            </a:br>
            <a:r>
              <a:rPr lang="en-US" sz="2340">
                <a:solidFill>
                  <a:srgbClr val="3F3F3F"/>
                </a:solidFill>
              </a:rPr>
              <a:t>July 28, 2021</a:t>
            </a:r>
            <a:br>
              <a:rPr lang="en-US" sz="2340">
                <a:solidFill>
                  <a:srgbClr val="3F3F3F"/>
                </a:solidFill>
              </a:rPr>
            </a:br>
            <a:endParaRPr sz="2340">
              <a:solidFill>
                <a:srgbClr val="3F3F3F"/>
              </a:solidFill>
            </a:endParaRPr>
          </a:p>
          <a:p>
            <a:pPr marL="914400" lvl="0" indent="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5"/>
              <a:buNone/>
            </a:pPr>
            <a:r>
              <a:rPr lang="en-US" sz="1640">
                <a:solidFill>
                  <a:srgbClr val="3F3F3F"/>
                </a:solidFill>
              </a:rPr>
              <a:t>							</a:t>
            </a:r>
            <a:endParaRPr sz="1640">
              <a:solidFill>
                <a:srgbClr val="3F3F3F"/>
              </a:solidFill>
            </a:endParaRPr>
          </a:p>
        </p:txBody>
      </p:sp>
      <p:sp>
        <p:nvSpPr>
          <p:cNvPr id="177" name="Google Shape;177;p1"/>
          <p:cNvSpPr txBox="1"/>
          <p:nvPr/>
        </p:nvSpPr>
        <p:spPr>
          <a:xfrm>
            <a:off x="2727857" y="5460766"/>
            <a:ext cx="621294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Keala Peters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EVP, Education &amp; Workforce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Executive Director, Sector Partnerships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Chamber of Commerce Hawaii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790" y="347576"/>
            <a:ext cx="9322420" cy="383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64916d483_0_367"/>
          <p:cNvSpPr txBox="1">
            <a:spLocks noGrp="1"/>
          </p:cNvSpPr>
          <p:nvPr>
            <p:ph type="title"/>
          </p:nvPr>
        </p:nvSpPr>
        <p:spPr>
          <a:xfrm>
            <a:off x="621000" y="414000"/>
            <a:ext cx="98085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>
                <a:solidFill>
                  <a:srgbClr val="002060"/>
                </a:solidFill>
              </a:rPr>
              <a:t>Outcomes and Objectives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275" name="Google Shape;275;ge64916d483_0_367"/>
          <p:cNvSpPr txBox="1">
            <a:spLocks noGrp="1"/>
          </p:cNvSpPr>
          <p:nvPr>
            <p:ph type="body" idx="1"/>
          </p:nvPr>
        </p:nvSpPr>
        <p:spPr>
          <a:xfrm>
            <a:off x="621000" y="1333500"/>
            <a:ext cx="11241600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The steering committee is currently working to establish effective metrics to track progress on the following outcomes and objectives: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Improved technical and professional </a:t>
            </a:r>
            <a:r>
              <a:rPr lang="en-US" sz="2000" b="1"/>
              <a:t>skillset </a:t>
            </a:r>
            <a:r>
              <a:rPr lang="en-US" sz="2000"/>
              <a:t>among local engineering students.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Increased </a:t>
            </a:r>
            <a:r>
              <a:rPr lang="en-US" sz="2000" b="1"/>
              <a:t>supply</a:t>
            </a:r>
            <a:r>
              <a:rPr lang="en-US" sz="2000"/>
              <a:t> of local engineers in Hawaii.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Enhanced engineering program </a:t>
            </a:r>
            <a:r>
              <a:rPr lang="en-US" sz="2000" b="1"/>
              <a:t>infrastructure</a:t>
            </a:r>
            <a:r>
              <a:rPr lang="en-US" sz="2000"/>
              <a:t> in pilot school complexes.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Increased student </a:t>
            </a:r>
            <a:r>
              <a:rPr lang="en-US" sz="2000" b="1"/>
              <a:t>engagement</a:t>
            </a:r>
            <a:r>
              <a:rPr lang="en-US" sz="2000"/>
              <a:t> in engineering career options.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Increased </a:t>
            </a:r>
            <a:r>
              <a:rPr lang="en-US" sz="2000" b="1"/>
              <a:t>alignment</a:t>
            </a:r>
            <a:r>
              <a:rPr lang="en-US" sz="2000"/>
              <a:t> between secondary and post-secondary programs and careers.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Draft metrics will be circulated to the Full Sector Partnership for feedback and we plan to finalize and report on baseline metrics at the next full partnership meeting.</a:t>
            </a:r>
            <a:endParaRPr sz="2000"/>
          </a:p>
        </p:txBody>
      </p:sp>
      <p:pic>
        <p:nvPicPr>
          <p:cNvPr id="276" name="Google Shape;276;ge64916d483_0_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111" y="5755394"/>
            <a:ext cx="2346200" cy="96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6554c321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2021 Progression</a:t>
            </a:r>
            <a:endParaRPr/>
          </a:p>
        </p:txBody>
      </p:sp>
      <p:pic>
        <p:nvPicPr>
          <p:cNvPr id="282" name="Google Shape;282;ge6554c321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111" y="5755394"/>
            <a:ext cx="2346200" cy="96608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e6554c321e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82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Jan/Feb 2021</a:t>
            </a:r>
            <a:r>
              <a:rPr lang="en-US" sz="1900"/>
              <a:t> - Pilot school complexes met to plan and confirm priorities.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February 24, 2021</a:t>
            </a:r>
            <a:r>
              <a:rPr lang="en-US" sz="1900"/>
              <a:t> - Full Sector Partnership meeting with industry and school partners.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March 2021 </a:t>
            </a:r>
            <a:r>
              <a:rPr lang="en-US" sz="1900"/>
              <a:t>- </a:t>
            </a:r>
            <a:r>
              <a:rPr lang="en-US" sz="1900" b="1">
                <a:solidFill>
                  <a:schemeClr val="accent1"/>
                </a:solidFill>
              </a:rPr>
              <a:t>18 new Industry partners matched to pilot school complexes! 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April 2021</a:t>
            </a:r>
            <a:r>
              <a:rPr lang="en-US" sz="1900"/>
              <a:t> - Pilot school complexes met with new industry partners to share programming and engage industry in support opportunities.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May 11, 2021</a:t>
            </a:r>
            <a:r>
              <a:rPr lang="en-US" sz="1900"/>
              <a:t> - Full Sector Partnership meeting to allow for pilot school complex updates and to kick-off cross-complex workgroups meetings.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Summer </a:t>
            </a:r>
            <a:r>
              <a:rPr lang="en-US" sz="1900"/>
              <a:t>- Workgroups completed 1 – 2 pilot projects</a:t>
            </a:r>
            <a:endParaRPr sz="1900"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/>
              <a:t>July 29, 2021 </a:t>
            </a:r>
            <a:r>
              <a:rPr lang="en-US" sz="1900"/>
              <a:t>- Next Partnership meeting to unveil workgroup deliverables and plan for shared initiatives in the coming school year.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1900" b="1">
                <a:solidFill>
                  <a:srgbClr val="FF0000"/>
                </a:solidFill>
              </a:rPr>
              <a:t>SY 2021 – 2021 </a:t>
            </a:r>
            <a:r>
              <a:rPr lang="en-US" sz="1900">
                <a:solidFill>
                  <a:srgbClr val="FF0000"/>
                </a:solidFill>
              </a:rPr>
              <a:t>- Employers participate in Parent Night, guest speaking, job shadows, etc </a:t>
            </a:r>
            <a:endParaRPr sz="1900">
              <a:solidFill>
                <a:srgbClr val="FF0000"/>
              </a:solidFill>
            </a:endParaRPr>
          </a:p>
          <a:p>
            <a:pPr marL="3429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2502100" y="4727075"/>
            <a:ext cx="7863000" cy="13254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Healthcare Partnership Update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9861" y="443285"/>
            <a:ext cx="6757371" cy="4057374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1"/>
          <p:cNvPicPr preferRelativeResize="0"/>
          <p:nvPr/>
        </p:nvPicPr>
        <p:blipFill rotWithShape="1">
          <a:blip r:embed="rId3">
            <a:alphaModFix/>
          </a:blip>
          <a:srcRect l="13790" r="16301" b="39098"/>
          <a:stretch/>
        </p:blipFill>
        <p:spPr>
          <a:xfrm>
            <a:off x="1075251" y="1216500"/>
            <a:ext cx="9629450" cy="49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>
            <a:spLocks noGrp="1"/>
          </p:cNvSpPr>
          <p:nvPr>
            <p:ph type="title"/>
          </p:nvPr>
        </p:nvSpPr>
        <p:spPr>
          <a:xfrm>
            <a:off x="375463" y="139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2021 Workforce Development Focus</a:t>
            </a:r>
            <a:endParaRPr/>
          </a:p>
        </p:txBody>
      </p:sp>
      <p:pic>
        <p:nvPicPr>
          <p:cNvPr id="297" name="Google Shape;2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4111" y="5755394"/>
            <a:ext cx="2346197" cy="966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1"/>
          <p:cNvSpPr txBox="1"/>
          <p:nvPr/>
        </p:nvSpPr>
        <p:spPr>
          <a:xfrm>
            <a:off x="375450" y="5145925"/>
            <a:ext cx="387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convening team surveyed the full Healthcare Sector Partnership to clarify 2021 priorities that emerged in the Dec 2020 meeting. A clear majority of respondents felt the partnership should focus on supporting workforce development efforts.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7850425" y="4449400"/>
            <a:ext cx="2211000" cy="795000"/>
          </a:xfrm>
          <a:prstGeom prst="ellipse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/>
              <a:t>Launching a Healthcare Pathway Pilot Project</a:t>
            </a:r>
            <a:endParaRPr sz="4000"/>
          </a:p>
        </p:txBody>
      </p:sp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111" y="5755394"/>
            <a:ext cx="2346197" cy="96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ct val="66666"/>
              <a:buFont typeface="Noto Sans Symbols"/>
              <a:buChar char="▪"/>
            </a:pPr>
            <a:r>
              <a:rPr lang="en-US" sz="2700" b="1"/>
              <a:t>May 2020</a:t>
            </a:r>
            <a:r>
              <a:rPr lang="en-US" sz="2700"/>
              <a:t> – Shifted its focus and met with Healthcare Association of Hawaii (HAH) and Hawaii 2.0 to discuss alignment and opportunities for collaboration. </a:t>
            </a:r>
            <a:endParaRPr sz="1441"/>
          </a:p>
          <a:p>
            <a:pPr marL="457200" lvl="0" indent="-4572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ct val="66666"/>
              <a:buFont typeface="Noto Sans Symbols"/>
              <a:buChar char="▪"/>
            </a:pPr>
            <a:r>
              <a:rPr lang="en-US" sz="2700" b="1"/>
              <a:t>June 2020 </a:t>
            </a:r>
            <a:r>
              <a:rPr lang="en-US" sz="2700"/>
              <a:t>- Steering committee met to discuss and consider initiatives to support and decided to move forward with a Pathway Pilot Project similar to the engineering sector.</a:t>
            </a:r>
            <a:endParaRPr sz="1538"/>
          </a:p>
          <a:p>
            <a:pPr marL="457200" lvl="0" indent="-4572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ct val="66666"/>
              <a:buFont typeface="Noto Sans Symbols"/>
              <a:buChar char="▪"/>
            </a:pPr>
            <a:r>
              <a:rPr lang="en-US" sz="2700" b="1"/>
              <a:t>July 2020</a:t>
            </a:r>
            <a:r>
              <a:rPr lang="en-US" sz="2700"/>
              <a:t> - Convening team has been organizing next steps by meeting with leaders in the DOE and healthcare sectors.</a:t>
            </a:r>
            <a:endParaRPr sz="1538"/>
          </a:p>
          <a:p>
            <a:pPr marL="457200" lvl="0" indent="-4572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ct val="66666"/>
              <a:buFont typeface="Noto Sans Symbols"/>
              <a:buChar char="▪"/>
            </a:pPr>
            <a:r>
              <a:rPr lang="en-US" sz="2700" b="1"/>
              <a:t>August to Fall 2020</a:t>
            </a:r>
            <a:r>
              <a:rPr lang="en-US" sz="2700"/>
              <a:t> - Steering committee will review collected information and proposed selection criteria to identify complexes to support in a pathway project this school year. The partnership will be inviting complexes to participate this fall and will follow a similar timeline to the engineering pathway project, launching the pilot project early next spring.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"/>
          <p:cNvSpPr txBox="1">
            <a:spLocks noGrp="1"/>
          </p:cNvSpPr>
          <p:nvPr>
            <p:ph type="title"/>
          </p:nvPr>
        </p:nvSpPr>
        <p:spPr>
          <a:xfrm>
            <a:off x="2502100" y="4727075"/>
            <a:ext cx="7863000" cy="13254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Technology Sector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13" name="Google Shape;3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527" y="464781"/>
            <a:ext cx="6906581" cy="41147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/>
          <p:nvPr/>
        </p:nvSpPr>
        <p:spPr>
          <a:xfrm>
            <a:off x="149185" y="505868"/>
            <a:ext cx="1131347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Hawaii Technology Workforce Needs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1189696" y="1616289"/>
            <a:ext cx="9335068" cy="292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2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2021: Talent pipeline landscape report will help align training with employer needs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will provide: </a:t>
            </a:r>
            <a:endParaRPr/>
          </a:p>
          <a:p>
            <a:pPr marL="914400" marR="0" lvl="1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Supply and Demand overview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 and Competencies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Pathways for key entry level positions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✔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Certifications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111" y="5755394"/>
            <a:ext cx="2346200" cy="96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/>
        </p:nvSpPr>
        <p:spPr>
          <a:xfrm>
            <a:off x="778932" y="4540767"/>
            <a:ext cx="9595556" cy="159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LMI, employer survey, employer focus groups</a:t>
            </a:r>
            <a:endParaRPr/>
          </a:p>
          <a:p>
            <a:pPr marL="9144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are UHCC &amp; Harold KL Castle Foundation</a:t>
            </a:r>
            <a:endParaRPr/>
          </a:p>
          <a:p>
            <a:pPr marL="9144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Pre-cursor for Tech Sector Partnership 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6554c321e_0_6"/>
          <p:cNvSpPr txBox="1">
            <a:spLocks noGrp="1"/>
          </p:cNvSpPr>
          <p:nvPr>
            <p:ph type="title"/>
          </p:nvPr>
        </p:nvSpPr>
        <p:spPr>
          <a:xfrm>
            <a:off x="2293755" y="4750224"/>
            <a:ext cx="8123459" cy="13254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Shipbuilding/Maritime Sector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29" name="Google Shape;329;ge6554c321e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428" y="358815"/>
            <a:ext cx="5128422" cy="430170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"/>
          <p:cNvSpPr txBox="1"/>
          <p:nvPr/>
        </p:nvSpPr>
        <p:spPr>
          <a:xfrm>
            <a:off x="149185" y="505868"/>
            <a:ext cx="113134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 Defense Alliance: Shipbuilding Workforce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"/>
          <p:cNvSpPr txBox="1"/>
          <p:nvPr/>
        </p:nvSpPr>
        <p:spPr>
          <a:xfrm>
            <a:off x="1189695" y="1616289"/>
            <a:ext cx="9997593" cy="18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Defense spending = $7b; 102,000 jobs</a:t>
            </a:r>
            <a:endParaRPr/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 Defense Alliance (DBEDT) focusing on Engineering, Technology, Shipbuilding workforce</a:t>
            </a:r>
            <a:endParaRPr/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Sector Partnerships will support: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111" y="5755394"/>
            <a:ext cx="2346200" cy="96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8607" y="5572478"/>
            <a:ext cx="2640555" cy="11489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"/>
          <p:cNvSpPr txBox="1"/>
          <p:nvPr/>
        </p:nvSpPr>
        <p:spPr>
          <a:xfrm>
            <a:off x="1898713" y="3466698"/>
            <a:ext cx="8579556" cy="115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3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Convening shipbuilders to support Advanced Manufacturing (Welding) Pathway at DOE high schools</a:t>
            </a:r>
            <a:endParaRPr/>
          </a:p>
          <a:p>
            <a:pPr marL="457200" marR="0" lvl="3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Ensuring connection to HCC/Apprenticeship Program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>
            <a:spLocks noGrp="1"/>
          </p:cNvSpPr>
          <p:nvPr>
            <p:ph type="title"/>
          </p:nvPr>
        </p:nvSpPr>
        <p:spPr>
          <a:xfrm>
            <a:off x="2573461" y="1665402"/>
            <a:ext cx="68333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Mahalo for your partnership!</a:t>
            </a:r>
            <a:endParaRPr/>
          </a:p>
        </p:txBody>
      </p:sp>
      <p:pic>
        <p:nvPicPr>
          <p:cNvPr id="345" name="Google Shape;3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461" y="3429000"/>
            <a:ext cx="6775077" cy="2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Today’s Update</a:t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111" y="5755394"/>
            <a:ext cx="2346197" cy="966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lvl="0" indent="-463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600"/>
              <a:t>Engineering Sector Partnership</a:t>
            </a:r>
            <a:endParaRPr sz="2600"/>
          </a:p>
          <a:p>
            <a:pPr marL="463550" lvl="0" indent="-463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600"/>
              <a:t>Healthcare Sector Partnership</a:t>
            </a:r>
            <a:endParaRPr sz="2600"/>
          </a:p>
          <a:p>
            <a:pPr marL="463550" lvl="0" indent="-463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600"/>
              <a:t>Technology Sector</a:t>
            </a:r>
            <a:endParaRPr/>
          </a:p>
          <a:p>
            <a:pPr marL="463550" lvl="0" indent="-463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sz="2600"/>
              <a:t>Shipbuilding/Maritime Sector</a:t>
            </a:r>
            <a:endParaRPr sz="2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3429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>
            <a:spLocks noGrp="1"/>
          </p:cNvSpPr>
          <p:nvPr>
            <p:ph type="title"/>
          </p:nvPr>
        </p:nvSpPr>
        <p:spPr>
          <a:xfrm>
            <a:off x="593036" y="210560"/>
            <a:ext cx="105156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Sector Partnerships: </a:t>
            </a:r>
            <a:br>
              <a:rPr lang="en-US"/>
            </a:br>
            <a:r>
              <a:rPr lang="en-US"/>
              <a:t>Industry-driven Employer Partnerships</a:t>
            </a:r>
            <a:endParaRPr/>
          </a:p>
        </p:txBody>
      </p:sp>
      <p:pic>
        <p:nvPicPr>
          <p:cNvPr id="191" name="Google Shape;191;p2"/>
          <p:cNvPicPr preferRelativeResize="0"/>
          <p:nvPr/>
        </p:nvPicPr>
        <p:blipFill rotWithShape="1">
          <a:blip r:embed="rId3">
            <a:alphaModFix/>
          </a:blip>
          <a:srcRect t="2610"/>
          <a:stretch/>
        </p:blipFill>
        <p:spPr>
          <a:xfrm>
            <a:off x="386200" y="2348968"/>
            <a:ext cx="5625842" cy="371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4111" y="5755394"/>
            <a:ext cx="2346200" cy="966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"/>
          <p:cNvSpPr txBox="1"/>
          <p:nvPr/>
        </p:nvSpPr>
        <p:spPr>
          <a:xfrm>
            <a:off x="6723997" y="2149380"/>
            <a:ext cx="4033214" cy="36352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Collaboratives accomplish their workforce goals by: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work-based learning to prepare talent for in-demand careers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Promoting career awareness and opportunities for underrepresented populations in each respective industry</a:t>
            </a:r>
            <a:endParaRPr/>
          </a:p>
          <a:p>
            <a:pPr marL="342900" marR="0" lvl="0" indent="-2413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Aligning educational training to necessary job skills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Convening &amp; Funding Through the Years</a:t>
            </a:r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rPr lang="en-US" sz="1800" u="sng"/>
              <a:t>2017 – 2020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Convened by UH and Chamber of Commerce Hawaii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Funded by Strada Education Network and Harold KL Castle Foundation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Support provided by Oahu Workforce Development Board</a:t>
            </a:r>
            <a:br>
              <a:rPr lang="en-US" sz="1800"/>
            </a:b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rPr lang="en-US" sz="1800" u="sng"/>
              <a:t>2021 (Jan – July)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Convened by Chamber + Workforce Development Council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Funded by Workforce Development Council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Convening support provided by SMS Research</a:t>
            </a:r>
            <a:endParaRPr sz="1800"/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/>
              <a:t>Extending reach statewide</a:t>
            </a:r>
            <a:br>
              <a:rPr lang="en-US" sz="1800"/>
            </a:b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rPr lang="en-US" sz="1800" u="sng">
                <a:solidFill>
                  <a:schemeClr val="dk1"/>
                </a:solidFill>
              </a:rPr>
              <a:t>2021 (July - </a:t>
            </a:r>
            <a:r>
              <a:rPr lang="en-US" sz="1800" u="sng"/>
              <a:t>Sept</a:t>
            </a:r>
            <a:r>
              <a:rPr lang="en-US" sz="1800" u="sng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</a:rPr>
              <a:t>Chamber funding SMS Research for continuity 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rPr lang="en-US" sz="1800" u="sng">
                <a:solidFill>
                  <a:schemeClr val="dk1"/>
                </a:solidFill>
              </a:rPr>
              <a:t>2021 (Sept - June)</a:t>
            </a:r>
            <a:endParaRPr sz="1800">
              <a:solidFill>
                <a:schemeClr val="dk1"/>
              </a:solidFill>
            </a:endParaRPr>
          </a:p>
          <a:p>
            <a:pPr marL="800100" lvl="1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</a:rPr>
              <a:t>Seeking WDC/DLIR return as co-convener</a:t>
            </a:r>
            <a:endParaRPr sz="1800"/>
          </a:p>
        </p:txBody>
      </p:sp>
      <p:pic>
        <p:nvPicPr>
          <p:cNvPr id="200" name="Google Shape;200;p3"/>
          <p:cNvPicPr preferRelativeResize="0"/>
          <p:nvPr/>
        </p:nvPicPr>
        <p:blipFill rotWithShape="1">
          <a:blip r:embed="rId3">
            <a:alphaModFix/>
          </a:blip>
          <a:srcRect t="4914" r="2330"/>
          <a:stretch/>
        </p:blipFill>
        <p:spPr>
          <a:xfrm>
            <a:off x="9100317" y="3531476"/>
            <a:ext cx="3007600" cy="88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0637" y="1920573"/>
            <a:ext cx="2685537" cy="114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4111" y="5755394"/>
            <a:ext cx="2346197" cy="96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202" y="469036"/>
            <a:ext cx="6513965" cy="3963817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2502100" y="4727075"/>
            <a:ext cx="7863000" cy="13254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Engineering Partnership Update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7986a60ce_0_4"/>
          <p:cNvSpPr txBox="1">
            <a:spLocks noGrp="1"/>
          </p:cNvSpPr>
          <p:nvPr>
            <p:ph type="title"/>
          </p:nvPr>
        </p:nvSpPr>
        <p:spPr>
          <a:xfrm>
            <a:off x="415787" y="240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2021 ENGINEERING SP FOCUS:</a:t>
            </a:r>
            <a:br>
              <a:rPr lang="en-US"/>
            </a:br>
            <a:r>
              <a:rPr lang="en-US"/>
              <a:t>Build a K to Career Engineering Pathway</a:t>
            </a:r>
            <a:endParaRPr/>
          </a:p>
        </p:txBody>
      </p:sp>
      <p:pic>
        <p:nvPicPr>
          <p:cNvPr id="215" name="Google Shape;215;gb7986a60ce_0_4"/>
          <p:cNvPicPr preferRelativeResize="0"/>
          <p:nvPr/>
        </p:nvPicPr>
        <p:blipFill rotWithShape="1">
          <a:blip r:embed="rId3">
            <a:alphaModFix/>
          </a:blip>
          <a:srcRect b="28967"/>
          <a:stretch/>
        </p:blipFill>
        <p:spPr>
          <a:xfrm>
            <a:off x="1303100" y="1944850"/>
            <a:ext cx="9095750" cy="36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b7986a60ce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4111" y="5755394"/>
            <a:ext cx="2346197" cy="96608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b7986a60ce_0_4"/>
          <p:cNvSpPr txBox="1"/>
          <p:nvPr/>
        </p:nvSpPr>
        <p:spPr>
          <a:xfrm>
            <a:off x="1371375" y="5957450"/>
            <a:ext cx="774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 School Complexes: Campbell, Castle &amp; Waipahu</a:t>
            </a:r>
            <a:endParaRPr sz="22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/>
        </p:nvSpPr>
        <p:spPr>
          <a:xfrm>
            <a:off x="320673" y="858975"/>
            <a:ext cx="37047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Agor Jehn Architects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Akinaka &amp; Associates, Ltd.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Architects Hawaii Ltd.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Army Corps.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Hawai‘i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Austin, Tsutsumi &amp; Associates,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Bechtel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Belt Collins Hawai‘i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Bills Engineering,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Booz Allen Hamilton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Bowers + Kubota Consulting, Inc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Burns &amp; McDonnell Engineering Company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Carollo Engineers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Coffman Engineers,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Planning &amp;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Consulting Structural Hawaii,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Dept. of Environmental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Dept. of Planning and Permitting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Dept. of Transportation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ECS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Electech Hawaii,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Ferraro Choi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Fukunaga &amp; Associates, Inc.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G70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130909" y="-20828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Expanding the Engineering Sector Partners</a:t>
            </a:r>
            <a:endParaRPr/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1484" y="5951911"/>
            <a:ext cx="2200506" cy="90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3787000" y="858975"/>
            <a:ext cx="3057000" cy="6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Geolabs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Gray, Hong, Nojima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Hawaii Board of Water Supply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Hawaii Unified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Hawaiian Dredging Construction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Hawaiian Electric Co.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HDR Engineering, Inc.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Healy Tibbits Builders Inc.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Hi.arch.y LLP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InSynergy Engineering,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Jacobs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KAI Hawaii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KCS Consulting, LLC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Kennedy Jenks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Layton Construction 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Limtiaco Consulting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Lowney Architecture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Makaha Learning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Defense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Mason Architects,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Young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Miyashiro &amp; Associates, Inc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 Engineers, Ltd.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MKE Associates, LLC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Nagamine Okawa Engineers,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Nakamura, Oyama &amp; Associates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NAVFAC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6844000" y="858975"/>
            <a:ext cx="4747200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Nordic PCL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Notkin Hawaii, Inc.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Obayashi Design Group Inc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Oceanit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Okahara &amp; Associates, Inc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Orion Engineers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OTIS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Pacific American Foundation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Pacific Geotechnical Engineers, Inc.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 Engineering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QRSE, LLC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R.M. Towill Corp.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RIM Architects, LLC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Ronald N.S. Ho &amp; Associates, Inc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 O. Hirota, Inc.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Sato &amp; Associates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Shigemura, Lau, Sakanashi, Higuchi &amp; Associates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SPAWAR Systems Center Pacific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SSFM International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Hawaii, Inc.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Tanimura &amp; Associates, Inc. (i3ngineering)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Engineering Corp.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Wilson Okamoto Corp.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WSP Parsons Brinkerhoff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Yogi Kwong Engineers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9991484" y="1080699"/>
            <a:ext cx="1669389" cy="132570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b="1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 industry partners </a:t>
            </a:r>
            <a:r>
              <a:rPr lang="en-US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marked in bold are directly partnering with one or more of our pathway project school complexes.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ge64916d483_0_98"/>
          <p:cNvGrpSpPr/>
          <p:nvPr/>
        </p:nvGrpSpPr>
        <p:grpSpPr>
          <a:xfrm>
            <a:off x="208377" y="2462343"/>
            <a:ext cx="3635509" cy="4573067"/>
            <a:chOff x="0" y="1819789"/>
            <a:chExt cx="2726700" cy="3429886"/>
          </a:xfrm>
        </p:grpSpPr>
        <p:sp>
          <p:nvSpPr>
            <p:cNvPr id="234" name="Google Shape;234;ge64916d483_0_98"/>
            <p:cNvSpPr/>
            <p:nvPr/>
          </p:nvSpPr>
          <p:spPr>
            <a:xfrm>
              <a:off x="0" y="18197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Career Awareness </a:t>
              </a:r>
              <a:br>
                <a:rPr lang="en-US" sz="17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7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and Interest</a:t>
              </a:r>
              <a:endParaRPr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e64916d483_0_98"/>
            <p:cNvSpPr txBox="1"/>
            <p:nvPr/>
          </p:nvSpPr>
          <p:spPr>
            <a:xfrm>
              <a:off x="410850" y="263397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Exposure to various career paths within the STEM/Engineering industries, with awareness opportunities for students and parents beginning at the elementary-school level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ge64916d483_0_98"/>
          <p:cNvGrpSpPr/>
          <p:nvPr/>
        </p:nvGrpSpPr>
        <p:grpSpPr>
          <a:xfrm>
            <a:off x="3030454" y="2462343"/>
            <a:ext cx="3388315" cy="4573068"/>
            <a:chOff x="2240763" y="1340138"/>
            <a:chExt cx="2541300" cy="3429887"/>
          </a:xfrm>
        </p:grpSpPr>
        <p:sp>
          <p:nvSpPr>
            <p:cNvPr id="237" name="Google Shape;237;ge64916d483_0_98"/>
            <p:cNvSpPr/>
            <p:nvPr/>
          </p:nvSpPr>
          <p:spPr>
            <a:xfrm>
              <a:off x="2240763" y="1340138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Increasing STEM Interest among Female Students</a:t>
              </a:r>
              <a:endParaRPr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e64916d483_0_98"/>
            <p:cNvSpPr txBox="1"/>
            <p:nvPr/>
          </p:nvSpPr>
          <p:spPr>
            <a:xfrm>
              <a:off x="2529579" y="21543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Developing a sequence of opportunities for girls to gain exposure to STEM and engineering careers. 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ge64916d483_0_98"/>
          <p:cNvGrpSpPr/>
          <p:nvPr/>
        </p:nvGrpSpPr>
        <p:grpSpPr>
          <a:xfrm>
            <a:off x="5928783" y="2462344"/>
            <a:ext cx="3388315" cy="4539903"/>
            <a:chOff x="4329974" y="1315263"/>
            <a:chExt cx="2541300" cy="3405012"/>
          </a:xfrm>
        </p:grpSpPr>
        <p:sp>
          <p:nvSpPr>
            <p:cNvPr id="240" name="Google Shape;240;ge64916d483_0_98"/>
            <p:cNvSpPr/>
            <p:nvPr/>
          </p:nvSpPr>
          <p:spPr>
            <a:xfrm>
              <a:off x="4329974" y="1315263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Ensuring students are Math-Ready</a:t>
              </a:r>
              <a:endParaRPr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e64916d483_0_98"/>
            <p:cNvSpPr txBox="1"/>
            <p:nvPr/>
          </p:nvSpPr>
          <p:spPr>
            <a:xfrm>
              <a:off x="4648128" y="210457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Exposing students to the math requirements needed to stay on track while in the K-12 pipeline, to be able to meet university engineering requirements and expectations 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ge64916d483_0_98"/>
          <p:cNvGrpSpPr/>
          <p:nvPr/>
        </p:nvGrpSpPr>
        <p:grpSpPr>
          <a:xfrm>
            <a:off x="8513771" y="2462351"/>
            <a:ext cx="3388315" cy="4490088"/>
            <a:chOff x="6353339" y="1621775"/>
            <a:chExt cx="2541300" cy="3367650"/>
          </a:xfrm>
        </p:grpSpPr>
        <p:sp>
          <p:nvSpPr>
            <p:cNvPr id="243" name="Google Shape;243;ge64916d483_0_98"/>
            <p:cNvSpPr/>
            <p:nvPr/>
          </p:nvSpPr>
          <p:spPr>
            <a:xfrm>
              <a:off x="6353339" y="1621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Recruiting Advisory</a:t>
              </a:r>
              <a:endParaRPr sz="1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Board Members</a:t>
              </a:r>
              <a:endParaRPr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e64916d483_0_98"/>
            <p:cNvSpPr txBox="1"/>
            <p:nvPr/>
          </p:nvSpPr>
          <p:spPr>
            <a:xfrm>
              <a:off x="6714905" y="23737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Convening industry and education partners to serve on an advisory board tasked with streamlining and strengthening WBL efforts within the school complex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ge64916d483_0_98"/>
          <p:cNvSpPr txBox="1"/>
          <p:nvPr/>
        </p:nvSpPr>
        <p:spPr>
          <a:xfrm>
            <a:off x="2291462" y="406238"/>
            <a:ext cx="76947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FOUR SHARED PRIORITIES</a:t>
            </a:r>
            <a:endParaRPr sz="44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e64916d483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879" y="1826771"/>
            <a:ext cx="645566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e64916d483_0_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2962" y="1827743"/>
            <a:ext cx="585100" cy="55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e64916d483_0_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8245" y="1826772"/>
            <a:ext cx="585106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e64916d483_0_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3566" y="1826767"/>
            <a:ext cx="569273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e64916d483_0_98"/>
          <p:cNvSpPr txBox="1"/>
          <p:nvPr/>
        </p:nvSpPr>
        <p:spPr>
          <a:xfrm>
            <a:off x="503662" y="1149921"/>
            <a:ext cx="11270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700"/>
              <a:buFont typeface="Arial"/>
              <a:buNone/>
            </a:pPr>
            <a:r>
              <a:rPr lang="en-US" sz="1700" b="1" i="1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discovery phase has yielded these shared priorities among our three school complexes (Waipahu, Campbell, Castle):</a:t>
            </a:r>
            <a:endParaRPr sz="2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e64916d483_0_98"/>
          <p:cNvSpPr txBox="1"/>
          <p:nvPr/>
        </p:nvSpPr>
        <p:spPr>
          <a:xfrm>
            <a:off x="293463" y="6001525"/>
            <a:ext cx="8862300" cy="64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Project-Based Learning (PBL), </a:t>
            </a: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Shadows/Internships,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Teacher Externships will be foundational elements across the first three priorities.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e64916d483_0_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4111" y="5755394"/>
            <a:ext cx="2346200" cy="96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64916d483_0_202"/>
          <p:cNvSpPr/>
          <p:nvPr/>
        </p:nvSpPr>
        <p:spPr>
          <a:xfrm>
            <a:off x="8151150" y="985750"/>
            <a:ext cx="3815700" cy="831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6B26B"/>
          </a:solidFill>
          <a:ln w="12700" cap="flat" cmpd="sng">
            <a:solidFill>
              <a:srgbClr val="F8A6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Math Readiness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e64916d483_0_202"/>
          <p:cNvSpPr/>
          <p:nvPr/>
        </p:nvSpPr>
        <p:spPr>
          <a:xfrm>
            <a:off x="163850" y="982625"/>
            <a:ext cx="3815700" cy="831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4A86E8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Career Awareness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e64916d483_0_202"/>
          <p:cNvSpPr/>
          <p:nvPr/>
        </p:nvSpPr>
        <p:spPr>
          <a:xfrm>
            <a:off x="4157500" y="979825"/>
            <a:ext cx="3815700" cy="831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in STEM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e64916d483_0_202"/>
          <p:cNvSpPr txBox="1"/>
          <p:nvPr/>
        </p:nvSpPr>
        <p:spPr>
          <a:xfrm>
            <a:off x="8151200" y="1817050"/>
            <a:ext cx="3815700" cy="36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Support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Clarify DOE Math Landscape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key math track decision points to better educate and inform families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Elementary Math Engagement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feedback from complexes on standards in need of support. Looking to focus on math concepts with regularly lower test scores. Circulating survey with schools.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gaps and provide curricular and classroom support to “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Math Fun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with Parents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resources for parent nights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counselors as a way to connect with parents and families on math requirements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e64916d483_0_202"/>
          <p:cNvSpPr txBox="1"/>
          <p:nvPr/>
        </p:nvSpPr>
        <p:spPr>
          <a:xfrm>
            <a:off x="163850" y="1820175"/>
            <a:ext cx="3815700" cy="3607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 Resource Bank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resources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 shared platform for these resources to live and be added to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 Career Presentations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age appropriate career awareness presentations for the elementary, middle, and high school  levels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with Parents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resources for parent nights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e64916d483_0_202"/>
          <p:cNvSpPr txBox="1"/>
          <p:nvPr/>
        </p:nvSpPr>
        <p:spPr>
          <a:xfrm>
            <a:off x="4157500" y="1822975"/>
            <a:ext cx="3815700" cy="36072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 in Engineering Speaker List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shared contact list of female engineers to speak in classrooms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Toolkit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a presentation outline and fact sheet for speakers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age appropriate activities and standard language to be used by speakers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 in STEM Week in March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a week of speakers, student presentations, etc. showcasing females in engineering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 with Parents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lphaLcParenR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resources for parent nights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e64916d483_0_202"/>
          <p:cNvSpPr/>
          <p:nvPr/>
        </p:nvSpPr>
        <p:spPr>
          <a:xfrm>
            <a:off x="138250" y="5534075"/>
            <a:ext cx="11853900" cy="1138200"/>
          </a:xfrm>
          <a:prstGeom prst="flowChartMerge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hared Workgroup Initiatives: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in Parent Nights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Internship and Job Shadow Opportunities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Teacher Externships 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e64916d483_0_202" descr="Head with gear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597" y="1077758"/>
            <a:ext cx="703104" cy="62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e64916d483_0_202" descr="Scientist femal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200" y="987925"/>
            <a:ext cx="733625" cy="7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e64916d483_0_202" descr="Remote learning math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1617" y="1067715"/>
            <a:ext cx="755425" cy="66736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64916d483_0_202"/>
          <p:cNvSpPr txBox="1"/>
          <p:nvPr/>
        </p:nvSpPr>
        <p:spPr>
          <a:xfrm>
            <a:off x="163850" y="44625"/>
            <a:ext cx="1183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 K to Career Pathway Project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Workgroup Initiatives</a:t>
            </a:r>
            <a:endParaRPr sz="2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e64916d483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9445" y="5954775"/>
            <a:ext cx="2018906" cy="8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Widescreen</PresentationFormat>
  <Paragraphs>229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Noto Sans Symbols</vt:lpstr>
      <vt:lpstr>Office Theme</vt:lpstr>
      <vt:lpstr>Office Theme</vt:lpstr>
      <vt:lpstr>Office Theme</vt:lpstr>
      <vt:lpstr>    </vt:lpstr>
      <vt:lpstr>Today’s Update</vt:lpstr>
      <vt:lpstr>Sector Partnerships:  Industry-driven Employer Partnerships</vt:lpstr>
      <vt:lpstr>Convening &amp; Funding Through the Years</vt:lpstr>
      <vt:lpstr>Engineering Partnership Update</vt:lpstr>
      <vt:lpstr>2021 ENGINEERING SP FOCUS: Build a K to Career Engineering Pathway</vt:lpstr>
      <vt:lpstr>Expanding the Engineering Sector Partners</vt:lpstr>
      <vt:lpstr>PowerPoint Presentation</vt:lpstr>
      <vt:lpstr>PowerPoint Presentation</vt:lpstr>
      <vt:lpstr>Outcomes and Objectives</vt:lpstr>
      <vt:lpstr>2021 Progression</vt:lpstr>
      <vt:lpstr>Healthcare Partnership Update</vt:lpstr>
      <vt:lpstr>2021 Workforce Development Focus</vt:lpstr>
      <vt:lpstr>Launching a Healthcare Pathway Pilot Project</vt:lpstr>
      <vt:lpstr>Technology Sector </vt:lpstr>
      <vt:lpstr>PowerPoint Presentation</vt:lpstr>
      <vt:lpstr>Shipbuilding/Maritime Sector </vt:lpstr>
      <vt:lpstr>PowerPoint Presentation</vt:lpstr>
      <vt:lpstr>Mahalo for your partnership!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Keala Peters</dc:creator>
  <cp:lastModifiedBy>Allicyn C. Tasaka</cp:lastModifiedBy>
  <cp:revision>1</cp:revision>
  <dcterms:created xsi:type="dcterms:W3CDTF">2020-10-03T17:07:29Z</dcterms:created>
  <dcterms:modified xsi:type="dcterms:W3CDTF">2021-07-27T18:18:59Z</dcterms:modified>
</cp:coreProperties>
</file>