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546138" cy="7620000"/>
  <p:notesSz cx="9309100" cy="7023100"/>
  <p:embeddedFontLst>
    <p:embeddedFont>
      <p:font typeface="Gill Sans MT" panose="020B0502020104020203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4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 userDrawn="1">
          <p15:clr>
            <a:srgbClr val="A4A3A4"/>
          </p15:clr>
        </p15:guide>
        <p15:guide id="2" pos="2932" userDrawn="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MLj4mcI+JYzEi90IogvboYDa8u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n Yagi" initials="" lastIdx="3" clrIdx="0"/>
  <p:cmAuthor id="1" name="Robyn Herbig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22" y="60"/>
      </p:cViewPr>
      <p:guideLst>
        <p:guide orient="horz" pos="2400"/>
        <p:guide pos="42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33943" cy="351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275157" y="0"/>
            <a:ext cx="4033943" cy="351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14575" y="527050"/>
            <a:ext cx="4679950" cy="2633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241214" y="3335973"/>
            <a:ext cx="6826673" cy="3160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671945"/>
            <a:ext cx="4033943" cy="351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275157" y="6671945"/>
            <a:ext cx="4033943" cy="351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1241214" y="3335973"/>
            <a:ext cx="6826673" cy="3160395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79950" cy="2633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51ac3471c_0_0:notes"/>
          <p:cNvSpPr txBox="1">
            <a:spLocks noGrp="1"/>
          </p:cNvSpPr>
          <p:nvPr>
            <p:ph type="body" idx="1"/>
          </p:nvPr>
        </p:nvSpPr>
        <p:spPr>
          <a:xfrm>
            <a:off x="1241214" y="3335973"/>
            <a:ext cx="6826673" cy="3160395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7" name="Google Shape;57;ge51ac347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79950" cy="2633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51ac3471c_0_7:notes"/>
          <p:cNvSpPr txBox="1">
            <a:spLocks noGrp="1"/>
          </p:cNvSpPr>
          <p:nvPr>
            <p:ph type="body" idx="1"/>
          </p:nvPr>
        </p:nvSpPr>
        <p:spPr>
          <a:xfrm>
            <a:off x="1241214" y="3335973"/>
            <a:ext cx="6826673" cy="3160395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65" name="Google Shape;65;ge51ac3471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79950" cy="2633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51c252c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79950" cy="26336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ge51c252c27_0_0:notes"/>
          <p:cNvSpPr txBox="1">
            <a:spLocks noGrp="1"/>
          </p:cNvSpPr>
          <p:nvPr>
            <p:ph type="body" idx="1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SzPts val="1100"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6"/>
          <p:cNvSpPr txBox="1">
            <a:spLocks noGrp="1"/>
          </p:cNvSpPr>
          <p:nvPr>
            <p:ph type="title"/>
          </p:nvPr>
        </p:nvSpPr>
        <p:spPr>
          <a:xfrm>
            <a:off x="2506036" y="152400"/>
            <a:ext cx="10904641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2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body" idx="1"/>
          </p:nvPr>
        </p:nvSpPr>
        <p:spPr>
          <a:xfrm>
            <a:off x="1320749" y="2133600"/>
            <a:ext cx="10904641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/>
            </a:lvl3pPr>
            <a:lvl4pPr marL="1828800" lvl="3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>
            <a:spLocks noGrp="1"/>
          </p:cNvSpPr>
          <p:nvPr>
            <p:ph type="title"/>
          </p:nvPr>
        </p:nvSpPr>
        <p:spPr>
          <a:xfrm>
            <a:off x="1320749" y="203200"/>
            <a:ext cx="10904641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body" idx="1"/>
          </p:nvPr>
        </p:nvSpPr>
        <p:spPr>
          <a:xfrm rot="5400000">
            <a:off x="4537869" y="-1083521"/>
            <a:ext cx="4470400" cy="10904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/>
            </a:lvl3pPr>
            <a:lvl4pPr marL="1828800" lvl="3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 rot="5400000">
            <a:off x="7661909" y="2040520"/>
            <a:ext cx="6400800" cy="272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1"/>
          </p:nvPr>
        </p:nvSpPr>
        <p:spPr>
          <a:xfrm rot="5400000">
            <a:off x="2107992" y="-584044"/>
            <a:ext cx="6400800" cy="7975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/>
            </a:lvl3pPr>
            <a:lvl4pPr marL="1828800" lvl="3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1015961" y="2366964"/>
            <a:ext cx="11514217" cy="163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2031921" y="4318001"/>
            <a:ext cx="9482297" cy="194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lvl="0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1pPr>
            <a:lvl2pPr lvl="1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/>
            </a:lvl2pPr>
            <a:lvl3pPr lvl="2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3pPr>
            <a:lvl4pPr lvl="3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4pPr>
            <a:lvl5pPr lvl="4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5pPr>
            <a:lvl6pPr lvl="5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6pPr>
            <a:lvl7pPr lvl="6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7pPr>
            <a:lvl8pPr lvl="7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8pPr>
            <a:lvl9pPr lvl="8" algn="ctr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title"/>
          </p:nvPr>
        </p:nvSpPr>
        <p:spPr>
          <a:xfrm>
            <a:off x="1070992" y="4895851"/>
            <a:ext cx="11514217" cy="151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body" idx="1"/>
          </p:nvPr>
        </p:nvSpPr>
        <p:spPr>
          <a:xfrm>
            <a:off x="1070992" y="3228976"/>
            <a:ext cx="11514217" cy="166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b" anchorCtr="0">
            <a:no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1320749" y="203200"/>
            <a:ext cx="10904641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1320748" y="2133600"/>
            <a:ext cx="5350725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4064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 sz="2000"/>
            </a:lvl3pPr>
            <a:lvl4pPr marL="1828800" lvl="3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2"/>
          </p:nvPr>
        </p:nvSpPr>
        <p:spPr>
          <a:xfrm>
            <a:off x="6874665" y="2133600"/>
            <a:ext cx="5350725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4064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 sz="2000"/>
            </a:lvl3pPr>
            <a:lvl4pPr marL="1828800" lvl="3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marL="2286000" lvl="4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marL="2743200" lvl="5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677307" y="304800"/>
            <a:ext cx="12191524" cy="1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677307" y="1704975"/>
            <a:ext cx="59857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b" anchorCtr="0">
            <a:no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body" idx="2"/>
          </p:nvPr>
        </p:nvSpPr>
        <p:spPr>
          <a:xfrm>
            <a:off x="677307" y="2416176"/>
            <a:ext cx="5985700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3810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 sz="1800"/>
            </a:lvl3pPr>
            <a:lvl4pPr marL="1828800" lvl="3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3"/>
          </p:nvPr>
        </p:nvSpPr>
        <p:spPr>
          <a:xfrm>
            <a:off x="6881016" y="1704975"/>
            <a:ext cx="5987816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b" anchorCtr="0">
            <a:no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4"/>
          </p:nvPr>
        </p:nvSpPr>
        <p:spPr>
          <a:xfrm>
            <a:off x="6881016" y="2416176"/>
            <a:ext cx="5987816" cy="43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3810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 sz="1800"/>
            </a:lvl3pPr>
            <a:lvl4pPr marL="1828800" lvl="3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1320749" y="203200"/>
            <a:ext cx="10904641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677308" y="303214"/>
            <a:ext cx="4457526" cy="1290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20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5295694" y="303214"/>
            <a:ext cx="7573138" cy="650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4318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Char char="o"/>
              <a:defRPr sz="2400"/>
            </a:lvl3pPr>
            <a:lvl4pPr marL="1828800" lvl="3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2"/>
          </p:nvPr>
        </p:nvSpPr>
        <p:spPr>
          <a:xfrm>
            <a:off x="677308" y="1593850"/>
            <a:ext cx="4457526" cy="521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>
            <a:spLocks noGrp="1"/>
          </p:cNvSpPr>
          <p:nvPr>
            <p:ph type="title"/>
          </p:nvPr>
        </p:nvSpPr>
        <p:spPr>
          <a:xfrm>
            <a:off x="2654196" y="5334000"/>
            <a:ext cx="8127683" cy="63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20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>
            <a:spLocks noGrp="1"/>
          </p:cNvSpPr>
          <p:nvPr>
            <p:ph type="pic" idx="2"/>
          </p:nvPr>
        </p:nvSpPr>
        <p:spPr>
          <a:xfrm>
            <a:off x="2654196" y="681038"/>
            <a:ext cx="8127683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1"/>
          </p:nvPr>
        </p:nvSpPr>
        <p:spPr>
          <a:xfrm>
            <a:off x="2654196" y="5964238"/>
            <a:ext cx="8127683" cy="893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320749" y="203200"/>
            <a:ext cx="10904641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20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320749" y="2133600"/>
            <a:ext cx="10904641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775" tIns="50775" rIns="50775" bIns="50775" anchor="ctr" anchorCtr="0">
            <a:noAutofit/>
          </a:bodyPr>
          <a:lstStyle>
            <a:lvl1pPr marL="457200" marR="0" lvl="0" indent="-4318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64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o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683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83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83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83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830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docs.google.com/document/d/15c91ylJMw7Vxfl-BTgk5ehnDcBLs7CQwdQYvhnJ_-LQ/edit?usp=sharing" TargetMode="External"/><Relationship Id="rId4" Type="http://schemas.openxmlformats.org/officeDocument/2006/relationships/hyperlink" Target="https://rebrand.ly/HawaiiWBL-Conve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/>
          <p:nvPr/>
        </p:nvSpPr>
        <p:spPr>
          <a:xfrm>
            <a:off x="148793" y="1657350"/>
            <a:ext cx="13173869" cy="4064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Gill Sans MT" panose="020B0502020104020203" pitchFamily="34" charset="0"/>
              </a:rPr>
              <a:t>Office of the State Director of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Gill Sans MT" panose="020B0502020104020203" pitchFamily="34" charset="0"/>
              </a:rPr>
              <a:t>Career and Technical Education (CTE) </a:t>
            </a:r>
            <a:endParaRPr sz="4400" b="1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Gill Sans MT" panose="020B0502020104020203" pitchFamily="34" charset="0"/>
              </a:rPr>
              <a:t>Merger With </a:t>
            </a:r>
            <a:endParaRPr sz="4400" b="1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dk1"/>
                </a:solidFill>
                <a:latin typeface="Gill Sans MT" panose="020B0502020104020203" pitchFamily="34" charset="0"/>
              </a:rPr>
              <a:t>Hawai’i P-20 Partnerships for Education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b="1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Gill Sans MT" panose="020B0502020104020203" pitchFamily="34" charset="0"/>
              </a:rPr>
              <a:t>Workforce Development Council’s Sector Strategies &amp; Career Pathways Committee Meeting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latin typeface="Gill Sans MT" panose="020B0502020104020203" pitchFamily="34" charset="0"/>
              </a:rPr>
              <a:t>Wednesday, July 28, 2021</a:t>
            </a:r>
            <a:endParaRPr sz="2000" dirty="0">
              <a:latin typeface="Gill Sans MT" panose="020B0502020104020203" pitchFamily="34" charset="0"/>
            </a:endParaRPr>
          </a:p>
        </p:txBody>
      </p:sp>
      <p:sp>
        <p:nvSpPr>
          <p:cNvPr id="53" name="Google Shape;53;p1" descr="masthd backgrnd.tif"/>
          <p:cNvSpPr/>
          <p:nvPr/>
        </p:nvSpPr>
        <p:spPr>
          <a:xfrm flipH="1">
            <a:off x="-1" y="8"/>
            <a:ext cx="13546138" cy="25490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pic>
        <p:nvPicPr>
          <p:cNvPr id="54" name="Google Shape;54;p1" descr="P20 vertical logo1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41950" y="6019800"/>
            <a:ext cx="1380712" cy="13658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ge51ac3471c_0_0" descr="https://lh3.googleusercontent.com/msFOwXGHcJdlm2cI3r2eGVGJ7eLdHhfQpyaF4v-WlyempJ931QUb6lJkykCqh0EulEaJWUBg2lbaDYA6lV30Cz-gF65V77Sp7FH0qR5VMvEuK2lOCYpVVT4ZKauN1EOjJXg-YCDMO74"/>
          <p:cNvPicPr preferRelativeResize="0"/>
          <p:nvPr/>
        </p:nvPicPr>
        <p:blipFill rotWithShape="1">
          <a:blip r:embed="rId3">
            <a:alphaModFix/>
          </a:blip>
          <a:srcRect t="82000"/>
          <a:stretch/>
        </p:blipFill>
        <p:spPr>
          <a:xfrm>
            <a:off x="0" y="6248400"/>
            <a:ext cx="13546136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e51ac3471c_0_0" descr="P20 vertical logo1.ep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8469" y="219122"/>
            <a:ext cx="1380712" cy="136586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ge51ac3471c_0_0"/>
          <p:cNvSpPr txBox="1"/>
          <p:nvPr/>
        </p:nvSpPr>
        <p:spPr>
          <a:xfrm>
            <a:off x="143669" y="581149"/>
            <a:ext cx="131739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solidFill>
                  <a:schemeClr val="dk1"/>
                </a:solidFill>
                <a:latin typeface="Gill Sans MT" panose="020B0502020104020203" pitchFamily="34" charset="0"/>
              </a:rPr>
              <a:t>Purpose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62" name="Google Shape;62;ge51ac3471c_0_0"/>
          <p:cNvSpPr txBox="1"/>
          <p:nvPr/>
        </p:nvSpPr>
        <p:spPr>
          <a:xfrm>
            <a:off x="981875" y="1838448"/>
            <a:ext cx="11734800" cy="4547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497" marR="0" lvl="0" indent="-30479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Provides cohesive communication and collaboration among state- and local-level secondary, postsecondary, and business and industry partners.</a:t>
            </a: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317497" lvl="0" indent="-304797">
              <a:spcBef>
                <a:spcPts val="666"/>
              </a:spcBef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Able to utilize </a:t>
            </a:r>
            <a:r>
              <a:rPr lang="en-US" sz="3400" dirty="0" err="1">
                <a:solidFill>
                  <a:schemeClr val="dk1"/>
                </a:solidFill>
                <a:latin typeface="Gill Sans MT" panose="020B0502020104020203" pitchFamily="34" charset="0"/>
              </a:rPr>
              <a:t>Hawai</a:t>
            </a:r>
            <a:r>
              <a:rPr lang="en-US" sz="3200" b="1" dirty="0" err="1">
                <a:solidFill>
                  <a:srgbClr val="202020"/>
                </a:solidFill>
                <a:latin typeface="Gill Sans MT" panose="020B0502020104020203" pitchFamily="34" charset="0"/>
                <a:ea typeface="Verdana"/>
                <a:cs typeface="Verdana"/>
                <a:sym typeface="Verdana"/>
              </a:rPr>
              <a:t>ʻ</a:t>
            </a:r>
            <a:r>
              <a:rPr lang="en-US" sz="3400" dirty="0" err="1">
                <a:solidFill>
                  <a:schemeClr val="dk1"/>
                </a:solidFill>
                <a:latin typeface="Gill Sans MT" panose="020B0502020104020203" pitchFamily="34" charset="0"/>
              </a:rPr>
              <a:t>i</a:t>
            </a: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 P-20’s capacity for data use, analysis, and sharing through the </a:t>
            </a:r>
            <a:r>
              <a:rPr lang="en-US" sz="3400" dirty="0" err="1">
                <a:solidFill>
                  <a:schemeClr val="dk1"/>
                </a:solidFill>
                <a:latin typeface="Gill Sans MT" panose="020B0502020104020203" pitchFamily="34" charset="0"/>
              </a:rPr>
              <a:t>Hawai</a:t>
            </a:r>
            <a:r>
              <a:rPr lang="en-US" sz="3200" b="1" dirty="0" err="1">
                <a:solidFill>
                  <a:srgbClr val="202020"/>
                </a:solidFill>
                <a:latin typeface="Gill Sans MT" panose="020B0502020104020203" pitchFamily="34" charset="0"/>
                <a:ea typeface="Verdana"/>
                <a:cs typeface="Verdana"/>
                <a:sym typeface="Verdana"/>
              </a:rPr>
              <a:t>ʻ</a:t>
            </a:r>
            <a:r>
              <a:rPr lang="en-US" sz="3200" dirty="0" err="1">
                <a:solidFill>
                  <a:srgbClr val="202020"/>
                </a:solidFill>
                <a:latin typeface="Gill Sans MT" panose="020B0502020104020203" pitchFamily="34" charset="0"/>
                <a:ea typeface="Verdana"/>
                <a:cs typeface="Verdana"/>
                <a:sym typeface="Verdana"/>
              </a:rPr>
              <a:t>i</a:t>
            </a:r>
            <a:r>
              <a:rPr lang="en-US" sz="3200" b="1" dirty="0">
                <a:solidFill>
                  <a:srgbClr val="202020"/>
                </a:solidFill>
                <a:latin typeface="Gill Sans MT" panose="020B0502020104020203" pitchFamily="34" charset="0"/>
                <a:ea typeface="Verdana"/>
                <a:cs typeface="Verdana"/>
                <a:sym typeface="Verdana"/>
              </a:rPr>
              <a:t> </a:t>
            </a: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Data </a:t>
            </a:r>
            <a:r>
              <a:rPr lang="en-US" sz="3400" dirty="0" err="1">
                <a:solidFill>
                  <a:schemeClr val="dk1"/>
                </a:solidFill>
                <a:latin typeface="Gill Sans MT" panose="020B0502020104020203" pitchFamily="34" charset="0"/>
              </a:rPr>
              <a:t>eXchange</a:t>
            </a: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 Partnership (DXP).</a:t>
            </a: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457200" marR="0" lvl="0" indent="0" algn="l" rtl="0">
              <a:spcBef>
                <a:spcPts val="666"/>
              </a:spcBef>
              <a:spcAft>
                <a:spcPts val="0"/>
              </a:spcAft>
              <a:buNone/>
            </a:pP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317497" marR="0" lvl="0" indent="-304797" algn="l" rtl="0"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Reducing duplication of effort.</a:t>
            </a: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ge51ac3471c_0_7" descr="https://lh3.googleusercontent.com/msFOwXGHcJdlm2cI3r2eGVGJ7eLdHhfQpyaF4v-WlyempJ931QUb6lJkykCqh0EulEaJWUBg2lbaDYA6lV30Cz-gF65V77Sp7FH0qR5VMvEuK2lOCYpVVT4ZKauN1EOjJXg-YCDMO74"/>
          <p:cNvPicPr preferRelativeResize="0"/>
          <p:nvPr/>
        </p:nvPicPr>
        <p:blipFill rotWithShape="1">
          <a:blip r:embed="rId3">
            <a:alphaModFix/>
          </a:blip>
          <a:srcRect t="82000"/>
          <a:stretch/>
        </p:blipFill>
        <p:spPr>
          <a:xfrm>
            <a:off x="0" y="6248400"/>
            <a:ext cx="13546136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e51ac3471c_0_7" descr="P20 vertical logo1.ep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8469" y="219122"/>
            <a:ext cx="1380712" cy="136586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ge51ac3471c_0_7"/>
          <p:cNvSpPr txBox="1"/>
          <p:nvPr/>
        </p:nvSpPr>
        <p:spPr>
          <a:xfrm>
            <a:off x="143669" y="581149"/>
            <a:ext cx="131739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solidFill>
                  <a:schemeClr val="dk1"/>
                </a:solidFill>
                <a:latin typeface="Gill Sans MT" panose="020B0502020104020203" pitchFamily="34" charset="0"/>
              </a:rPr>
              <a:t>Merger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70" name="Google Shape;70;ge51ac3471c_0_7"/>
          <p:cNvSpPr txBox="1"/>
          <p:nvPr/>
        </p:nvSpPr>
        <p:spPr>
          <a:xfrm>
            <a:off x="1057875" y="1644025"/>
            <a:ext cx="11734800" cy="588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Char char="•"/>
            </a:pP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Reorganization/Merger became official on July 1, 2021.</a:t>
            </a: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317497" lvl="0" indent="-304797"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dirty="0" err="1">
                <a:solidFill>
                  <a:schemeClr val="dk1"/>
                </a:solidFill>
                <a:latin typeface="Gill Sans MT" panose="020B0502020104020203" pitchFamily="34" charset="0"/>
              </a:rPr>
              <a:t>Hawai</a:t>
            </a:r>
            <a:r>
              <a:rPr lang="en-US" sz="3200" b="1" dirty="0" err="1">
                <a:solidFill>
                  <a:srgbClr val="202020"/>
                </a:solidFill>
                <a:latin typeface="Gill Sans MT" panose="020B0502020104020203" pitchFamily="34" charset="0"/>
                <a:ea typeface="Verdana"/>
                <a:cs typeface="Verdana"/>
                <a:sym typeface="Verdana"/>
              </a:rPr>
              <a:t>ʻ</a:t>
            </a:r>
            <a:r>
              <a:rPr lang="en-US" sz="3400" dirty="0" err="1">
                <a:solidFill>
                  <a:schemeClr val="dk1"/>
                </a:solidFill>
                <a:latin typeface="Gill Sans MT" panose="020B0502020104020203" pitchFamily="34" charset="0"/>
              </a:rPr>
              <a:t>i</a:t>
            </a: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 P-20 will provide overall management and direction for the OSDCTE’s Perkins V Grant.</a:t>
            </a: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317497" marR="0" lvl="0" indent="-304797" algn="l" rtl="0"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Provide leadership, direction, and coordination for all career and technical education in the State of Hawai’i.</a:t>
            </a: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457200" marR="0" lvl="0" indent="0" algn="l" rtl="0">
              <a:spcBef>
                <a:spcPts val="666"/>
              </a:spcBef>
              <a:spcAft>
                <a:spcPts val="0"/>
              </a:spcAft>
              <a:buNone/>
            </a:pPr>
            <a:endParaRPr sz="3400" dirty="0">
              <a:solidFill>
                <a:schemeClr val="dk1"/>
              </a:solidFill>
              <a:latin typeface="Gill Sans MT" panose="020B0502020104020203" pitchFamily="34" charset="0"/>
            </a:endParaRPr>
          </a:p>
          <a:p>
            <a:pPr marL="317497" marR="0" lvl="0" indent="-304797" algn="l" rtl="0"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dirty="0">
                <a:solidFill>
                  <a:schemeClr val="dk1"/>
                </a:solidFill>
                <a:latin typeface="Gill Sans MT" panose="020B0502020104020203" pitchFamily="34" charset="0"/>
              </a:rPr>
              <a:t>Continue to provide strategic direction for the statewide career pathways work.</a:t>
            </a:r>
            <a:endParaRPr sz="1200" dirty="0">
              <a:latin typeface="Gill Sans MT" panose="020B0502020104020203" pitchFamily="34" charset="0"/>
            </a:endParaRPr>
          </a:p>
          <a:p>
            <a:pPr marL="457200" marR="0" lvl="0" indent="0" algn="l" rtl="0">
              <a:spcBef>
                <a:spcPts val="666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ge51c252c27_0_0"/>
          <p:cNvPicPr preferRelativeResize="0"/>
          <p:nvPr/>
        </p:nvPicPr>
        <p:blipFill rotWithShape="1">
          <a:blip r:embed="rId3">
            <a:alphaModFix amt="70000"/>
          </a:blip>
          <a:srcRect l="15813" r="15820"/>
          <a:stretch/>
        </p:blipFill>
        <p:spPr>
          <a:xfrm>
            <a:off x="0" y="0"/>
            <a:ext cx="13546124" cy="7619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" name="Google Shape;76;ge51c252c27_0_0"/>
          <p:cNvGrpSpPr/>
          <p:nvPr/>
        </p:nvGrpSpPr>
        <p:grpSpPr>
          <a:xfrm>
            <a:off x="623363" y="398400"/>
            <a:ext cx="12299400" cy="6823200"/>
            <a:chOff x="624175" y="247175"/>
            <a:chExt cx="12299400" cy="6823200"/>
          </a:xfrm>
        </p:grpSpPr>
        <p:sp>
          <p:nvSpPr>
            <p:cNvPr id="77" name="Google Shape;77;ge51c252c27_0_0"/>
            <p:cNvSpPr txBox="1"/>
            <p:nvPr/>
          </p:nvSpPr>
          <p:spPr>
            <a:xfrm>
              <a:off x="624175" y="247175"/>
              <a:ext cx="12299400" cy="6823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35450" tIns="135450" rIns="135450" bIns="13545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3600" b="1" dirty="0" err="1">
                  <a:solidFill>
                    <a:srgbClr val="202020"/>
                  </a:solidFill>
                  <a:latin typeface="Gill Sans MT" panose="020B0502020104020203" pitchFamily="34" charset="0"/>
                  <a:ea typeface="Verdana"/>
                  <a:cs typeface="Verdana"/>
                  <a:sym typeface="Verdana"/>
                </a:rPr>
                <a:t>Hawaiʻi</a:t>
              </a:r>
              <a:r>
                <a:rPr lang="en-US" sz="3600" b="1" dirty="0">
                  <a:solidFill>
                    <a:srgbClr val="202020"/>
                  </a:solidFill>
                  <a:latin typeface="Gill Sans MT" panose="020B0502020104020203" pitchFamily="34" charset="0"/>
                  <a:ea typeface="Verdana"/>
                  <a:cs typeface="Verdana"/>
                  <a:sym typeface="Verdana"/>
                </a:rPr>
                <a:t> Work-Based Learning Convening</a:t>
              </a:r>
              <a:endParaRPr sz="3600" b="1" dirty="0">
                <a:solidFill>
                  <a:srgbClr val="202020"/>
                </a:solidFill>
                <a:latin typeface="Gill Sans MT" panose="020B0502020104020203" pitchFamily="34" charset="0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3600" b="1" dirty="0">
                  <a:solidFill>
                    <a:srgbClr val="202020"/>
                  </a:solidFill>
                  <a:latin typeface="Gill Sans MT" panose="020B0502020104020203" pitchFamily="34" charset="0"/>
                  <a:ea typeface="Gill Sans"/>
                  <a:cs typeface="Gill Sans"/>
                  <a:sym typeface="Gill Sans"/>
                </a:rPr>
                <a:t>Today’s Learners, Tomorrow’s Leaders</a:t>
              </a:r>
              <a:endParaRPr sz="3600" b="1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endParaRPr sz="2100" dirty="0">
                <a:solidFill>
                  <a:srgbClr val="202020"/>
                </a:solidFill>
                <a:latin typeface="Gill Sans MT" panose="020B0502020104020203" pitchFamily="34" charset="0"/>
                <a:ea typeface="Verdana"/>
                <a:cs typeface="Verdana"/>
                <a:sym typeface="Verdan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3300" dirty="0">
                  <a:solidFill>
                    <a:srgbClr val="202020"/>
                  </a:solidFill>
                  <a:latin typeface="Gill Sans MT" panose="020B0502020104020203" pitchFamily="34" charset="0"/>
                  <a:ea typeface="Gill Sans"/>
                  <a:cs typeface="Gill Sans"/>
                  <a:sym typeface="Gill Sans"/>
                </a:rPr>
                <a:t>Welcome and Opening Keynote</a:t>
              </a:r>
              <a:endParaRPr sz="3300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3300" dirty="0">
                  <a:solidFill>
                    <a:srgbClr val="202020"/>
                  </a:solidFill>
                  <a:latin typeface="Gill Sans MT" panose="020B0502020104020203" pitchFamily="34" charset="0"/>
                  <a:ea typeface="Gill Sans"/>
                  <a:cs typeface="Gill Sans"/>
                  <a:sym typeface="Gill Sans"/>
                </a:rPr>
                <a:t>Monday, August 16, 2021</a:t>
              </a:r>
              <a:endParaRPr sz="3300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3300" dirty="0">
                  <a:solidFill>
                    <a:srgbClr val="202020"/>
                  </a:solidFill>
                  <a:latin typeface="Gill Sans MT" panose="020B0502020104020203" pitchFamily="34" charset="0"/>
                  <a:ea typeface="Gill Sans"/>
                  <a:cs typeface="Gill Sans"/>
                  <a:sym typeface="Gill Sans"/>
                </a:rPr>
                <a:t>8:30 am </a:t>
              </a:r>
              <a:endParaRPr sz="3300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endParaRPr sz="3300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3300" dirty="0">
                  <a:solidFill>
                    <a:srgbClr val="202020"/>
                  </a:solidFill>
                  <a:latin typeface="Gill Sans MT" panose="020B0502020104020203" pitchFamily="34" charset="0"/>
                  <a:ea typeface="Gill Sans"/>
                  <a:cs typeface="Gill Sans"/>
                  <a:sym typeface="Gill Sans"/>
                </a:rPr>
                <a:t>Sessions addressing Social Capital, Equity, Partnerships, and Collaboration offered throughout the month</a:t>
              </a:r>
              <a:endParaRPr sz="3300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endParaRPr sz="3000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3000" u="sng" dirty="0">
                  <a:solidFill>
                    <a:schemeClr val="hlink"/>
                  </a:solidFill>
                  <a:latin typeface="Gill Sans MT" panose="020B0502020104020203" pitchFamily="34" charset="0"/>
                  <a:ea typeface="Gill Sans"/>
                  <a:cs typeface="Gill Sans"/>
                  <a:sym typeface="Gill Sans"/>
                  <a:hlinkClick r:id="rId4"/>
                </a:rPr>
                <a:t>https://rebrand.ly/HawaiiWBL-Convening</a:t>
              </a:r>
              <a:endParaRPr sz="3000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endParaRPr sz="3000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en-US" sz="3000" u="sng" dirty="0">
                  <a:solidFill>
                    <a:schemeClr val="hlink"/>
                  </a:solidFill>
                  <a:latin typeface="Gill Sans MT" panose="020B0502020104020203" pitchFamily="34" charset="0"/>
                  <a:ea typeface="Gill Sans"/>
                  <a:cs typeface="Gill Sans"/>
                  <a:sym typeface="Gill Sans"/>
                  <a:hlinkClick r:id="rId5"/>
                </a:rPr>
                <a:t>WBL Convening Calendar of Events</a:t>
              </a:r>
              <a:endParaRPr sz="3000" dirty="0">
                <a:solidFill>
                  <a:srgbClr val="202020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endParaRPr>
            </a:p>
          </p:txBody>
        </p:sp>
        <p:pic>
          <p:nvPicPr>
            <p:cNvPr id="78" name="Google Shape;78;ge51c252c27_0_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999125" y="4902498"/>
              <a:ext cx="1747649" cy="17333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190</Words>
  <Application>Microsoft Office PowerPoint</Application>
  <PresentationFormat>Custom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Arial</vt:lpstr>
      <vt:lpstr>Title &amp; Bullets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Allicyn C. Tasaka</cp:lastModifiedBy>
  <cp:revision>4</cp:revision>
  <cp:lastPrinted>2021-07-21T22:17:39Z</cp:lastPrinted>
  <dcterms:created xsi:type="dcterms:W3CDTF">2017-10-13T21:38:53Z</dcterms:created>
  <dcterms:modified xsi:type="dcterms:W3CDTF">2021-07-21T22:18:04Z</dcterms:modified>
</cp:coreProperties>
</file>