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7" r:id="rId4"/>
    <p:sldId id="274" r:id="rId5"/>
    <p:sldId id="276" r:id="rId6"/>
    <p:sldId id="256" r:id="rId7"/>
    <p:sldId id="258" r:id="rId8"/>
    <p:sldId id="267" r:id="rId9"/>
    <p:sldId id="270" r:id="rId10"/>
    <p:sldId id="26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</c:v>
                </c:pt>
                <c:pt idx="1">
                  <c:v>6</c:v>
                </c:pt>
                <c:pt idx="2">
                  <c:v>32</c:v>
                </c:pt>
                <c:pt idx="3">
                  <c:v>24</c:v>
                </c:pt>
                <c:pt idx="4">
                  <c:v>18</c:v>
                </c:pt>
                <c:pt idx="5">
                  <c:v>37</c:v>
                </c:pt>
                <c:pt idx="6">
                  <c:v>22</c:v>
                </c:pt>
                <c:pt idx="7">
                  <c:v>25</c:v>
                </c:pt>
                <c:pt idx="8">
                  <c:v>53</c:v>
                </c:pt>
                <c:pt idx="9">
                  <c:v>14</c:v>
                </c:pt>
                <c:pt idx="10">
                  <c:v>11</c:v>
                </c:pt>
                <c:pt idx="11">
                  <c:v>9</c:v>
                </c:pt>
                <c:pt idx="1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C-426F-9A58-DE4606626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C-426F-9A58-DE4606626A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  <c:pt idx="12">
                  <c:v>Total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9E2C-426F-9A58-DE4606626A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72171856"/>
        <c:axId val="1872190992"/>
      </c:barChart>
      <c:valAx>
        <c:axId val="1872190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171856"/>
        <c:crosses val="autoZero"/>
        <c:crossBetween val="between"/>
      </c:valAx>
      <c:catAx>
        <c:axId val="187217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190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WP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Maui</c:v>
                </c:pt>
                <c:pt idx="1">
                  <c:v>Oahu</c:v>
                </c:pt>
                <c:pt idx="2">
                  <c:v>Kauai</c:v>
                </c:pt>
                <c:pt idx="3">
                  <c:v>Hawaii Island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19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8-46DB-97CA-D37299451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Maui</c:v>
                </c:pt>
                <c:pt idx="1">
                  <c:v>Oahu</c:v>
                </c:pt>
                <c:pt idx="2">
                  <c:v>Kauai</c:v>
                </c:pt>
                <c:pt idx="3">
                  <c:v>Hawaii Island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8-46DB-97CA-D372994512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Dual Enrolled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Maui</c:v>
                </c:pt>
                <c:pt idx="1">
                  <c:v>Oahu</c:v>
                </c:pt>
                <c:pt idx="2">
                  <c:v>Kauai</c:v>
                </c:pt>
                <c:pt idx="3">
                  <c:v>Hawaii Island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F8-46DB-97CA-D372994512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48954352"/>
        <c:axId val="1948957264"/>
      </c:barChart>
      <c:catAx>
        <c:axId val="194895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957264"/>
        <c:crosses val="autoZero"/>
        <c:auto val="1"/>
        <c:lblAlgn val="ctr"/>
        <c:lblOffset val="100"/>
        <c:noMultiLvlLbl val="0"/>
      </c:catAx>
      <c:valAx>
        <c:axId val="194895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895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8EECB-9161-4E90-805E-96D5C0BB40C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A1F7C3-83E5-4616-9FB0-58AE2D20BFF3}">
      <dgm:prSet/>
      <dgm:spPr/>
      <dgm:t>
        <a:bodyPr/>
        <a:lstStyle/>
        <a:p>
          <a:r>
            <a:rPr lang="en-US"/>
            <a:t>Rapid Response Business Engagement Center</a:t>
          </a:r>
        </a:p>
      </dgm:t>
    </dgm:pt>
    <dgm:pt modelId="{B9DD4DD6-822B-4611-B9B8-7D00D3F773F2}" type="parTrans" cxnId="{12AC7543-5616-40BC-BA8F-C1B9120F5BC4}">
      <dgm:prSet/>
      <dgm:spPr/>
      <dgm:t>
        <a:bodyPr/>
        <a:lstStyle/>
        <a:p>
          <a:endParaRPr lang="en-US"/>
        </a:p>
      </dgm:t>
    </dgm:pt>
    <dgm:pt modelId="{29F81C7D-D3E7-4F7F-AA05-48964EEC6786}" type="sibTrans" cxnId="{12AC7543-5616-40BC-BA8F-C1B9120F5BC4}">
      <dgm:prSet/>
      <dgm:spPr/>
      <dgm:t>
        <a:bodyPr/>
        <a:lstStyle/>
        <a:p>
          <a:endParaRPr lang="en-US"/>
        </a:p>
      </dgm:t>
    </dgm:pt>
    <dgm:pt modelId="{15DC9B55-16DB-4DED-B9F5-6B1647FFEBEF}">
      <dgm:prSet/>
      <dgm:spPr/>
      <dgm:t>
        <a:bodyPr/>
        <a:lstStyle/>
        <a:p>
          <a:r>
            <a:rPr lang="en-US"/>
            <a:t>Health and Safety Officer Training- Maui College, 45 hours online course, Certificate of Professional Development</a:t>
          </a:r>
        </a:p>
      </dgm:t>
    </dgm:pt>
    <dgm:pt modelId="{01E1D6EC-CB8A-4F16-8252-E634136F3632}" type="parTrans" cxnId="{AC77A2B0-FE3F-4ECA-AEB0-BCCE7EA9773E}">
      <dgm:prSet/>
      <dgm:spPr/>
      <dgm:t>
        <a:bodyPr/>
        <a:lstStyle/>
        <a:p>
          <a:endParaRPr lang="en-US"/>
        </a:p>
      </dgm:t>
    </dgm:pt>
    <dgm:pt modelId="{7776942E-FB3E-4730-BE4A-9F5C8B50D98B}" type="sibTrans" cxnId="{AC77A2B0-FE3F-4ECA-AEB0-BCCE7EA9773E}">
      <dgm:prSet/>
      <dgm:spPr/>
      <dgm:t>
        <a:bodyPr/>
        <a:lstStyle/>
        <a:p>
          <a:endParaRPr lang="en-US"/>
        </a:p>
      </dgm:t>
    </dgm:pt>
    <dgm:pt modelId="{F1CAEAEF-BDC0-4C1C-85FF-3A07AD148CAA}">
      <dgm:prSet/>
      <dgm:spPr/>
      <dgm:t>
        <a:bodyPr/>
        <a:lstStyle/>
        <a:p>
          <a:r>
            <a:rPr lang="en-US"/>
            <a:t>Drive Thru Job Fairs</a:t>
          </a:r>
        </a:p>
      </dgm:t>
    </dgm:pt>
    <dgm:pt modelId="{E7EA6367-6887-49A7-84FA-5227D060A36D}" type="parTrans" cxnId="{8834D826-4D86-4C30-AFB1-21934329FED2}">
      <dgm:prSet/>
      <dgm:spPr/>
      <dgm:t>
        <a:bodyPr/>
        <a:lstStyle/>
        <a:p>
          <a:endParaRPr lang="en-US"/>
        </a:p>
      </dgm:t>
    </dgm:pt>
    <dgm:pt modelId="{8C95C04B-004A-4F75-B4A2-80A75A7A39F6}" type="sibTrans" cxnId="{8834D826-4D86-4C30-AFB1-21934329FED2}">
      <dgm:prSet/>
      <dgm:spPr/>
      <dgm:t>
        <a:bodyPr/>
        <a:lstStyle/>
        <a:p>
          <a:endParaRPr lang="en-US"/>
        </a:p>
      </dgm:t>
    </dgm:pt>
    <dgm:pt modelId="{03341AB5-1A54-4EFA-BCCD-94B00D75ABCC}">
      <dgm:prSet/>
      <dgm:spPr/>
      <dgm:t>
        <a:bodyPr/>
        <a:lstStyle/>
        <a:p>
          <a:r>
            <a:rPr lang="en-US"/>
            <a:t>Hiring Events</a:t>
          </a:r>
        </a:p>
      </dgm:t>
    </dgm:pt>
    <dgm:pt modelId="{DE5C4507-1E1F-4762-83F5-1097B092D00A}" type="parTrans" cxnId="{A14225B3-255A-4059-986E-444BAE3AAE75}">
      <dgm:prSet/>
      <dgm:spPr/>
      <dgm:t>
        <a:bodyPr/>
        <a:lstStyle/>
        <a:p>
          <a:endParaRPr lang="en-US"/>
        </a:p>
      </dgm:t>
    </dgm:pt>
    <dgm:pt modelId="{02985284-F5B1-4BB9-8E2E-E9CEB1745DCF}" type="sibTrans" cxnId="{A14225B3-255A-4059-986E-444BAE3AAE75}">
      <dgm:prSet/>
      <dgm:spPr/>
      <dgm:t>
        <a:bodyPr/>
        <a:lstStyle/>
        <a:p>
          <a:endParaRPr lang="en-US"/>
        </a:p>
      </dgm:t>
    </dgm:pt>
    <dgm:pt modelId="{29137DA7-BDA4-45D4-B5BB-6FE9B9493D9C}" type="pres">
      <dgm:prSet presAssocID="{9638EECB-9161-4E90-805E-96D5C0BB40C9}" presName="root" presStyleCnt="0">
        <dgm:presLayoutVars>
          <dgm:dir/>
          <dgm:resizeHandles val="exact"/>
        </dgm:presLayoutVars>
      </dgm:prSet>
      <dgm:spPr/>
    </dgm:pt>
    <dgm:pt modelId="{C51019CD-2AF0-43AE-8A32-DAAAAE747F5D}" type="pres">
      <dgm:prSet presAssocID="{D5A1F7C3-83E5-4616-9FB0-58AE2D20BFF3}" presName="compNode" presStyleCnt="0"/>
      <dgm:spPr/>
    </dgm:pt>
    <dgm:pt modelId="{8071299C-19BA-474A-8B82-0511C795163C}" type="pres">
      <dgm:prSet presAssocID="{D5A1F7C3-83E5-4616-9FB0-58AE2D20BFF3}" presName="bgRect" presStyleLbl="bgShp" presStyleIdx="0" presStyleCnt="4"/>
      <dgm:spPr/>
    </dgm:pt>
    <dgm:pt modelId="{CA12B556-958F-496B-B3C0-29DE64E346ED}" type="pres">
      <dgm:prSet presAssocID="{D5A1F7C3-83E5-4616-9FB0-58AE2D20BF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B04A2AC-9E23-471E-BFDE-2E79939BCBA0}" type="pres">
      <dgm:prSet presAssocID="{D5A1F7C3-83E5-4616-9FB0-58AE2D20BFF3}" presName="spaceRect" presStyleCnt="0"/>
      <dgm:spPr/>
    </dgm:pt>
    <dgm:pt modelId="{829FAA5C-21ED-44C7-B69B-F72F70B0DC74}" type="pres">
      <dgm:prSet presAssocID="{D5A1F7C3-83E5-4616-9FB0-58AE2D20BFF3}" presName="parTx" presStyleLbl="revTx" presStyleIdx="0" presStyleCnt="4">
        <dgm:presLayoutVars>
          <dgm:chMax val="0"/>
          <dgm:chPref val="0"/>
        </dgm:presLayoutVars>
      </dgm:prSet>
      <dgm:spPr/>
    </dgm:pt>
    <dgm:pt modelId="{059975CE-38D0-4D23-B2BA-19453B3B28D8}" type="pres">
      <dgm:prSet presAssocID="{29F81C7D-D3E7-4F7F-AA05-48964EEC6786}" presName="sibTrans" presStyleCnt="0"/>
      <dgm:spPr/>
    </dgm:pt>
    <dgm:pt modelId="{4F121943-06A9-4CF8-9079-6219432609FC}" type="pres">
      <dgm:prSet presAssocID="{15DC9B55-16DB-4DED-B9F5-6B1647FFEBEF}" presName="compNode" presStyleCnt="0"/>
      <dgm:spPr/>
    </dgm:pt>
    <dgm:pt modelId="{CB23D8F7-2BAC-409D-9B80-51B40470D464}" type="pres">
      <dgm:prSet presAssocID="{15DC9B55-16DB-4DED-B9F5-6B1647FFEBEF}" presName="bgRect" presStyleLbl="bgShp" presStyleIdx="1" presStyleCnt="4"/>
      <dgm:spPr/>
    </dgm:pt>
    <dgm:pt modelId="{C48C8D41-7DE4-47F1-80B7-5EBDAEC3A7A5}" type="pres">
      <dgm:prSet presAssocID="{15DC9B55-16DB-4DED-B9F5-6B1647FFEB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A7DD83F-1658-42BD-BA3E-363DB2CFA36E}" type="pres">
      <dgm:prSet presAssocID="{15DC9B55-16DB-4DED-B9F5-6B1647FFEBEF}" presName="spaceRect" presStyleCnt="0"/>
      <dgm:spPr/>
    </dgm:pt>
    <dgm:pt modelId="{33C73112-B95D-498E-81D0-76D2AFDF9551}" type="pres">
      <dgm:prSet presAssocID="{15DC9B55-16DB-4DED-B9F5-6B1647FFEBEF}" presName="parTx" presStyleLbl="revTx" presStyleIdx="1" presStyleCnt="4">
        <dgm:presLayoutVars>
          <dgm:chMax val="0"/>
          <dgm:chPref val="0"/>
        </dgm:presLayoutVars>
      </dgm:prSet>
      <dgm:spPr/>
    </dgm:pt>
    <dgm:pt modelId="{3752EBD9-35ED-42BF-986B-1A3E0797B859}" type="pres">
      <dgm:prSet presAssocID="{7776942E-FB3E-4730-BE4A-9F5C8B50D98B}" presName="sibTrans" presStyleCnt="0"/>
      <dgm:spPr/>
    </dgm:pt>
    <dgm:pt modelId="{1E3E38E1-4B9C-43D4-B91F-406F4B1D4E69}" type="pres">
      <dgm:prSet presAssocID="{F1CAEAEF-BDC0-4C1C-85FF-3A07AD148CAA}" presName="compNode" presStyleCnt="0"/>
      <dgm:spPr/>
    </dgm:pt>
    <dgm:pt modelId="{5E3D7010-E961-4516-80AA-50DAF918A815}" type="pres">
      <dgm:prSet presAssocID="{F1CAEAEF-BDC0-4C1C-85FF-3A07AD148CAA}" presName="bgRect" presStyleLbl="bgShp" presStyleIdx="2" presStyleCnt="4"/>
      <dgm:spPr/>
    </dgm:pt>
    <dgm:pt modelId="{3E224802-A4C5-4CB7-BBA6-27DECDC284BB}" type="pres">
      <dgm:prSet presAssocID="{F1CAEAEF-BDC0-4C1C-85FF-3A07AD148CA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4156E4E1-8B25-428F-AF37-77361B410023}" type="pres">
      <dgm:prSet presAssocID="{F1CAEAEF-BDC0-4C1C-85FF-3A07AD148CAA}" presName="spaceRect" presStyleCnt="0"/>
      <dgm:spPr/>
    </dgm:pt>
    <dgm:pt modelId="{FC4DEC16-71B6-4793-BC69-7F06A680D707}" type="pres">
      <dgm:prSet presAssocID="{F1CAEAEF-BDC0-4C1C-85FF-3A07AD148CAA}" presName="parTx" presStyleLbl="revTx" presStyleIdx="2" presStyleCnt="4">
        <dgm:presLayoutVars>
          <dgm:chMax val="0"/>
          <dgm:chPref val="0"/>
        </dgm:presLayoutVars>
      </dgm:prSet>
      <dgm:spPr/>
    </dgm:pt>
    <dgm:pt modelId="{298DA667-CB34-4D25-8041-EDA009F72F43}" type="pres">
      <dgm:prSet presAssocID="{8C95C04B-004A-4F75-B4A2-80A75A7A39F6}" presName="sibTrans" presStyleCnt="0"/>
      <dgm:spPr/>
    </dgm:pt>
    <dgm:pt modelId="{AA747943-2723-47A0-B78C-DF63627FC50E}" type="pres">
      <dgm:prSet presAssocID="{03341AB5-1A54-4EFA-BCCD-94B00D75ABCC}" presName="compNode" presStyleCnt="0"/>
      <dgm:spPr/>
    </dgm:pt>
    <dgm:pt modelId="{EB6876B3-1439-4F82-A8D0-78BAFF2A7B86}" type="pres">
      <dgm:prSet presAssocID="{03341AB5-1A54-4EFA-BCCD-94B00D75ABCC}" presName="bgRect" presStyleLbl="bgShp" presStyleIdx="3" presStyleCnt="4"/>
      <dgm:spPr/>
    </dgm:pt>
    <dgm:pt modelId="{CABB4EB3-AEB3-454F-A649-AA39C7F3BBFE}" type="pres">
      <dgm:prSet presAssocID="{03341AB5-1A54-4EFA-BCCD-94B00D75AB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45B6F9-EE28-4D81-881F-719F28242274}" type="pres">
      <dgm:prSet presAssocID="{03341AB5-1A54-4EFA-BCCD-94B00D75ABCC}" presName="spaceRect" presStyleCnt="0"/>
      <dgm:spPr/>
    </dgm:pt>
    <dgm:pt modelId="{7311189C-76D5-4405-B040-29329F4389EE}" type="pres">
      <dgm:prSet presAssocID="{03341AB5-1A54-4EFA-BCCD-94B00D75AB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5BED524-FFAB-4A01-A1FB-B15B1F3D867C}" type="presOf" srcId="{15DC9B55-16DB-4DED-B9F5-6B1647FFEBEF}" destId="{33C73112-B95D-498E-81D0-76D2AFDF9551}" srcOrd="0" destOrd="0" presId="urn:microsoft.com/office/officeart/2018/2/layout/IconVerticalSolidList"/>
    <dgm:cxn modelId="{8834D826-4D86-4C30-AFB1-21934329FED2}" srcId="{9638EECB-9161-4E90-805E-96D5C0BB40C9}" destId="{F1CAEAEF-BDC0-4C1C-85FF-3A07AD148CAA}" srcOrd="2" destOrd="0" parTransId="{E7EA6367-6887-49A7-84FA-5227D060A36D}" sibTransId="{8C95C04B-004A-4F75-B4A2-80A75A7A39F6}"/>
    <dgm:cxn modelId="{71FAE43A-C01B-4E94-9CD1-E88A5F52C256}" type="presOf" srcId="{F1CAEAEF-BDC0-4C1C-85FF-3A07AD148CAA}" destId="{FC4DEC16-71B6-4793-BC69-7F06A680D707}" srcOrd="0" destOrd="0" presId="urn:microsoft.com/office/officeart/2018/2/layout/IconVerticalSolidList"/>
    <dgm:cxn modelId="{12AC7543-5616-40BC-BA8F-C1B9120F5BC4}" srcId="{9638EECB-9161-4E90-805E-96D5C0BB40C9}" destId="{D5A1F7C3-83E5-4616-9FB0-58AE2D20BFF3}" srcOrd="0" destOrd="0" parTransId="{B9DD4DD6-822B-4611-B9B8-7D00D3F773F2}" sibTransId="{29F81C7D-D3E7-4F7F-AA05-48964EEC6786}"/>
    <dgm:cxn modelId="{BFC0D54E-AA80-4613-8178-FDA05EE53673}" type="presOf" srcId="{03341AB5-1A54-4EFA-BCCD-94B00D75ABCC}" destId="{7311189C-76D5-4405-B040-29329F4389EE}" srcOrd="0" destOrd="0" presId="urn:microsoft.com/office/officeart/2018/2/layout/IconVerticalSolidList"/>
    <dgm:cxn modelId="{AC77A2B0-FE3F-4ECA-AEB0-BCCE7EA9773E}" srcId="{9638EECB-9161-4E90-805E-96D5C0BB40C9}" destId="{15DC9B55-16DB-4DED-B9F5-6B1647FFEBEF}" srcOrd="1" destOrd="0" parTransId="{01E1D6EC-CB8A-4F16-8252-E634136F3632}" sibTransId="{7776942E-FB3E-4730-BE4A-9F5C8B50D98B}"/>
    <dgm:cxn modelId="{A14225B3-255A-4059-986E-444BAE3AAE75}" srcId="{9638EECB-9161-4E90-805E-96D5C0BB40C9}" destId="{03341AB5-1A54-4EFA-BCCD-94B00D75ABCC}" srcOrd="3" destOrd="0" parTransId="{DE5C4507-1E1F-4762-83F5-1097B092D00A}" sibTransId="{02985284-F5B1-4BB9-8E2E-E9CEB1745DCF}"/>
    <dgm:cxn modelId="{F3C59BCB-B7D2-4482-92F9-ECD6AFD8E07A}" type="presOf" srcId="{9638EECB-9161-4E90-805E-96D5C0BB40C9}" destId="{29137DA7-BDA4-45D4-B5BB-6FE9B9493D9C}" srcOrd="0" destOrd="0" presId="urn:microsoft.com/office/officeart/2018/2/layout/IconVerticalSolidList"/>
    <dgm:cxn modelId="{AA170FDB-D9CC-45AF-9A88-E534153827D7}" type="presOf" srcId="{D5A1F7C3-83E5-4616-9FB0-58AE2D20BFF3}" destId="{829FAA5C-21ED-44C7-B69B-F72F70B0DC74}" srcOrd="0" destOrd="0" presId="urn:microsoft.com/office/officeart/2018/2/layout/IconVerticalSolidList"/>
    <dgm:cxn modelId="{A69D6F50-7312-40FC-A906-F6136EFA0523}" type="presParOf" srcId="{29137DA7-BDA4-45D4-B5BB-6FE9B9493D9C}" destId="{C51019CD-2AF0-43AE-8A32-DAAAAE747F5D}" srcOrd="0" destOrd="0" presId="urn:microsoft.com/office/officeart/2018/2/layout/IconVerticalSolidList"/>
    <dgm:cxn modelId="{41028876-7E41-49C7-8A4A-BCDA18E950BD}" type="presParOf" srcId="{C51019CD-2AF0-43AE-8A32-DAAAAE747F5D}" destId="{8071299C-19BA-474A-8B82-0511C795163C}" srcOrd="0" destOrd="0" presId="urn:microsoft.com/office/officeart/2018/2/layout/IconVerticalSolidList"/>
    <dgm:cxn modelId="{0D2006DB-35DD-4253-B167-D75DB05AA1DB}" type="presParOf" srcId="{C51019CD-2AF0-43AE-8A32-DAAAAE747F5D}" destId="{CA12B556-958F-496B-B3C0-29DE64E346ED}" srcOrd="1" destOrd="0" presId="urn:microsoft.com/office/officeart/2018/2/layout/IconVerticalSolidList"/>
    <dgm:cxn modelId="{632507C8-4213-4B4C-93F7-38F79D9EEFEA}" type="presParOf" srcId="{C51019CD-2AF0-43AE-8A32-DAAAAE747F5D}" destId="{BB04A2AC-9E23-471E-BFDE-2E79939BCBA0}" srcOrd="2" destOrd="0" presId="urn:microsoft.com/office/officeart/2018/2/layout/IconVerticalSolidList"/>
    <dgm:cxn modelId="{0497FA99-0C96-4DC8-B204-89CD9A2FDBCC}" type="presParOf" srcId="{C51019CD-2AF0-43AE-8A32-DAAAAE747F5D}" destId="{829FAA5C-21ED-44C7-B69B-F72F70B0DC74}" srcOrd="3" destOrd="0" presId="urn:microsoft.com/office/officeart/2018/2/layout/IconVerticalSolidList"/>
    <dgm:cxn modelId="{104EE335-09FB-4A66-B741-C2C08766E5E7}" type="presParOf" srcId="{29137DA7-BDA4-45D4-B5BB-6FE9B9493D9C}" destId="{059975CE-38D0-4D23-B2BA-19453B3B28D8}" srcOrd="1" destOrd="0" presId="urn:microsoft.com/office/officeart/2018/2/layout/IconVerticalSolidList"/>
    <dgm:cxn modelId="{66BB7081-DDC0-47BE-9B0B-88DF7FA60B50}" type="presParOf" srcId="{29137DA7-BDA4-45D4-B5BB-6FE9B9493D9C}" destId="{4F121943-06A9-4CF8-9079-6219432609FC}" srcOrd="2" destOrd="0" presId="urn:microsoft.com/office/officeart/2018/2/layout/IconVerticalSolidList"/>
    <dgm:cxn modelId="{36C6C518-12DF-4B3B-A4F1-D23D91F3C49C}" type="presParOf" srcId="{4F121943-06A9-4CF8-9079-6219432609FC}" destId="{CB23D8F7-2BAC-409D-9B80-51B40470D464}" srcOrd="0" destOrd="0" presId="urn:microsoft.com/office/officeart/2018/2/layout/IconVerticalSolidList"/>
    <dgm:cxn modelId="{1783F065-FB5B-4D8F-A8B9-BA6CE39113C0}" type="presParOf" srcId="{4F121943-06A9-4CF8-9079-6219432609FC}" destId="{C48C8D41-7DE4-47F1-80B7-5EBDAEC3A7A5}" srcOrd="1" destOrd="0" presId="urn:microsoft.com/office/officeart/2018/2/layout/IconVerticalSolidList"/>
    <dgm:cxn modelId="{8665F261-B31F-4611-BA83-3B589D6E1683}" type="presParOf" srcId="{4F121943-06A9-4CF8-9079-6219432609FC}" destId="{7A7DD83F-1658-42BD-BA3E-363DB2CFA36E}" srcOrd="2" destOrd="0" presId="urn:microsoft.com/office/officeart/2018/2/layout/IconVerticalSolidList"/>
    <dgm:cxn modelId="{208F92EA-98B1-4311-8B9C-040548D4030E}" type="presParOf" srcId="{4F121943-06A9-4CF8-9079-6219432609FC}" destId="{33C73112-B95D-498E-81D0-76D2AFDF9551}" srcOrd="3" destOrd="0" presId="urn:microsoft.com/office/officeart/2018/2/layout/IconVerticalSolidList"/>
    <dgm:cxn modelId="{B2748F9B-A6A4-4380-8471-1B2E712D5EB1}" type="presParOf" srcId="{29137DA7-BDA4-45D4-B5BB-6FE9B9493D9C}" destId="{3752EBD9-35ED-42BF-986B-1A3E0797B859}" srcOrd="3" destOrd="0" presId="urn:microsoft.com/office/officeart/2018/2/layout/IconVerticalSolidList"/>
    <dgm:cxn modelId="{7FCA68AA-4834-46E3-98BD-3C786F920CC4}" type="presParOf" srcId="{29137DA7-BDA4-45D4-B5BB-6FE9B9493D9C}" destId="{1E3E38E1-4B9C-43D4-B91F-406F4B1D4E69}" srcOrd="4" destOrd="0" presId="urn:microsoft.com/office/officeart/2018/2/layout/IconVerticalSolidList"/>
    <dgm:cxn modelId="{6F7A66A0-EE37-441D-969D-D1C4A45BFCBB}" type="presParOf" srcId="{1E3E38E1-4B9C-43D4-B91F-406F4B1D4E69}" destId="{5E3D7010-E961-4516-80AA-50DAF918A815}" srcOrd="0" destOrd="0" presId="urn:microsoft.com/office/officeart/2018/2/layout/IconVerticalSolidList"/>
    <dgm:cxn modelId="{6076D657-2125-4677-B90E-9D59AFCC4371}" type="presParOf" srcId="{1E3E38E1-4B9C-43D4-B91F-406F4B1D4E69}" destId="{3E224802-A4C5-4CB7-BBA6-27DECDC284BB}" srcOrd="1" destOrd="0" presId="urn:microsoft.com/office/officeart/2018/2/layout/IconVerticalSolidList"/>
    <dgm:cxn modelId="{60673468-8FCF-489C-82C3-05AF1C660450}" type="presParOf" srcId="{1E3E38E1-4B9C-43D4-B91F-406F4B1D4E69}" destId="{4156E4E1-8B25-428F-AF37-77361B410023}" srcOrd="2" destOrd="0" presId="urn:microsoft.com/office/officeart/2018/2/layout/IconVerticalSolidList"/>
    <dgm:cxn modelId="{E87C3032-E7C0-4D1C-AA99-4281D018B101}" type="presParOf" srcId="{1E3E38E1-4B9C-43D4-B91F-406F4B1D4E69}" destId="{FC4DEC16-71B6-4793-BC69-7F06A680D707}" srcOrd="3" destOrd="0" presId="urn:microsoft.com/office/officeart/2018/2/layout/IconVerticalSolidList"/>
    <dgm:cxn modelId="{8254F97B-994E-4EAB-854F-6F3EF7780B65}" type="presParOf" srcId="{29137DA7-BDA4-45D4-B5BB-6FE9B9493D9C}" destId="{298DA667-CB34-4D25-8041-EDA009F72F43}" srcOrd="5" destOrd="0" presId="urn:microsoft.com/office/officeart/2018/2/layout/IconVerticalSolidList"/>
    <dgm:cxn modelId="{343D6AE5-94E9-491A-8DE0-04043DEA6F13}" type="presParOf" srcId="{29137DA7-BDA4-45D4-B5BB-6FE9B9493D9C}" destId="{AA747943-2723-47A0-B78C-DF63627FC50E}" srcOrd="6" destOrd="0" presId="urn:microsoft.com/office/officeart/2018/2/layout/IconVerticalSolidList"/>
    <dgm:cxn modelId="{B78FCA9C-6FAC-4B64-B1B6-6FAA2C229AA9}" type="presParOf" srcId="{AA747943-2723-47A0-B78C-DF63627FC50E}" destId="{EB6876B3-1439-4F82-A8D0-78BAFF2A7B86}" srcOrd="0" destOrd="0" presId="urn:microsoft.com/office/officeart/2018/2/layout/IconVerticalSolidList"/>
    <dgm:cxn modelId="{98B757E1-C366-45E9-893E-47EA83794B4C}" type="presParOf" srcId="{AA747943-2723-47A0-B78C-DF63627FC50E}" destId="{CABB4EB3-AEB3-454F-A649-AA39C7F3BBFE}" srcOrd="1" destOrd="0" presId="urn:microsoft.com/office/officeart/2018/2/layout/IconVerticalSolidList"/>
    <dgm:cxn modelId="{8F6E2352-286F-4949-9422-DB488C312F3B}" type="presParOf" srcId="{AA747943-2723-47A0-B78C-DF63627FC50E}" destId="{5D45B6F9-EE28-4D81-881F-719F28242274}" srcOrd="2" destOrd="0" presId="urn:microsoft.com/office/officeart/2018/2/layout/IconVerticalSolidList"/>
    <dgm:cxn modelId="{0B3A2603-822A-44D2-AD38-672D36C98ADC}" type="presParOf" srcId="{AA747943-2723-47A0-B78C-DF63627FC50E}" destId="{7311189C-76D5-4405-B040-29329F4389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299C-19BA-474A-8B82-0511C795163C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2B556-958F-496B-B3C0-29DE64E346ED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FAA5C-21ED-44C7-B69B-F72F70B0DC74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Rapid Response Business Engagement Center</a:t>
          </a:r>
        </a:p>
      </dsp:txBody>
      <dsp:txXfrm>
        <a:off x="1337397" y="2284"/>
        <a:ext cx="4926242" cy="1157919"/>
      </dsp:txXfrm>
    </dsp:sp>
    <dsp:sp modelId="{CB23D8F7-2BAC-409D-9B80-51B40470D464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C8D41-7DE4-47F1-80B7-5EBDAEC3A7A5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73112-B95D-498E-81D0-76D2AFDF9551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 and Safety Officer Training- Maui College, 45 hours online course, Certificate of Professional Development</a:t>
          </a:r>
        </a:p>
      </dsp:txBody>
      <dsp:txXfrm>
        <a:off x="1337397" y="1449684"/>
        <a:ext cx="4926242" cy="1157919"/>
      </dsp:txXfrm>
    </dsp:sp>
    <dsp:sp modelId="{5E3D7010-E961-4516-80AA-50DAF918A815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24802-A4C5-4CB7-BBA6-27DECDC284BB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EC16-71B6-4793-BC69-7F06A680D707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Drive Thru Job Fairs</a:t>
          </a:r>
        </a:p>
      </dsp:txBody>
      <dsp:txXfrm>
        <a:off x="1337397" y="2897083"/>
        <a:ext cx="4926242" cy="1157919"/>
      </dsp:txXfrm>
    </dsp:sp>
    <dsp:sp modelId="{EB6876B3-1439-4F82-A8D0-78BAFF2A7B86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B4EB3-AEB3-454F-A649-AA39C7F3BBFE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1189C-76D5-4405-B040-29329F4389EE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Hiring Events</a:t>
          </a:r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A20D-E2C6-440D-914C-9303DE8F1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FCCE0-0D19-46C6-ABB1-7189D3E6D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158C7-8591-4A5F-B6F6-BD519817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9511-6537-401C-A37B-52B1FAD7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2BA2-A2F3-4656-AF9B-28D85CD4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4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6701-C6E7-4FF4-8F11-25704EC2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64331-BB01-4AB2-9254-6C91B1279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908C-9C27-415B-9613-639B6A54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E7FB6-543D-416A-B295-3F570636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8097-1121-4E33-B54A-0DB5BCA1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1C34D-719F-45C4-BBCD-89CFB7DAB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88A20-AE30-4132-B851-FD7FE613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CD036-6755-4935-AE76-3BEDD41D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9BBF-E9EB-4528-B5AF-779A4563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2A309-FFD2-45DC-9AF9-7C06C8E6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E9A7-37D7-4F53-9911-395A300C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3E00-8905-47E5-AC84-2E5A6B287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612F-B571-4CDC-B071-61023991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B2361-25AC-4F06-AFFD-2E56A145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BC61-0D55-4F44-A12E-D22D8398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8014-77A0-4608-A25A-53FAA556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DF0E-F05F-411C-8FE9-0FD3FDF5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843AE-7A8F-4E33-9AB5-AAB4D271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3F34-AB2A-4579-938B-D8D5792D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8C68-C681-4741-9803-99544A21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C22C-F935-4410-86C9-1E3E952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ED3B-167E-4497-8A0A-42765CAC1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44105-3725-40FE-8714-416F711F1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606B1-8B8E-4542-8789-32B72394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92D9A-70AC-49D7-8979-33386CB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D591-97D0-4148-B12E-4BFE9178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B7DF-4E20-4835-B996-CA7D8F0A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2AC9B-715B-4265-80E6-F6E85DCD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498FF-8592-41DD-BF59-DCCA888DE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D7943-FA73-4921-A179-4BE95E493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EF71B-5CD6-4849-81FC-864E1F54A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CE7EC-DF93-406D-A151-BDA84E87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89547-B998-4AD3-B045-6FFA4128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81455-D1DF-475B-9321-E73923FF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ED85-2E38-4D4C-88A6-2CA1E24A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9ACCD-2CE3-4B32-820D-A075DC0D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F16DC-BF84-41ED-969C-43E9AD5B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1CF8E-CF88-4658-8186-5B87EE48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B0973-4120-4FE3-A678-B8C3614D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E6369-D734-4341-97FE-B36053A1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32FDE-6D6C-407D-AE18-223CAB1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D900-5813-44E7-9D2E-90153435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31D8-4ACC-4620-9171-57EBA6448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2F70C-D5EF-42CD-AE23-18FC27AD9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55743-E49C-4DC8-BC3B-B6DFEBC1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AC323-225C-4071-9E45-B404CE8C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2619A-6546-4DD8-9C9F-E644B6AB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F80B1-D1BD-4579-8D12-2345153BD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56FB9-F3A6-417F-92C1-E3FC5DFA0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FD0D6-6582-4EF3-8D6C-4B476FA4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8080-AFAC-4C5C-9E9F-6863F804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1CC28-152E-42DE-B9E6-6CDB8C15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1168F-99D4-4486-A120-93228F99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3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43C34C-03AC-43D6-8F81-3FC24C1D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CA20-0497-443D-83C1-BB825685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4F5D-72FC-4328-AB89-31CBEC122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4F13-2651-4CBE-8CDF-0A6C391C9478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B906D-4204-4547-95AB-5E898F2D1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20B7-BCB8-4C56-AE0D-198835BA6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36D2-B75D-4F85-AF23-4C17B4F55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readyhawaii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E39F4-CA71-46F5-B9B1-FD08CCFB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952295" cy="39620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>
                <a:solidFill>
                  <a:srgbClr val="C00000"/>
                </a:solidFill>
              </a:rPr>
              <a:t>EXECUTIVE DIRECTOR REPORT</a:t>
            </a:r>
            <a:br>
              <a:rPr lang="en-US" sz="2700" b="1" dirty="0"/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Workforce Development Council</a:t>
            </a:r>
            <a:b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Allicyn Tasaka</a:t>
            </a:r>
            <a:b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August 12, 2021</a:t>
            </a:r>
            <a:endParaRPr lang="en-US" sz="27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339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92F68-70C4-4C49-9ACE-332A486C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Loves Rapid Response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9F7ED9-4015-439F-8CC2-3022E4D17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168200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79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8556C-234B-4E9D-B887-2ED553C6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80" y="2554941"/>
            <a:ext cx="4735016" cy="1252623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Upcoming Collaboration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86F54-A24F-4788-8502-C3EE5A41C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Hawaii Work-Based Learning Convening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Hosted by Hawaii P-20 Partnerships for Education</a:t>
            </a:r>
          </a:p>
          <a:p>
            <a:r>
              <a:rPr lang="en-US" sz="1400" b="1" u="sng" dirty="0">
                <a:solidFill>
                  <a:schemeClr val="accent2">
                    <a:lumMod val="50000"/>
                  </a:schemeClr>
                </a:solidFill>
              </a:rPr>
              <a:t>Wed., Sept. 8 @ 9am – 9:45am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WDC Youth Services Committee Panel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Trauma Informed Care Assessment Pilot Program with Stacy Ferreira and Danny Goya</a:t>
            </a:r>
          </a:p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Entrepreneurial Skills Training Program with Steve Sue,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Bizgenics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 Foundation</a:t>
            </a:r>
          </a:p>
          <a:p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</a:rPr>
              <a:t>Thurs, Sept. 9 @ 9am-9:45am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Workforce panel discussion: TBD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9BEA6-9DCA-4C8B-808C-1FBC0448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DXP Data Summit: Equity and COVID Impacts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October 2021:Early Childhood, K-12, Post-Secondary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Wed., October 27: AM and PM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 Workforce sessions: TBD</a:t>
            </a:r>
          </a:p>
        </p:txBody>
      </p:sp>
    </p:spTree>
    <p:extLst>
      <p:ext uri="{BB962C8B-B14F-4D97-AF65-F5344CB8AC3E}">
        <p14:creationId xmlns:p14="http://schemas.microsoft.com/office/powerpoint/2010/main" val="36641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0C1-9426-4D66-AD46-2E814328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0" y="629268"/>
            <a:ext cx="7353300" cy="9328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Resiliency Initiative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2752C-5BF0-40AE-83C1-A6B858E9A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Digital Readiness Classes Pilot Program: April to September 2021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 Community Colleges; State Libraries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hour class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NorthStar: Continued online learning resource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date over 300 students</a:t>
            </a:r>
          </a:p>
          <a:p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introduction to computers to build confidence and skills to problem solve and closer to employment opportunities</a:t>
            </a: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49EBEF-F42A-4279-880C-EA4B495D4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6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D09FB-3CD6-4773-AAE3-D577036D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235670"/>
            <a:ext cx="4282983" cy="17092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resilient workforce: computer training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969EC42-F7BA-40C4-BB6E-EFFEC82C4C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1" y="587829"/>
            <a:ext cx="5628018" cy="5070653"/>
          </a:xfrm>
          <a:prstGeom prst="rect">
            <a:avLst/>
          </a:prstGeom>
        </p:spPr>
      </p:pic>
      <p:sp>
        <p:nvSpPr>
          <p:cNvPr id="36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BFA-6151-4E52-AD05-3257B6845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360" y="1999777"/>
            <a:ext cx="5145406" cy="373440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Employer-led digital literacy assessments and upskilling</a:t>
            </a:r>
          </a:p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Zippy’s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Outrigger Hotels, Hawaii Carpenters Apprenticeship &amp; Training fund, Hawaii Community Federal Credit Union, Waianae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Moku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Omnitrak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Statewide Digital Literacy and Readiness Phone Survey: Final report by September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More information: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www.digitalreadyhawaii.org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website&#10;&#10;Description automatically generated">
            <a:extLst>
              <a:ext uri="{FF2B5EF4-FFF2-40B4-BE49-F238E27FC236}">
                <a16:creationId xmlns:a16="http://schemas.microsoft.com/office/drawing/2014/main" id="{34E15EE5-49A6-442A-9874-AB930F2F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" y="0"/>
            <a:ext cx="10156214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CF672-9ECD-4C79-A4B9-49AD2391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Update: </a:t>
            </a:r>
            <a:br>
              <a:rPr lang="en-US" sz="32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Rapid Response &amp; Business Services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A5498-66DC-43AC-8759-6E937233A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9" y="1779204"/>
            <a:ext cx="4008384" cy="30948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HARRISON KURANISHI,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Statewide Rapid Response and Business Services Coordinator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CASSANDRA COCKETT,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 Coordinator, ILWU Local 142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F7B35BA-4DCF-413F-9A82-6AE466EBAD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73" y="1782981"/>
            <a:ext cx="6143505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60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80DE5-D1A4-4A50-9A5B-7EC3701FC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26" y="1112969"/>
            <a:ext cx="3937298" cy="4166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Rapid Response and Business Services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BAA2B-7018-43FF-8BA5-67F2656D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Two WARN notices between April 1, 2021- June 30, 2021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Continue to assist small business with closures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/>
              <a:t>Monthly Presentations DVR, Isaia Souza, HSBDC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9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7FABD-6426-46C8-9686-CE9A3291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Activities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168FAB-6FA1-4FBC-8551-876AD9EF8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1123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2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45BB-4591-4190-BC17-5CEDA756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en-US" sz="2000" dirty="0"/>
              <a:t>152 Attendees</a:t>
            </a:r>
          </a:p>
          <a:p>
            <a:r>
              <a:rPr lang="en-US" sz="2000" dirty="0"/>
              <a:t>14 Employers</a:t>
            </a:r>
          </a:p>
          <a:p>
            <a:r>
              <a:rPr lang="en-US" sz="2000" dirty="0"/>
              <a:t>5 Services Providers</a:t>
            </a:r>
          </a:p>
          <a:p>
            <a:r>
              <a:rPr lang="en-US" sz="2000" dirty="0"/>
              <a:t>57% of the employers rated the Hiring Event Excellent</a:t>
            </a:r>
          </a:p>
          <a:p>
            <a:r>
              <a:rPr lang="en-US" sz="2000" dirty="0"/>
              <a:t>57% were Extremely Satisfied with the event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777C9-E8FC-4435-AC47-D1F870B5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64" y="661916"/>
            <a:ext cx="4182327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64D8-8B42-4998-878E-83584FD8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 2020 vs 2021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3C5BBF-E99C-417B-8DBF-01B2DEF4B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330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0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336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EXECUTIVE DIRECTOR REPORT Workforce Development Council Allicyn Tasaka August 12, 2021</vt:lpstr>
      <vt:lpstr>Workforce Resiliency Initiative</vt:lpstr>
      <vt:lpstr>Building a resilient workforce: computer training </vt:lpstr>
      <vt:lpstr>PowerPoint Presentation</vt:lpstr>
      <vt:lpstr>Update:  Statewide Rapid Response &amp; Business Services </vt:lpstr>
      <vt:lpstr>Rapid Response and Business Services</vt:lpstr>
      <vt:lpstr>Activities </vt:lpstr>
      <vt:lpstr>PowerPoint Presentation</vt:lpstr>
      <vt:lpstr>Rapid Response 2020 vs 2021</vt:lpstr>
      <vt:lpstr>Loves Rapid Response</vt:lpstr>
      <vt:lpstr>Upcoming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Response and Business Services</dc:title>
  <dc:creator>Kuranishi, Harrison</dc:creator>
  <cp:lastModifiedBy>Allicyn C. Tasaka</cp:lastModifiedBy>
  <cp:revision>36</cp:revision>
  <dcterms:created xsi:type="dcterms:W3CDTF">2021-08-11T19:48:25Z</dcterms:created>
  <dcterms:modified xsi:type="dcterms:W3CDTF">2021-08-12T18:15:47Z</dcterms:modified>
</cp:coreProperties>
</file>