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Lst>
  <p:notesMasterIdLst>
    <p:notesMasterId r:id="rId20"/>
  </p:notesMasterIdLst>
  <p:sldIdLst>
    <p:sldId id="262" r:id="rId6"/>
    <p:sldId id="272" r:id="rId7"/>
    <p:sldId id="423" r:id="rId8"/>
    <p:sldId id="293" r:id="rId9"/>
    <p:sldId id="312" r:id="rId10"/>
    <p:sldId id="279" r:id="rId11"/>
    <p:sldId id="321" r:id="rId12"/>
    <p:sldId id="330" r:id="rId13"/>
    <p:sldId id="281" r:id="rId14"/>
    <p:sldId id="295" r:id="rId15"/>
    <p:sldId id="306" r:id="rId16"/>
    <p:sldId id="324" r:id="rId17"/>
    <p:sldId id="329" r:id="rId18"/>
    <p:sldId id="273"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1"/>
    <a:srgbClr val="4886A1"/>
    <a:srgbClr val="8C298F"/>
    <a:srgbClr val="840027"/>
    <a:srgbClr val="F78E38"/>
    <a:srgbClr val="24AE48"/>
    <a:srgbClr val="FDBA13"/>
    <a:srgbClr val="878A8F"/>
    <a:srgbClr val="878A00"/>
    <a:srgbClr val="488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273" autoAdjust="0"/>
  </p:normalViewPr>
  <p:slideViewPr>
    <p:cSldViewPr snapToGrid="0">
      <p:cViewPr varScale="1">
        <p:scale>
          <a:sx n="118" d="100"/>
          <a:sy n="118" d="100"/>
        </p:scale>
        <p:origin x="140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C0132-1FD1-4182-96C4-744D42DEC22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22BB2962-E4C8-4A22-82F9-985CB09103F5}">
      <dgm:prSet/>
      <dgm:spPr/>
      <dgm:t>
        <a:bodyPr/>
        <a:lstStyle/>
        <a:p>
          <a:pPr>
            <a:defRPr cap="all"/>
          </a:pPr>
          <a:r>
            <a:rPr lang="en-US"/>
            <a:t>College of Business</a:t>
          </a:r>
        </a:p>
      </dgm:t>
    </dgm:pt>
    <dgm:pt modelId="{F7B2CCD5-916D-4D5C-90A1-071E70E77C54}" type="parTrans" cxnId="{73DE6A1E-2A1D-4770-9CE8-1B96F1EC9777}">
      <dgm:prSet/>
      <dgm:spPr/>
      <dgm:t>
        <a:bodyPr/>
        <a:lstStyle/>
        <a:p>
          <a:endParaRPr lang="en-US"/>
        </a:p>
      </dgm:t>
    </dgm:pt>
    <dgm:pt modelId="{FD3EFD3C-4C25-4645-967B-5CECEDA76449}" type="sibTrans" cxnId="{73DE6A1E-2A1D-4770-9CE8-1B96F1EC9777}">
      <dgm:prSet/>
      <dgm:spPr/>
      <dgm:t>
        <a:bodyPr/>
        <a:lstStyle/>
        <a:p>
          <a:endParaRPr lang="en-US"/>
        </a:p>
      </dgm:t>
    </dgm:pt>
    <dgm:pt modelId="{46BF3EC9-D064-4ACC-A425-D776BFDA2A28}">
      <dgm:prSet/>
      <dgm:spPr/>
      <dgm:t>
        <a:bodyPr/>
        <a:lstStyle/>
        <a:p>
          <a:pPr>
            <a:defRPr cap="all"/>
          </a:pPr>
          <a:r>
            <a:rPr lang="en-US"/>
            <a:t>College of Health Professions</a:t>
          </a:r>
        </a:p>
      </dgm:t>
    </dgm:pt>
    <dgm:pt modelId="{E5B75C8B-53EF-474C-8D3B-8C3A3F5B225D}" type="parTrans" cxnId="{FB321F45-B0F3-4066-A17B-7DFB29E4BC3A}">
      <dgm:prSet/>
      <dgm:spPr/>
      <dgm:t>
        <a:bodyPr/>
        <a:lstStyle/>
        <a:p>
          <a:endParaRPr lang="en-US"/>
        </a:p>
      </dgm:t>
    </dgm:pt>
    <dgm:pt modelId="{1FA7A9DC-4111-4629-B883-289A1105F526}" type="sibTrans" cxnId="{FB321F45-B0F3-4066-A17B-7DFB29E4BC3A}">
      <dgm:prSet/>
      <dgm:spPr/>
      <dgm:t>
        <a:bodyPr/>
        <a:lstStyle/>
        <a:p>
          <a:endParaRPr lang="en-US"/>
        </a:p>
      </dgm:t>
    </dgm:pt>
    <dgm:pt modelId="{6C4AA8D9-792A-453C-9A0E-5E30F6BF5DEB}">
      <dgm:prSet/>
      <dgm:spPr/>
      <dgm:t>
        <a:bodyPr/>
        <a:lstStyle/>
        <a:p>
          <a:pPr>
            <a:defRPr cap="all"/>
          </a:pPr>
          <a:r>
            <a:rPr lang="en-US"/>
            <a:t>College of Information Technology</a:t>
          </a:r>
        </a:p>
      </dgm:t>
    </dgm:pt>
    <dgm:pt modelId="{B9A97EA8-7563-404A-BA8A-29B490D5BD96}" type="parTrans" cxnId="{A07E317E-8E9D-45A7-92E1-ED826E53D374}">
      <dgm:prSet/>
      <dgm:spPr/>
      <dgm:t>
        <a:bodyPr/>
        <a:lstStyle/>
        <a:p>
          <a:endParaRPr lang="en-US"/>
        </a:p>
      </dgm:t>
    </dgm:pt>
    <dgm:pt modelId="{B39CEADC-1674-4D66-B167-4E0E8AC3A61D}" type="sibTrans" cxnId="{A07E317E-8E9D-45A7-92E1-ED826E53D374}">
      <dgm:prSet/>
      <dgm:spPr/>
      <dgm:t>
        <a:bodyPr/>
        <a:lstStyle/>
        <a:p>
          <a:endParaRPr lang="en-US"/>
        </a:p>
      </dgm:t>
    </dgm:pt>
    <dgm:pt modelId="{C76DB8BD-E76E-4F95-AFCE-2B81F039426B}">
      <dgm:prSet/>
      <dgm:spPr/>
      <dgm:t>
        <a:bodyPr/>
        <a:lstStyle/>
        <a:p>
          <a:pPr>
            <a:defRPr cap="all"/>
          </a:pPr>
          <a:r>
            <a:rPr lang="en-US"/>
            <a:t>Teachers College</a:t>
          </a:r>
        </a:p>
      </dgm:t>
    </dgm:pt>
    <dgm:pt modelId="{69191118-A9B8-456D-B6A8-F663EF6427DB}" type="parTrans" cxnId="{394A08B4-0E29-45EF-B3A7-A14C885DD8FA}">
      <dgm:prSet/>
      <dgm:spPr/>
      <dgm:t>
        <a:bodyPr/>
        <a:lstStyle/>
        <a:p>
          <a:endParaRPr lang="en-US"/>
        </a:p>
      </dgm:t>
    </dgm:pt>
    <dgm:pt modelId="{86E86601-656E-48C0-8F8F-6666765FF646}" type="sibTrans" cxnId="{394A08B4-0E29-45EF-B3A7-A14C885DD8FA}">
      <dgm:prSet/>
      <dgm:spPr/>
      <dgm:t>
        <a:bodyPr/>
        <a:lstStyle/>
        <a:p>
          <a:endParaRPr lang="en-US"/>
        </a:p>
      </dgm:t>
    </dgm:pt>
    <dgm:pt modelId="{932AAA11-DDBD-4638-A201-D3B8DA6F42E8}" type="pres">
      <dgm:prSet presAssocID="{123C0132-1FD1-4182-96C4-744D42DEC226}" presName="root" presStyleCnt="0">
        <dgm:presLayoutVars>
          <dgm:dir/>
          <dgm:resizeHandles val="exact"/>
        </dgm:presLayoutVars>
      </dgm:prSet>
      <dgm:spPr/>
    </dgm:pt>
    <dgm:pt modelId="{3BA690D5-FE38-4600-A7D5-FA63C66BC35A}" type="pres">
      <dgm:prSet presAssocID="{22BB2962-E4C8-4A22-82F9-985CB09103F5}" presName="compNode" presStyleCnt="0"/>
      <dgm:spPr/>
    </dgm:pt>
    <dgm:pt modelId="{BFE94127-5B4E-4014-95A3-260F23008C4E}" type="pres">
      <dgm:prSet presAssocID="{22BB2962-E4C8-4A22-82F9-985CB09103F5}" presName="iconBgRect" presStyleLbl="bgShp" presStyleIdx="0" presStyleCnt="4"/>
      <dgm:spPr/>
    </dgm:pt>
    <dgm:pt modelId="{21F4625C-16A5-48B7-9D62-823B445CCBC4}" type="pres">
      <dgm:prSet presAssocID="{22BB2962-E4C8-4A22-82F9-985CB09103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A01DF595-8727-4B1E-B245-2AA2EE010F40}" type="pres">
      <dgm:prSet presAssocID="{22BB2962-E4C8-4A22-82F9-985CB09103F5}" presName="spaceRect" presStyleCnt="0"/>
      <dgm:spPr/>
    </dgm:pt>
    <dgm:pt modelId="{21BF0EED-3729-4E23-9F1C-1DB3438F8651}" type="pres">
      <dgm:prSet presAssocID="{22BB2962-E4C8-4A22-82F9-985CB09103F5}" presName="textRect" presStyleLbl="revTx" presStyleIdx="0" presStyleCnt="4">
        <dgm:presLayoutVars>
          <dgm:chMax val="1"/>
          <dgm:chPref val="1"/>
        </dgm:presLayoutVars>
      </dgm:prSet>
      <dgm:spPr/>
    </dgm:pt>
    <dgm:pt modelId="{E10CE1CE-2E47-4C0C-87E2-6857E64C7051}" type="pres">
      <dgm:prSet presAssocID="{FD3EFD3C-4C25-4645-967B-5CECEDA76449}" presName="sibTrans" presStyleCnt="0"/>
      <dgm:spPr/>
    </dgm:pt>
    <dgm:pt modelId="{FBEF4DCD-B7AB-4878-9617-6BC4C427105D}" type="pres">
      <dgm:prSet presAssocID="{46BF3EC9-D064-4ACC-A425-D776BFDA2A28}" presName="compNode" presStyleCnt="0"/>
      <dgm:spPr/>
    </dgm:pt>
    <dgm:pt modelId="{8F7884AF-A8F2-4F85-8B2B-573715325E55}" type="pres">
      <dgm:prSet presAssocID="{46BF3EC9-D064-4ACC-A425-D776BFDA2A28}" presName="iconBgRect" presStyleLbl="bgShp" presStyleIdx="1" presStyleCnt="4"/>
      <dgm:spPr/>
    </dgm:pt>
    <dgm:pt modelId="{EF2BB316-7905-450F-8522-FE07312C9E67}" type="pres">
      <dgm:prSet presAssocID="{46BF3EC9-D064-4ACC-A425-D776BFDA2A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9BFBFFCC-5B36-470A-8F90-C502813CCAD0}" type="pres">
      <dgm:prSet presAssocID="{46BF3EC9-D064-4ACC-A425-D776BFDA2A28}" presName="spaceRect" presStyleCnt="0"/>
      <dgm:spPr/>
    </dgm:pt>
    <dgm:pt modelId="{F8B653D1-9FEF-4445-B7CE-A7F7F6A83B36}" type="pres">
      <dgm:prSet presAssocID="{46BF3EC9-D064-4ACC-A425-D776BFDA2A28}" presName="textRect" presStyleLbl="revTx" presStyleIdx="1" presStyleCnt="4">
        <dgm:presLayoutVars>
          <dgm:chMax val="1"/>
          <dgm:chPref val="1"/>
        </dgm:presLayoutVars>
      </dgm:prSet>
      <dgm:spPr/>
    </dgm:pt>
    <dgm:pt modelId="{952B6B32-554D-46F8-8028-A8CE253F9D1F}" type="pres">
      <dgm:prSet presAssocID="{1FA7A9DC-4111-4629-B883-289A1105F526}" presName="sibTrans" presStyleCnt="0"/>
      <dgm:spPr/>
    </dgm:pt>
    <dgm:pt modelId="{5D26299A-70E6-4765-BA9A-02DB73D5A105}" type="pres">
      <dgm:prSet presAssocID="{6C4AA8D9-792A-453C-9A0E-5E30F6BF5DEB}" presName="compNode" presStyleCnt="0"/>
      <dgm:spPr/>
    </dgm:pt>
    <dgm:pt modelId="{163A0899-8D08-4BE7-A8E7-8FC3DB9E9467}" type="pres">
      <dgm:prSet presAssocID="{6C4AA8D9-792A-453C-9A0E-5E30F6BF5DEB}" presName="iconBgRect" presStyleLbl="bgShp" presStyleIdx="2" presStyleCnt="4"/>
      <dgm:spPr/>
    </dgm:pt>
    <dgm:pt modelId="{E4932390-19F4-439D-BA4E-E511752AF224}" type="pres">
      <dgm:prSet presAssocID="{6C4AA8D9-792A-453C-9A0E-5E30F6BF5DE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FEC64CFF-1CB3-4CDF-89C7-F4A84C9E5824}" type="pres">
      <dgm:prSet presAssocID="{6C4AA8D9-792A-453C-9A0E-5E30F6BF5DEB}" presName="spaceRect" presStyleCnt="0"/>
      <dgm:spPr/>
    </dgm:pt>
    <dgm:pt modelId="{95365A15-3528-4500-B266-6375266278FB}" type="pres">
      <dgm:prSet presAssocID="{6C4AA8D9-792A-453C-9A0E-5E30F6BF5DEB}" presName="textRect" presStyleLbl="revTx" presStyleIdx="2" presStyleCnt="4">
        <dgm:presLayoutVars>
          <dgm:chMax val="1"/>
          <dgm:chPref val="1"/>
        </dgm:presLayoutVars>
      </dgm:prSet>
      <dgm:spPr/>
    </dgm:pt>
    <dgm:pt modelId="{AD6A5AA7-5444-42A3-BDE3-890F33C211D2}" type="pres">
      <dgm:prSet presAssocID="{B39CEADC-1674-4D66-B167-4E0E8AC3A61D}" presName="sibTrans" presStyleCnt="0"/>
      <dgm:spPr/>
    </dgm:pt>
    <dgm:pt modelId="{B8EB67A4-8B96-42C4-A1EF-2731F3481E9C}" type="pres">
      <dgm:prSet presAssocID="{C76DB8BD-E76E-4F95-AFCE-2B81F039426B}" presName="compNode" presStyleCnt="0"/>
      <dgm:spPr/>
    </dgm:pt>
    <dgm:pt modelId="{4136E9F6-6476-4CF2-87EC-8D76A3A4E3AD}" type="pres">
      <dgm:prSet presAssocID="{C76DB8BD-E76E-4F95-AFCE-2B81F039426B}" presName="iconBgRect" presStyleLbl="bgShp" presStyleIdx="3" presStyleCnt="4"/>
      <dgm:spPr/>
    </dgm:pt>
    <dgm:pt modelId="{29609322-C61F-4115-8D2F-9D4226389F29}" type="pres">
      <dgm:prSet presAssocID="{C76DB8BD-E76E-4F95-AFCE-2B81F039426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681E2F37-4038-4926-AC6B-A2B62A9EDE73}" type="pres">
      <dgm:prSet presAssocID="{C76DB8BD-E76E-4F95-AFCE-2B81F039426B}" presName="spaceRect" presStyleCnt="0"/>
      <dgm:spPr/>
    </dgm:pt>
    <dgm:pt modelId="{11717E1B-A8CA-4B24-8E88-CD5C54BFBEAD}" type="pres">
      <dgm:prSet presAssocID="{C76DB8BD-E76E-4F95-AFCE-2B81F039426B}" presName="textRect" presStyleLbl="revTx" presStyleIdx="3" presStyleCnt="4">
        <dgm:presLayoutVars>
          <dgm:chMax val="1"/>
          <dgm:chPref val="1"/>
        </dgm:presLayoutVars>
      </dgm:prSet>
      <dgm:spPr/>
    </dgm:pt>
  </dgm:ptLst>
  <dgm:cxnLst>
    <dgm:cxn modelId="{C782920D-5B5C-44B4-90A4-6F2F73EC92A8}" type="presOf" srcId="{46BF3EC9-D064-4ACC-A425-D776BFDA2A28}" destId="{F8B653D1-9FEF-4445-B7CE-A7F7F6A83B36}" srcOrd="0" destOrd="0" presId="urn:microsoft.com/office/officeart/2018/5/layout/IconCircleLabelList"/>
    <dgm:cxn modelId="{CCD58211-5F28-4797-A55E-11221B65BEAD}" type="presOf" srcId="{6C4AA8D9-792A-453C-9A0E-5E30F6BF5DEB}" destId="{95365A15-3528-4500-B266-6375266278FB}" srcOrd="0" destOrd="0" presId="urn:microsoft.com/office/officeart/2018/5/layout/IconCircleLabelList"/>
    <dgm:cxn modelId="{73DE6A1E-2A1D-4770-9CE8-1B96F1EC9777}" srcId="{123C0132-1FD1-4182-96C4-744D42DEC226}" destId="{22BB2962-E4C8-4A22-82F9-985CB09103F5}" srcOrd="0" destOrd="0" parTransId="{F7B2CCD5-916D-4D5C-90A1-071E70E77C54}" sibTransId="{FD3EFD3C-4C25-4645-967B-5CECEDA76449}"/>
    <dgm:cxn modelId="{FB321F45-B0F3-4066-A17B-7DFB29E4BC3A}" srcId="{123C0132-1FD1-4182-96C4-744D42DEC226}" destId="{46BF3EC9-D064-4ACC-A425-D776BFDA2A28}" srcOrd="1" destOrd="0" parTransId="{E5B75C8B-53EF-474C-8D3B-8C3A3F5B225D}" sibTransId="{1FA7A9DC-4111-4629-B883-289A1105F526}"/>
    <dgm:cxn modelId="{B5BA3952-8D0D-4338-B0E7-D7C894FB49A7}" type="presOf" srcId="{22BB2962-E4C8-4A22-82F9-985CB09103F5}" destId="{21BF0EED-3729-4E23-9F1C-1DB3438F8651}" srcOrd="0" destOrd="0" presId="urn:microsoft.com/office/officeart/2018/5/layout/IconCircleLabelList"/>
    <dgm:cxn modelId="{A07E317E-8E9D-45A7-92E1-ED826E53D374}" srcId="{123C0132-1FD1-4182-96C4-744D42DEC226}" destId="{6C4AA8D9-792A-453C-9A0E-5E30F6BF5DEB}" srcOrd="2" destOrd="0" parTransId="{B9A97EA8-7563-404A-BA8A-29B490D5BD96}" sibTransId="{B39CEADC-1674-4D66-B167-4E0E8AC3A61D}"/>
    <dgm:cxn modelId="{DA8B1682-DD93-424D-8CD6-E5564CD77A14}" type="presOf" srcId="{123C0132-1FD1-4182-96C4-744D42DEC226}" destId="{932AAA11-DDBD-4638-A201-D3B8DA6F42E8}" srcOrd="0" destOrd="0" presId="urn:microsoft.com/office/officeart/2018/5/layout/IconCircleLabelList"/>
    <dgm:cxn modelId="{394A08B4-0E29-45EF-B3A7-A14C885DD8FA}" srcId="{123C0132-1FD1-4182-96C4-744D42DEC226}" destId="{C76DB8BD-E76E-4F95-AFCE-2B81F039426B}" srcOrd="3" destOrd="0" parTransId="{69191118-A9B8-456D-B6A8-F663EF6427DB}" sibTransId="{86E86601-656E-48C0-8F8F-6666765FF646}"/>
    <dgm:cxn modelId="{1AB854C5-A862-483C-9C8D-4BA4D42EA868}" type="presOf" srcId="{C76DB8BD-E76E-4F95-AFCE-2B81F039426B}" destId="{11717E1B-A8CA-4B24-8E88-CD5C54BFBEAD}" srcOrd="0" destOrd="0" presId="urn:microsoft.com/office/officeart/2018/5/layout/IconCircleLabelList"/>
    <dgm:cxn modelId="{943EB203-168B-4E09-B983-9025F9858941}" type="presParOf" srcId="{932AAA11-DDBD-4638-A201-D3B8DA6F42E8}" destId="{3BA690D5-FE38-4600-A7D5-FA63C66BC35A}" srcOrd="0" destOrd="0" presId="urn:microsoft.com/office/officeart/2018/5/layout/IconCircleLabelList"/>
    <dgm:cxn modelId="{1BBAAFEE-3B9A-4C5F-A371-36613E6748A2}" type="presParOf" srcId="{3BA690D5-FE38-4600-A7D5-FA63C66BC35A}" destId="{BFE94127-5B4E-4014-95A3-260F23008C4E}" srcOrd="0" destOrd="0" presId="urn:microsoft.com/office/officeart/2018/5/layout/IconCircleLabelList"/>
    <dgm:cxn modelId="{123FBB09-2964-4939-995E-E7D01BA3B2DB}" type="presParOf" srcId="{3BA690D5-FE38-4600-A7D5-FA63C66BC35A}" destId="{21F4625C-16A5-48B7-9D62-823B445CCBC4}" srcOrd="1" destOrd="0" presId="urn:microsoft.com/office/officeart/2018/5/layout/IconCircleLabelList"/>
    <dgm:cxn modelId="{BE2CA81A-0BA7-457A-B123-E6A303BF29C8}" type="presParOf" srcId="{3BA690D5-FE38-4600-A7D5-FA63C66BC35A}" destId="{A01DF595-8727-4B1E-B245-2AA2EE010F40}" srcOrd="2" destOrd="0" presId="urn:microsoft.com/office/officeart/2018/5/layout/IconCircleLabelList"/>
    <dgm:cxn modelId="{0FBA9935-B201-4B91-9414-E29BDA49DB33}" type="presParOf" srcId="{3BA690D5-FE38-4600-A7D5-FA63C66BC35A}" destId="{21BF0EED-3729-4E23-9F1C-1DB3438F8651}" srcOrd="3" destOrd="0" presId="urn:microsoft.com/office/officeart/2018/5/layout/IconCircleLabelList"/>
    <dgm:cxn modelId="{CEFB9AF1-DE61-4FF7-BE39-8E9A250DF918}" type="presParOf" srcId="{932AAA11-DDBD-4638-A201-D3B8DA6F42E8}" destId="{E10CE1CE-2E47-4C0C-87E2-6857E64C7051}" srcOrd="1" destOrd="0" presId="urn:microsoft.com/office/officeart/2018/5/layout/IconCircleLabelList"/>
    <dgm:cxn modelId="{44202CFA-B73F-420E-AD08-9B284A6A3479}" type="presParOf" srcId="{932AAA11-DDBD-4638-A201-D3B8DA6F42E8}" destId="{FBEF4DCD-B7AB-4878-9617-6BC4C427105D}" srcOrd="2" destOrd="0" presId="urn:microsoft.com/office/officeart/2018/5/layout/IconCircleLabelList"/>
    <dgm:cxn modelId="{11D8B8F7-DE81-4B32-AE49-484374326E27}" type="presParOf" srcId="{FBEF4DCD-B7AB-4878-9617-6BC4C427105D}" destId="{8F7884AF-A8F2-4F85-8B2B-573715325E55}" srcOrd="0" destOrd="0" presId="urn:microsoft.com/office/officeart/2018/5/layout/IconCircleLabelList"/>
    <dgm:cxn modelId="{20E4F966-DE86-4A94-A523-9ECE90B59A3C}" type="presParOf" srcId="{FBEF4DCD-B7AB-4878-9617-6BC4C427105D}" destId="{EF2BB316-7905-450F-8522-FE07312C9E67}" srcOrd="1" destOrd="0" presId="urn:microsoft.com/office/officeart/2018/5/layout/IconCircleLabelList"/>
    <dgm:cxn modelId="{0E113EC1-CDC4-44F6-A0B9-EC600E61A598}" type="presParOf" srcId="{FBEF4DCD-B7AB-4878-9617-6BC4C427105D}" destId="{9BFBFFCC-5B36-470A-8F90-C502813CCAD0}" srcOrd="2" destOrd="0" presId="urn:microsoft.com/office/officeart/2018/5/layout/IconCircleLabelList"/>
    <dgm:cxn modelId="{6E6AEEB2-1C3C-4068-A0ED-5CA8214741BB}" type="presParOf" srcId="{FBEF4DCD-B7AB-4878-9617-6BC4C427105D}" destId="{F8B653D1-9FEF-4445-B7CE-A7F7F6A83B36}" srcOrd="3" destOrd="0" presId="urn:microsoft.com/office/officeart/2018/5/layout/IconCircleLabelList"/>
    <dgm:cxn modelId="{F7160021-71F5-4409-990E-764377FC55E6}" type="presParOf" srcId="{932AAA11-DDBD-4638-A201-D3B8DA6F42E8}" destId="{952B6B32-554D-46F8-8028-A8CE253F9D1F}" srcOrd="3" destOrd="0" presId="urn:microsoft.com/office/officeart/2018/5/layout/IconCircleLabelList"/>
    <dgm:cxn modelId="{1747D388-DC94-47B7-96AB-DD77B499EBA2}" type="presParOf" srcId="{932AAA11-DDBD-4638-A201-D3B8DA6F42E8}" destId="{5D26299A-70E6-4765-BA9A-02DB73D5A105}" srcOrd="4" destOrd="0" presId="urn:microsoft.com/office/officeart/2018/5/layout/IconCircleLabelList"/>
    <dgm:cxn modelId="{65A4FA22-E7FC-44A5-969C-060D1B36C73A}" type="presParOf" srcId="{5D26299A-70E6-4765-BA9A-02DB73D5A105}" destId="{163A0899-8D08-4BE7-A8E7-8FC3DB9E9467}" srcOrd="0" destOrd="0" presId="urn:microsoft.com/office/officeart/2018/5/layout/IconCircleLabelList"/>
    <dgm:cxn modelId="{B37F2945-6142-4FD5-84DA-D376367BC3FE}" type="presParOf" srcId="{5D26299A-70E6-4765-BA9A-02DB73D5A105}" destId="{E4932390-19F4-439D-BA4E-E511752AF224}" srcOrd="1" destOrd="0" presId="urn:microsoft.com/office/officeart/2018/5/layout/IconCircleLabelList"/>
    <dgm:cxn modelId="{21249110-BE37-41A6-8E4A-7FD532D81B11}" type="presParOf" srcId="{5D26299A-70E6-4765-BA9A-02DB73D5A105}" destId="{FEC64CFF-1CB3-4CDF-89C7-F4A84C9E5824}" srcOrd="2" destOrd="0" presId="urn:microsoft.com/office/officeart/2018/5/layout/IconCircleLabelList"/>
    <dgm:cxn modelId="{A2A98188-D083-4A72-AB4F-CF6926AFEED3}" type="presParOf" srcId="{5D26299A-70E6-4765-BA9A-02DB73D5A105}" destId="{95365A15-3528-4500-B266-6375266278FB}" srcOrd="3" destOrd="0" presId="urn:microsoft.com/office/officeart/2018/5/layout/IconCircleLabelList"/>
    <dgm:cxn modelId="{1B25D794-C944-4045-94C0-DDE5ABADBB27}" type="presParOf" srcId="{932AAA11-DDBD-4638-A201-D3B8DA6F42E8}" destId="{AD6A5AA7-5444-42A3-BDE3-890F33C211D2}" srcOrd="5" destOrd="0" presId="urn:microsoft.com/office/officeart/2018/5/layout/IconCircleLabelList"/>
    <dgm:cxn modelId="{6339AAC9-79D6-4CFB-90B7-F9C32B843886}" type="presParOf" srcId="{932AAA11-DDBD-4638-A201-D3B8DA6F42E8}" destId="{B8EB67A4-8B96-42C4-A1EF-2731F3481E9C}" srcOrd="6" destOrd="0" presId="urn:microsoft.com/office/officeart/2018/5/layout/IconCircleLabelList"/>
    <dgm:cxn modelId="{48397944-3BF7-451B-BCD4-6767B8DC01D5}" type="presParOf" srcId="{B8EB67A4-8B96-42C4-A1EF-2731F3481E9C}" destId="{4136E9F6-6476-4CF2-87EC-8D76A3A4E3AD}" srcOrd="0" destOrd="0" presId="urn:microsoft.com/office/officeart/2018/5/layout/IconCircleLabelList"/>
    <dgm:cxn modelId="{E9097C41-372A-466C-8785-62F41EB08E25}" type="presParOf" srcId="{B8EB67A4-8B96-42C4-A1EF-2731F3481E9C}" destId="{29609322-C61F-4115-8D2F-9D4226389F29}" srcOrd="1" destOrd="0" presId="urn:microsoft.com/office/officeart/2018/5/layout/IconCircleLabelList"/>
    <dgm:cxn modelId="{2A81CC0B-476C-4AFA-92EC-E45CAD69BCB2}" type="presParOf" srcId="{B8EB67A4-8B96-42C4-A1EF-2731F3481E9C}" destId="{681E2F37-4038-4926-AC6B-A2B62A9EDE73}" srcOrd="2" destOrd="0" presId="urn:microsoft.com/office/officeart/2018/5/layout/IconCircleLabelList"/>
    <dgm:cxn modelId="{ED8AEEDB-C44B-47EA-84F6-38E1A42B89C1}" type="presParOf" srcId="{B8EB67A4-8B96-42C4-A1EF-2731F3481E9C}" destId="{11717E1B-A8CA-4B24-8E88-CD5C54BFBEA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F1C88-3D30-4CFC-B347-34D253AEAB0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D809700-BCCC-4D32-989B-C0200FEBE736}">
      <dgm:prSet/>
      <dgm:spPr/>
      <dgm:t>
        <a:bodyPr/>
        <a:lstStyle/>
        <a:p>
          <a:r>
            <a:rPr lang="en-US"/>
            <a:t>Degrees earned by demonstrating skills and knowledge.</a:t>
          </a:r>
        </a:p>
      </dgm:t>
    </dgm:pt>
    <dgm:pt modelId="{2E72E77E-C375-430F-A213-1C5A9DD9AFD1}" type="parTrans" cxnId="{60F23F83-3D8A-4939-AC89-BCE308DF82AC}">
      <dgm:prSet/>
      <dgm:spPr/>
      <dgm:t>
        <a:bodyPr/>
        <a:lstStyle/>
        <a:p>
          <a:endParaRPr lang="en-US"/>
        </a:p>
      </dgm:t>
    </dgm:pt>
    <dgm:pt modelId="{E4A65ACD-2309-4827-93D4-FECB65ACCF03}" type="sibTrans" cxnId="{60F23F83-3D8A-4939-AC89-BCE308DF82AC}">
      <dgm:prSet/>
      <dgm:spPr/>
      <dgm:t>
        <a:bodyPr/>
        <a:lstStyle/>
        <a:p>
          <a:endParaRPr lang="en-US"/>
        </a:p>
      </dgm:t>
    </dgm:pt>
    <dgm:pt modelId="{927733AF-60EE-4E11-8ABF-1918857E6401}">
      <dgm:prSet/>
      <dgm:spPr/>
      <dgm:t>
        <a:bodyPr/>
        <a:lstStyle/>
        <a:p>
          <a:r>
            <a:rPr lang="en-US"/>
            <a:t>Knowledge-based, not time-based.</a:t>
          </a:r>
        </a:p>
      </dgm:t>
    </dgm:pt>
    <dgm:pt modelId="{A5821665-B970-4958-8EB2-CC5463B7C261}" type="parTrans" cxnId="{8B17E415-D813-4FF6-96C6-E717F65AE9EA}">
      <dgm:prSet/>
      <dgm:spPr/>
      <dgm:t>
        <a:bodyPr/>
        <a:lstStyle/>
        <a:p>
          <a:endParaRPr lang="en-US"/>
        </a:p>
      </dgm:t>
    </dgm:pt>
    <dgm:pt modelId="{24EFF051-9485-471F-A8A0-5625074BD175}" type="sibTrans" cxnId="{8B17E415-D813-4FF6-96C6-E717F65AE9EA}">
      <dgm:prSet/>
      <dgm:spPr/>
      <dgm:t>
        <a:bodyPr/>
        <a:lstStyle/>
        <a:p>
          <a:endParaRPr lang="en-US"/>
        </a:p>
      </dgm:t>
    </dgm:pt>
    <dgm:pt modelId="{277F2DC4-0E6F-455C-BC3A-1ADC77BA95BB}">
      <dgm:prSet/>
      <dgm:spPr/>
      <dgm:t>
        <a:bodyPr/>
        <a:lstStyle/>
        <a:p>
          <a:r>
            <a:rPr lang="en-US"/>
            <a:t>Learn. Assess. Move on.</a:t>
          </a:r>
        </a:p>
      </dgm:t>
    </dgm:pt>
    <dgm:pt modelId="{E04B5383-BF0B-45AF-98C2-5A01DEFB8DBB}" type="parTrans" cxnId="{B0B26BB5-A19B-4A75-9B2B-37070E324D0A}">
      <dgm:prSet/>
      <dgm:spPr/>
      <dgm:t>
        <a:bodyPr/>
        <a:lstStyle/>
        <a:p>
          <a:endParaRPr lang="en-US"/>
        </a:p>
      </dgm:t>
    </dgm:pt>
    <dgm:pt modelId="{EB10B43C-B5E1-4464-96AE-05F1063E5D06}" type="sibTrans" cxnId="{B0B26BB5-A19B-4A75-9B2B-37070E324D0A}">
      <dgm:prSet/>
      <dgm:spPr/>
      <dgm:t>
        <a:bodyPr/>
        <a:lstStyle/>
        <a:p>
          <a:endParaRPr lang="en-US"/>
        </a:p>
      </dgm:t>
    </dgm:pt>
    <dgm:pt modelId="{D53B36D6-6D75-4B74-9780-32AC109E1AD6}">
      <dgm:prSet/>
      <dgm:spPr/>
      <dgm:t>
        <a:bodyPr/>
        <a:lstStyle/>
        <a:p>
          <a:r>
            <a:rPr lang="en-US"/>
            <a:t>WGU was first to offer competency-based degrees at scale. </a:t>
          </a:r>
        </a:p>
      </dgm:t>
    </dgm:pt>
    <dgm:pt modelId="{256E3160-944F-45F2-88A9-278D9A5FADCB}" type="parTrans" cxnId="{9DE863E1-61EE-4029-919D-A58E2683CAB5}">
      <dgm:prSet/>
      <dgm:spPr/>
      <dgm:t>
        <a:bodyPr/>
        <a:lstStyle/>
        <a:p>
          <a:endParaRPr lang="en-US"/>
        </a:p>
      </dgm:t>
    </dgm:pt>
    <dgm:pt modelId="{0DE85DF9-A468-41C6-AAA2-A273D53B794E}" type="sibTrans" cxnId="{9DE863E1-61EE-4029-919D-A58E2683CAB5}">
      <dgm:prSet/>
      <dgm:spPr/>
      <dgm:t>
        <a:bodyPr/>
        <a:lstStyle/>
        <a:p>
          <a:endParaRPr lang="en-US"/>
        </a:p>
      </dgm:t>
    </dgm:pt>
    <dgm:pt modelId="{BB532501-9ED3-473C-80C7-75D990D08D5C}">
      <dgm:prSet/>
      <dgm:spPr/>
      <dgm:t>
        <a:bodyPr/>
        <a:lstStyle/>
        <a:p>
          <a:r>
            <a:rPr lang="en-US"/>
            <a:t>Curriculum developed in collaboration with major employers. </a:t>
          </a:r>
        </a:p>
      </dgm:t>
    </dgm:pt>
    <dgm:pt modelId="{86089E41-1BE8-4718-AD03-7A899F8CF0C3}" type="parTrans" cxnId="{BF098DB7-761A-4BFC-BD24-ADF5275583D3}">
      <dgm:prSet/>
      <dgm:spPr/>
      <dgm:t>
        <a:bodyPr/>
        <a:lstStyle/>
        <a:p>
          <a:endParaRPr lang="en-US"/>
        </a:p>
      </dgm:t>
    </dgm:pt>
    <dgm:pt modelId="{34A61817-A53B-4290-B77B-3C01631C8AD2}" type="sibTrans" cxnId="{BF098DB7-761A-4BFC-BD24-ADF5275583D3}">
      <dgm:prSet/>
      <dgm:spPr/>
      <dgm:t>
        <a:bodyPr/>
        <a:lstStyle/>
        <a:p>
          <a:endParaRPr lang="en-US"/>
        </a:p>
      </dgm:t>
    </dgm:pt>
    <dgm:pt modelId="{1A468003-3760-41B9-9526-F0B5BA6A92E1}">
      <dgm:prSet/>
      <dgm:spPr/>
      <dgm:t>
        <a:bodyPr/>
        <a:lstStyle/>
        <a:p>
          <a:r>
            <a:rPr lang="en-US"/>
            <a:t>Hospital Corporation of America, and others. </a:t>
          </a:r>
        </a:p>
      </dgm:t>
    </dgm:pt>
    <dgm:pt modelId="{1A75D189-62FD-48E1-8C91-EB23023950BE}" type="parTrans" cxnId="{2FDD4A6D-9A41-44B8-A8EE-28E29110E12E}">
      <dgm:prSet/>
      <dgm:spPr/>
      <dgm:t>
        <a:bodyPr/>
        <a:lstStyle/>
        <a:p>
          <a:endParaRPr lang="en-US"/>
        </a:p>
      </dgm:t>
    </dgm:pt>
    <dgm:pt modelId="{C24FD9D9-AC73-4479-8500-23D1F5280267}" type="sibTrans" cxnId="{2FDD4A6D-9A41-44B8-A8EE-28E29110E12E}">
      <dgm:prSet/>
      <dgm:spPr/>
      <dgm:t>
        <a:bodyPr/>
        <a:lstStyle/>
        <a:p>
          <a:endParaRPr lang="en-US"/>
        </a:p>
      </dgm:t>
    </dgm:pt>
    <dgm:pt modelId="{9D484E97-C3C0-4E49-853D-BB9A579A92CD}">
      <dgm:prSet/>
      <dgm:spPr/>
      <dgm:t>
        <a:bodyPr/>
        <a:lstStyle/>
        <a:p>
          <a:r>
            <a:rPr lang="en-US"/>
            <a:t>The real-world skills your organization values. </a:t>
          </a:r>
        </a:p>
      </dgm:t>
    </dgm:pt>
    <dgm:pt modelId="{1B918B5E-43F1-4A88-BA8D-D37AE4DA3D4B}" type="parTrans" cxnId="{7DB28225-D0DA-4E7E-8534-73A140D08C53}">
      <dgm:prSet/>
      <dgm:spPr/>
      <dgm:t>
        <a:bodyPr/>
        <a:lstStyle/>
        <a:p>
          <a:endParaRPr lang="en-US"/>
        </a:p>
      </dgm:t>
    </dgm:pt>
    <dgm:pt modelId="{5126FDB4-B97E-4FF8-867B-E20E5AEF7F2C}" type="sibTrans" cxnId="{7DB28225-D0DA-4E7E-8534-73A140D08C53}">
      <dgm:prSet/>
      <dgm:spPr/>
      <dgm:t>
        <a:bodyPr/>
        <a:lstStyle/>
        <a:p>
          <a:endParaRPr lang="en-US"/>
        </a:p>
      </dgm:t>
    </dgm:pt>
    <dgm:pt modelId="{13952F9D-6F5C-4325-BE98-0C4F435DE9B9}">
      <dgm:prSet/>
      <dgm:spPr/>
      <dgm:t>
        <a:bodyPr/>
        <a:lstStyle/>
        <a:p>
          <a:r>
            <a:rPr lang="en-US"/>
            <a:t>Students progress as quickly as they master the material.</a:t>
          </a:r>
        </a:p>
      </dgm:t>
    </dgm:pt>
    <dgm:pt modelId="{2E85888C-1AF7-483A-96F5-C354C7EE1CA0}" type="parTrans" cxnId="{43C158C0-7C70-4383-B463-EDC43635DD95}">
      <dgm:prSet/>
      <dgm:spPr/>
      <dgm:t>
        <a:bodyPr/>
        <a:lstStyle/>
        <a:p>
          <a:endParaRPr lang="en-US"/>
        </a:p>
      </dgm:t>
    </dgm:pt>
    <dgm:pt modelId="{4033B2DB-B84A-4226-BFE9-AAFCEC2AA915}" type="sibTrans" cxnId="{43C158C0-7C70-4383-B463-EDC43635DD95}">
      <dgm:prSet/>
      <dgm:spPr/>
      <dgm:t>
        <a:bodyPr/>
        <a:lstStyle/>
        <a:p>
          <a:endParaRPr lang="en-US"/>
        </a:p>
      </dgm:t>
    </dgm:pt>
    <dgm:pt modelId="{A0D3CA5D-6DF4-48D9-823C-F58E29F1A7F6}">
      <dgm:prSet/>
      <dgm:spPr/>
      <dgm:t>
        <a:bodyPr/>
        <a:lstStyle/>
        <a:p>
          <a:r>
            <a:rPr lang="en-US"/>
            <a:t>The focus is on learning, not seat time. </a:t>
          </a:r>
        </a:p>
      </dgm:t>
    </dgm:pt>
    <dgm:pt modelId="{2AA49AC0-95E0-4E6F-8F81-DC90E5919697}" type="parTrans" cxnId="{18B652E1-3565-4118-9236-8298568320D6}">
      <dgm:prSet/>
      <dgm:spPr/>
      <dgm:t>
        <a:bodyPr/>
        <a:lstStyle/>
        <a:p>
          <a:endParaRPr lang="en-US"/>
        </a:p>
      </dgm:t>
    </dgm:pt>
    <dgm:pt modelId="{A37CEDD5-214E-4330-B61F-4628A7AE66C7}" type="sibTrans" cxnId="{18B652E1-3565-4118-9236-8298568320D6}">
      <dgm:prSet/>
      <dgm:spPr/>
      <dgm:t>
        <a:bodyPr/>
        <a:lstStyle/>
        <a:p>
          <a:endParaRPr lang="en-US"/>
        </a:p>
      </dgm:t>
    </dgm:pt>
    <dgm:pt modelId="{CE205796-BA8C-4E9D-9004-41D503DED952}">
      <dgm:prSet/>
      <dgm:spPr/>
      <dgm:t>
        <a:bodyPr/>
        <a:lstStyle/>
        <a:p>
          <a:r>
            <a:rPr lang="en-US"/>
            <a:t>Existing skills and knowledge help them advance faster. </a:t>
          </a:r>
        </a:p>
      </dgm:t>
    </dgm:pt>
    <dgm:pt modelId="{F749B9A8-95AA-4F38-90A7-A3FC19ECFA42}" type="parTrans" cxnId="{A6A7F67B-7C8C-4D1B-840A-183917131934}">
      <dgm:prSet/>
      <dgm:spPr/>
      <dgm:t>
        <a:bodyPr/>
        <a:lstStyle/>
        <a:p>
          <a:endParaRPr lang="en-US"/>
        </a:p>
      </dgm:t>
    </dgm:pt>
    <dgm:pt modelId="{780DA41C-3256-41E5-A19D-F534CD4CB3FA}" type="sibTrans" cxnId="{A6A7F67B-7C8C-4D1B-840A-183917131934}">
      <dgm:prSet/>
      <dgm:spPr/>
      <dgm:t>
        <a:bodyPr/>
        <a:lstStyle/>
        <a:p>
          <a:endParaRPr lang="en-US"/>
        </a:p>
      </dgm:t>
    </dgm:pt>
    <dgm:pt modelId="{1FD77C05-E7EA-468D-B4B9-76165B09DCE9}">
      <dgm:prSet/>
      <dgm:spPr/>
      <dgm:t>
        <a:bodyPr/>
        <a:lstStyle/>
        <a:p>
          <a:r>
            <a:rPr lang="en-US"/>
            <a:t>Move quickly through material they already know. Prove it and move on. </a:t>
          </a:r>
        </a:p>
      </dgm:t>
    </dgm:pt>
    <dgm:pt modelId="{A3414C49-C5AB-4407-A241-443767D81ECB}" type="parTrans" cxnId="{780A861F-6F88-4534-821F-BE323582D000}">
      <dgm:prSet/>
      <dgm:spPr/>
      <dgm:t>
        <a:bodyPr/>
        <a:lstStyle/>
        <a:p>
          <a:endParaRPr lang="en-US"/>
        </a:p>
      </dgm:t>
    </dgm:pt>
    <dgm:pt modelId="{A4B5E8D9-CE3B-436C-BE26-7B8442779289}" type="sibTrans" cxnId="{780A861F-6F88-4534-821F-BE323582D000}">
      <dgm:prSet/>
      <dgm:spPr/>
      <dgm:t>
        <a:bodyPr/>
        <a:lstStyle/>
        <a:p>
          <a:endParaRPr lang="en-US"/>
        </a:p>
      </dgm:t>
    </dgm:pt>
    <dgm:pt modelId="{F0FF3D1A-C867-41DF-A911-6ABD7E35E732}">
      <dgm:prSet/>
      <dgm:spPr/>
      <dgm:t>
        <a:bodyPr/>
        <a:lstStyle/>
        <a:p>
          <a:r>
            <a:rPr lang="en-US"/>
            <a:t>Spend time learning the skills they still need to learn. </a:t>
          </a:r>
        </a:p>
      </dgm:t>
    </dgm:pt>
    <dgm:pt modelId="{C601E7FF-ABBE-450F-AF4C-7B0813EA242A}" type="parTrans" cxnId="{11C040D9-08D9-462F-8741-65B899F0659B}">
      <dgm:prSet/>
      <dgm:spPr/>
      <dgm:t>
        <a:bodyPr/>
        <a:lstStyle/>
        <a:p>
          <a:endParaRPr lang="en-US"/>
        </a:p>
      </dgm:t>
    </dgm:pt>
    <dgm:pt modelId="{B7DC2010-4F56-4F9C-ABE1-EE6BABA6DDE6}" type="sibTrans" cxnId="{11C040D9-08D9-462F-8741-65B899F0659B}">
      <dgm:prSet/>
      <dgm:spPr/>
      <dgm:t>
        <a:bodyPr/>
        <a:lstStyle/>
        <a:p>
          <a:endParaRPr lang="en-US"/>
        </a:p>
      </dgm:t>
    </dgm:pt>
    <dgm:pt modelId="{0FF9F636-2795-EF40-86F1-E89A0CE97672}">
      <dgm:prSet/>
      <dgm:spPr/>
      <dgm:t>
        <a:bodyPr/>
        <a:lstStyle/>
        <a:p>
          <a:endParaRPr lang="en-US"/>
        </a:p>
      </dgm:t>
    </dgm:pt>
    <dgm:pt modelId="{36B7CCAC-F884-D74E-8352-BCB75B437E56}" type="parTrans" cxnId="{3848916E-A341-4741-8CD1-2082EA354AA4}">
      <dgm:prSet/>
      <dgm:spPr/>
      <dgm:t>
        <a:bodyPr/>
        <a:lstStyle/>
        <a:p>
          <a:endParaRPr lang="en-US"/>
        </a:p>
      </dgm:t>
    </dgm:pt>
    <dgm:pt modelId="{4084A26D-8E7B-774C-A82E-1FF54EBDD683}" type="sibTrans" cxnId="{3848916E-A341-4741-8CD1-2082EA354AA4}">
      <dgm:prSet/>
      <dgm:spPr/>
      <dgm:t>
        <a:bodyPr/>
        <a:lstStyle/>
        <a:p>
          <a:endParaRPr lang="en-US"/>
        </a:p>
      </dgm:t>
    </dgm:pt>
    <dgm:pt modelId="{58FD69A4-A8A5-4541-9D09-163741D9E8FE}">
      <dgm:prSet/>
      <dgm:spPr/>
      <dgm:t>
        <a:bodyPr/>
        <a:lstStyle/>
        <a:p>
          <a:endParaRPr lang="en-US"/>
        </a:p>
      </dgm:t>
    </dgm:pt>
    <dgm:pt modelId="{C3469E5F-A49C-6C4E-9F03-2D0A72AF5B35}" type="parTrans" cxnId="{1D615FC6-FBBD-974B-B3EF-6DD28D2DE7BC}">
      <dgm:prSet/>
      <dgm:spPr/>
      <dgm:t>
        <a:bodyPr/>
        <a:lstStyle/>
        <a:p>
          <a:endParaRPr lang="en-US"/>
        </a:p>
      </dgm:t>
    </dgm:pt>
    <dgm:pt modelId="{6960BD70-B8BD-BC49-987F-A0A4577C312B}" type="sibTrans" cxnId="{1D615FC6-FBBD-974B-B3EF-6DD28D2DE7BC}">
      <dgm:prSet/>
      <dgm:spPr/>
      <dgm:t>
        <a:bodyPr/>
        <a:lstStyle/>
        <a:p>
          <a:endParaRPr lang="en-US"/>
        </a:p>
      </dgm:t>
    </dgm:pt>
    <dgm:pt modelId="{B8B6DC3E-67E3-5546-9672-97018006292C}">
      <dgm:prSet/>
      <dgm:spPr/>
      <dgm:t>
        <a:bodyPr/>
        <a:lstStyle/>
        <a:p>
          <a:endParaRPr lang="en-US"/>
        </a:p>
      </dgm:t>
    </dgm:pt>
    <dgm:pt modelId="{0995EFE6-7312-B748-A1A4-40B3FE8769E0}" type="parTrans" cxnId="{C733D28E-4DE6-8E4A-A44C-15AE2E993454}">
      <dgm:prSet/>
      <dgm:spPr/>
      <dgm:t>
        <a:bodyPr/>
        <a:lstStyle/>
        <a:p>
          <a:endParaRPr lang="en-US"/>
        </a:p>
      </dgm:t>
    </dgm:pt>
    <dgm:pt modelId="{0C607A9B-0958-2D41-9312-407A89294E36}" type="sibTrans" cxnId="{C733D28E-4DE6-8E4A-A44C-15AE2E993454}">
      <dgm:prSet/>
      <dgm:spPr/>
      <dgm:t>
        <a:bodyPr/>
        <a:lstStyle/>
        <a:p>
          <a:endParaRPr lang="en-US"/>
        </a:p>
      </dgm:t>
    </dgm:pt>
    <dgm:pt modelId="{0B5BDB8A-3B49-4D48-8785-C95B30A338EE}">
      <dgm:prSet/>
      <dgm:spPr/>
      <dgm:t>
        <a:bodyPr/>
        <a:lstStyle/>
        <a:p>
          <a:endParaRPr lang="en-US"/>
        </a:p>
      </dgm:t>
    </dgm:pt>
    <dgm:pt modelId="{71B241A5-F427-8347-9160-BDC6794EA966}" type="parTrans" cxnId="{E02D4041-571E-0143-AE67-08D1EF0A560D}">
      <dgm:prSet/>
      <dgm:spPr/>
      <dgm:t>
        <a:bodyPr/>
        <a:lstStyle/>
        <a:p>
          <a:endParaRPr lang="en-US"/>
        </a:p>
      </dgm:t>
    </dgm:pt>
    <dgm:pt modelId="{659B7E08-AE18-C443-A16A-CBB76BD8FDF8}" type="sibTrans" cxnId="{E02D4041-571E-0143-AE67-08D1EF0A560D}">
      <dgm:prSet/>
      <dgm:spPr/>
      <dgm:t>
        <a:bodyPr/>
        <a:lstStyle/>
        <a:p>
          <a:endParaRPr lang="en-US"/>
        </a:p>
      </dgm:t>
    </dgm:pt>
    <dgm:pt modelId="{DBD0C5C8-C1DC-0445-8E94-1EEEF447F19E}">
      <dgm:prSet/>
      <dgm:spPr/>
      <dgm:t>
        <a:bodyPr/>
        <a:lstStyle/>
        <a:p>
          <a:endParaRPr lang="en-US"/>
        </a:p>
      </dgm:t>
    </dgm:pt>
    <dgm:pt modelId="{1CAA9F45-FA66-8A45-8858-E431455EA8B1}" type="parTrans" cxnId="{AD390E0F-62BE-D148-8A65-735E4B64E180}">
      <dgm:prSet/>
      <dgm:spPr/>
      <dgm:t>
        <a:bodyPr/>
        <a:lstStyle/>
        <a:p>
          <a:endParaRPr lang="en-US"/>
        </a:p>
      </dgm:t>
    </dgm:pt>
    <dgm:pt modelId="{AF933776-AA9D-9649-A418-6F3E27B97DA0}" type="sibTrans" cxnId="{AD390E0F-62BE-D148-8A65-735E4B64E180}">
      <dgm:prSet/>
      <dgm:spPr/>
      <dgm:t>
        <a:bodyPr/>
        <a:lstStyle/>
        <a:p>
          <a:endParaRPr lang="en-US"/>
        </a:p>
      </dgm:t>
    </dgm:pt>
    <dgm:pt modelId="{CD3D8E89-86C7-8847-AFB4-301BCE6D45A8}">
      <dgm:prSet/>
      <dgm:spPr/>
      <dgm:t>
        <a:bodyPr/>
        <a:lstStyle/>
        <a:p>
          <a:endParaRPr lang="en-US"/>
        </a:p>
      </dgm:t>
    </dgm:pt>
    <dgm:pt modelId="{32452E7D-9ED4-2041-B57E-9F795B0C3587}" type="parTrans" cxnId="{3C8A7BB1-F7F5-F140-8BBD-7D4A0E4C281C}">
      <dgm:prSet/>
      <dgm:spPr/>
      <dgm:t>
        <a:bodyPr/>
        <a:lstStyle/>
        <a:p>
          <a:endParaRPr lang="en-US"/>
        </a:p>
      </dgm:t>
    </dgm:pt>
    <dgm:pt modelId="{8EF43444-1DAB-1E49-91A8-59FCE50728FD}" type="sibTrans" cxnId="{3C8A7BB1-F7F5-F140-8BBD-7D4A0E4C281C}">
      <dgm:prSet/>
      <dgm:spPr/>
      <dgm:t>
        <a:bodyPr/>
        <a:lstStyle/>
        <a:p>
          <a:endParaRPr lang="en-US"/>
        </a:p>
      </dgm:t>
    </dgm:pt>
    <dgm:pt modelId="{904A21C9-E086-A342-9725-39E4FDFDC13F}" type="pres">
      <dgm:prSet presAssocID="{CCBF1C88-3D30-4CFC-B347-34D253AEAB05}" presName="Name0" presStyleCnt="0">
        <dgm:presLayoutVars>
          <dgm:dir/>
          <dgm:animLvl val="lvl"/>
          <dgm:resizeHandles val="exact"/>
        </dgm:presLayoutVars>
      </dgm:prSet>
      <dgm:spPr/>
    </dgm:pt>
    <dgm:pt modelId="{6D0041D3-D876-EA45-916D-0A0C5153ED48}" type="pres">
      <dgm:prSet presAssocID="{9D809700-BCCC-4D32-989B-C0200FEBE736}" presName="composite" presStyleCnt="0"/>
      <dgm:spPr/>
    </dgm:pt>
    <dgm:pt modelId="{F2485601-70A4-554C-9899-A42780FA3036}" type="pres">
      <dgm:prSet presAssocID="{9D809700-BCCC-4D32-989B-C0200FEBE736}" presName="parTx" presStyleLbl="alignNode1" presStyleIdx="0" presStyleCnt="3">
        <dgm:presLayoutVars>
          <dgm:chMax val="0"/>
          <dgm:chPref val="0"/>
          <dgm:bulletEnabled val="1"/>
        </dgm:presLayoutVars>
      </dgm:prSet>
      <dgm:spPr/>
    </dgm:pt>
    <dgm:pt modelId="{F8ED3D46-4FFF-F34C-B799-76C9481D42A1}" type="pres">
      <dgm:prSet presAssocID="{9D809700-BCCC-4D32-989B-C0200FEBE736}" presName="desTx" presStyleLbl="alignAccFollowNode1" presStyleIdx="0" presStyleCnt="3">
        <dgm:presLayoutVars>
          <dgm:bulletEnabled val="1"/>
        </dgm:presLayoutVars>
      </dgm:prSet>
      <dgm:spPr/>
    </dgm:pt>
    <dgm:pt modelId="{FCD6E447-2F95-D64E-B587-4E963E4F9A39}" type="pres">
      <dgm:prSet presAssocID="{E4A65ACD-2309-4827-93D4-FECB65ACCF03}" presName="space" presStyleCnt="0"/>
      <dgm:spPr/>
    </dgm:pt>
    <dgm:pt modelId="{69A024D6-1803-1147-94C4-A3E69761F5DB}" type="pres">
      <dgm:prSet presAssocID="{BB532501-9ED3-473C-80C7-75D990D08D5C}" presName="composite" presStyleCnt="0"/>
      <dgm:spPr/>
    </dgm:pt>
    <dgm:pt modelId="{5CA98632-00BE-DA4A-80D0-AA5BC892B203}" type="pres">
      <dgm:prSet presAssocID="{BB532501-9ED3-473C-80C7-75D990D08D5C}" presName="parTx" presStyleLbl="alignNode1" presStyleIdx="1" presStyleCnt="3">
        <dgm:presLayoutVars>
          <dgm:chMax val="0"/>
          <dgm:chPref val="0"/>
          <dgm:bulletEnabled val="1"/>
        </dgm:presLayoutVars>
      </dgm:prSet>
      <dgm:spPr/>
    </dgm:pt>
    <dgm:pt modelId="{9F907C95-60DC-1F4A-85EC-D54A6CE1411A}" type="pres">
      <dgm:prSet presAssocID="{BB532501-9ED3-473C-80C7-75D990D08D5C}" presName="desTx" presStyleLbl="alignAccFollowNode1" presStyleIdx="1" presStyleCnt="3">
        <dgm:presLayoutVars>
          <dgm:bulletEnabled val="1"/>
        </dgm:presLayoutVars>
      </dgm:prSet>
      <dgm:spPr/>
    </dgm:pt>
    <dgm:pt modelId="{77F5FFBA-5AB2-024F-AE2E-6E2905505E40}" type="pres">
      <dgm:prSet presAssocID="{34A61817-A53B-4290-B77B-3C01631C8AD2}" presName="space" presStyleCnt="0"/>
      <dgm:spPr/>
    </dgm:pt>
    <dgm:pt modelId="{23D7767D-AB4C-B74C-84BA-10CCB3467FBD}" type="pres">
      <dgm:prSet presAssocID="{13952F9D-6F5C-4325-BE98-0C4F435DE9B9}" presName="composite" presStyleCnt="0"/>
      <dgm:spPr/>
    </dgm:pt>
    <dgm:pt modelId="{7031C2F8-9B27-DF4F-B615-E8E16FA96820}" type="pres">
      <dgm:prSet presAssocID="{13952F9D-6F5C-4325-BE98-0C4F435DE9B9}" presName="parTx" presStyleLbl="alignNode1" presStyleIdx="2" presStyleCnt="3">
        <dgm:presLayoutVars>
          <dgm:chMax val="0"/>
          <dgm:chPref val="0"/>
          <dgm:bulletEnabled val="1"/>
        </dgm:presLayoutVars>
      </dgm:prSet>
      <dgm:spPr/>
    </dgm:pt>
    <dgm:pt modelId="{07D343E0-D8F9-F647-B390-631A8D3965C4}" type="pres">
      <dgm:prSet presAssocID="{13952F9D-6F5C-4325-BE98-0C4F435DE9B9}" presName="desTx" presStyleLbl="alignAccFollowNode1" presStyleIdx="2" presStyleCnt="3">
        <dgm:presLayoutVars>
          <dgm:bulletEnabled val="1"/>
        </dgm:presLayoutVars>
      </dgm:prSet>
      <dgm:spPr/>
    </dgm:pt>
  </dgm:ptLst>
  <dgm:cxnLst>
    <dgm:cxn modelId="{7FB18500-9CCC-AA47-8B84-1ED2D65B28DB}" type="presOf" srcId="{CD3D8E89-86C7-8847-AFB4-301BCE6D45A8}" destId="{07D343E0-D8F9-F647-B390-631A8D3965C4}" srcOrd="0" destOrd="5" presId="urn:microsoft.com/office/officeart/2005/8/layout/hList1"/>
    <dgm:cxn modelId="{7D580608-8BF1-9040-A1DB-6B5A0C945979}" type="presOf" srcId="{0FF9F636-2795-EF40-86F1-E89A0CE97672}" destId="{F8ED3D46-4FFF-F34C-B799-76C9481D42A1}" srcOrd="0" destOrd="1" presId="urn:microsoft.com/office/officeart/2005/8/layout/hList1"/>
    <dgm:cxn modelId="{AD390E0F-62BE-D148-8A65-735E4B64E180}" srcId="{13952F9D-6F5C-4325-BE98-0C4F435DE9B9}" destId="{DBD0C5C8-C1DC-0445-8E94-1EEEF447F19E}" srcOrd="3" destOrd="0" parTransId="{1CAA9F45-FA66-8A45-8858-E431455EA8B1}" sibTransId="{AF933776-AA9D-9649-A418-6F3E27B97DA0}"/>
    <dgm:cxn modelId="{A0307A11-1C80-D24F-B541-E8FF277DA49B}" type="presOf" srcId="{0B5BDB8A-3B49-4D48-8785-C95B30A338EE}" destId="{07D343E0-D8F9-F647-B390-631A8D3965C4}" srcOrd="0" destOrd="1" presId="urn:microsoft.com/office/officeart/2005/8/layout/hList1"/>
    <dgm:cxn modelId="{8B17E415-D813-4FF6-96C6-E717F65AE9EA}" srcId="{9D809700-BCCC-4D32-989B-C0200FEBE736}" destId="{927733AF-60EE-4E11-8ABF-1918857E6401}" srcOrd="0" destOrd="0" parTransId="{A5821665-B970-4958-8EB2-CC5463B7C261}" sibTransId="{24EFF051-9485-471F-A8A0-5625074BD175}"/>
    <dgm:cxn modelId="{780A861F-6F88-4534-821F-BE323582D000}" srcId="{13952F9D-6F5C-4325-BE98-0C4F435DE9B9}" destId="{1FD77C05-E7EA-468D-B4B9-76165B09DCE9}" srcOrd="4" destOrd="0" parTransId="{A3414C49-C5AB-4407-A241-443767D81ECB}" sibTransId="{A4B5E8D9-CE3B-436C-BE26-7B8442779289}"/>
    <dgm:cxn modelId="{7DB28225-D0DA-4E7E-8534-73A140D08C53}" srcId="{BB532501-9ED3-473C-80C7-75D990D08D5C}" destId="{9D484E97-C3C0-4E49-853D-BB9A579A92CD}" srcOrd="2" destOrd="0" parTransId="{1B918B5E-43F1-4A88-BA8D-D37AE4DA3D4B}" sibTransId="{5126FDB4-B97E-4FF8-867B-E20E5AEF7F2C}"/>
    <dgm:cxn modelId="{E02D4041-571E-0143-AE67-08D1EF0A560D}" srcId="{13952F9D-6F5C-4325-BE98-0C4F435DE9B9}" destId="{0B5BDB8A-3B49-4D48-8785-C95B30A338EE}" srcOrd="1" destOrd="0" parTransId="{71B241A5-F427-8347-9160-BDC6794EA966}" sibTransId="{659B7E08-AE18-C443-A16A-CBB76BD8FDF8}"/>
    <dgm:cxn modelId="{624D3468-AE28-2745-B7B8-4153B9781D4F}" type="presOf" srcId="{F0FF3D1A-C867-41DF-A911-6ABD7E35E732}" destId="{07D343E0-D8F9-F647-B390-631A8D3965C4}" srcOrd="0" destOrd="6" presId="urn:microsoft.com/office/officeart/2005/8/layout/hList1"/>
    <dgm:cxn modelId="{76F5C448-E9B9-B648-B6C7-117A55BB9259}" type="presOf" srcId="{927733AF-60EE-4E11-8ABF-1918857E6401}" destId="{F8ED3D46-4FFF-F34C-B799-76C9481D42A1}" srcOrd="0" destOrd="0" presId="urn:microsoft.com/office/officeart/2005/8/layout/hList1"/>
    <dgm:cxn modelId="{2FDD4A6D-9A41-44B8-A8EE-28E29110E12E}" srcId="{BB532501-9ED3-473C-80C7-75D990D08D5C}" destId="{1A468003-3760-41B9-9526-F0B5BA6A92E1}" srcOrd="0" destOrd="0" parTransId="{1A75D189-62FD-48E1-8C91-EB23023950BE}" sibTransId="{C24FD9D9-AC73-4479-8500-23D1F5280267}"/>
    <dgm:cxn modelId="{3848916E-A341-4741-8CD1-2082EA354AA4}" srcId="{9D809700-BCCC-4D32-989B-C0200FEBE736}" destId="{0FF9F636-2795-EF40-86F1-E89A0CE97672}" srcOrd="1" destOrd="0" parTransId="{36B7CCAC-F884-D74E-8352-BCB75B437E56}" sibTransId="{4084A26D-8E7B-774C-A82E-1FF54EBDD683}"/>
    <dgm:cxn modelId="{B21B6473-B36B-834B-99AF-0B0A999E4A7F}" type="presOf" srcId="{58FD69A4-A8A5-4541-9D09-163741D9E8FE}" destId="{F8ED3D46-4FFF-F34C-B799-76C9481D42A1}" srcOrd="0" destOrd="3" presId="urn:microsoft.com/office/officeart/2005/8/layout/hList1"/>
    <dgm:cxn modelId="{4A801559-0B8D-9747-8213-68DF8CABD608}" type="presOf" srcId="{CCBF1C88-3D30-4CFC-B347-34D253AEAB05}" destId="{904A21C9-E086-A342-9725-39E4FDFDC13F}" srcOrd="0" destOrd="0" presId="urn:microsoft.com/office/officeart/2005/8/layout/hList1"/>
    <dgm:cxn modelId="{D4E0975A-8653-E848-8685-0A6FCBC3EEC7}" type="presOf" srcId="{CE205796-BA8C-4E9D-9004-41D503DED952}" destId="{07D343E0-D8F9-F647-B390-631A8D3965C4}" srcOrd="0" destOrd="2" presId="urn:microsoft.com/office/officeart/2005/8/layout/hList1"/>
    <dgm:cxn modelId="{A6A7F67B-7C8C-4D1B-840A-183917131934}" srcId="{13952F9D-6F5C-4325-BE98-0C4F435DE9B9}" destId="{CE205796-BA8C-4E9D-9004-41D503DED952}" srcOrd="2" destOrd="0" parTransId="{F749B9A8-95AA-4F38-90A7-A3FC19ECFA42}" sibTransId="{780DA41C-3256-41E5-A19D-F534CD4CB3FA}"/>
    <dgm:cxn modelId="{60F23F83-3D8A-4939-AC89-BCE308DF82AC}" srcId="{CCBF1C88-3D30-4CFC-B347-34D253AEAB05}" destId="{9D809700-BCCC-4D32-989B-C0200FEBE736}" srcOrd="0" destOrd="0" parTransId="{2E72E77E-C375-430F-A213-1C5A9DD9AFD1}" sibTransId="{E4A65ACD-2309-4827-93D4-FECB65ACCF03}"/>
    <dgm:cxn modelId="{6B188D85-1ECD-AC42-A4A6-EBABFD3D0DC4}" type="presOf" srcId="{DBD0C5C8-C1DC-0445-8E94-1EEEF447F19E}" destId="{07D343E0-D8F9-F647-B390-631A8D3965C4}" srcOrd="0" destOrd="3" presId="urn:microsoft.com/office/officeart/2005/8/layout/hList1"/>
    <dgm:cxn modelId="{BEBB7D8B-0E6B-8D44-8C3F-6B08FAE91D91}" type="presOf" srcId="{9D484E97-C3C0-4E49-853D-BB9A579A92CD}" destId="{9F907C95-60DC-1F4A-85EC-D54A6CE1411A}" srcOrd="0" destOrd="2" presId="urn:microsoft.com/office/officeart/2005/8/layout/hList1"/>
    <dgm:cxn modelId="{C733D28E-4DE6-8E4A-A44C-15AE2E993454}" srcId="{BB532501-9ED3-473C-80C7-75D990D08D5C}" destId="{B8B6DC3E-67E3-5546-9672-97018006292C}" srcOrd="1" destOrd="0" parTransId="{0995EFE6-7312-B748-A1A4-40B3FE8769E0}" sibTransId="{0C607A9B-0958-2D41-9312-407A89294E36}"/>
    <dgm:cxn modelId="{8213D693-58DA-5D4B-B2B3-080BF95FF63B}" type="presOf" srcId="{1A468003-3760-41B9-9526-F0B5BA6A92E1}" destId="{9F907C95-60DC-1F4A-85EC-D54A6CE1411A}" srcOrd="0" destOrd="0" presId="urn:microsoft.com/office/officeart/2005/8/layout/hList1"/>
    <dgm:cxn modelId="{6C0B5795-E212-384D-B5B9-E8A5BBC4CC93}" type="presOf" srcId="{A0D3CA5D-6DF4-48D9-823C-F58E29F1A7F6}" destId="{07D343E0-D8F9-F647-B390-631A8D3965C4}" srcOrd="0" destOrd="0" presId="urn:microsoft.com/office/officeart/2005/8/layout/hList1"/>
    <dgm:cxn modelId="{8D79629D-E4E5-4749-A0FE-2533AABDE40A}" type="presOf" srcId="{B8B6DC3E-67E3-5546-9672-97018006292C}" destId="{9F907C95-60DC-1F4A-85EC-D54A6CE1411A}" srcOrd="0" destOrd="1" presId="urn:microsoft.com/office/officeart/2005/8/layout/hList1"/>
    <dgm:cxn modelId="{3C8A7BB1-F7F5-F140-8BBD-7D4A0E4C281C}" srcId="{13952F9D-6F5C-4325-BE98-0C4F435DE9B9}" destId="{CD3D8E89-86C7-8847-AFB4-301BCE6D45A8}" srcOrd="5" destOrd="0" parTransId="{32452E7D-9ED4-2041-B57E-9F795B0C3587}" sibTransId="{8EF43444-1DAB-1E49-91A8-59FCE50728FD}"/>
    <dgm:cxn modelId="{B0B26BB5-A19B-4A75-9B2B-37070E324D0A}" srcId="{9D809700-BCCC-4D32-989B-C0200FEBE736}" destId="{277F2DC4-0E6F-455C-BC3A-1ADC77BA95BB}" srcOrd="2" destOrd="0" parTransId="{E04B5383-BF0B-45AF-98C2-5A01DEFB8DBB}" sibTransId="{EB10B43C-B5E1-4464-96AE-05F1063E5D06}"/>
    <dgm:cxn modelId="{BF098DB7-761A-4BFC-BD24-ADF5275583D3}" srcId="{CCBF1C88-3D30-4CFC-B347-34D253AEAB05}" destId="{BB532501-9ED3-473C-80C7-75D990D08D5C}" srcOrd="1" destOrd="0" parTransId="{86089E41-1BE8-4718-AD03-7A899F8CF0C3}" sibTransId="{34A61817-A53B-4290-B77B-3C01631C8AD2}"/>
    <dgm:cxn modelId="{43C158C0-7C70-4383-B463-EDC43635DD95}" srcId="{CCBF1C88-3D30-4CFC-B347-34D253AEAB05}" destId="{13952F9D-6F5C-4325-BE98-0C4F435DE9B9}" srcOrd="2" destOrd="0" parTransId="{2E85888C-1AF7-483A-96F5-C354C7EE1CA0}" sibTransId="{4033B2DB-B84A-4226-BFE9-AAFCEC2AA915}"/>
    <dgm:cxn modelId="{825369C1-769B-9943-A64E-34D3E737AC19}" type="presOf" srcId="{9D809700-BCCC-4D32-989B-C0200FEBE736}" destId="{F2485601-70A4-554C-9899-A42780FA3036}" srcOrd="0" destOrd="0" presId="urn:microsoft.com/office/officeart/2005/8/layout/hList1"/>
    <dgm:cxn modelId="{1D615FC6-FBBD-974B-B3EF-6DD28D2DE7BC}" srcId="{9D809700-BCCC-4D32-989B-C0200FEBE736}" destId="{58FD69A4-A8A5-4541-9D09-163741D9E8FE}" srcOrd="3" destOrd="0" parTransId="{C3469E5F-A49C-6C4E-9F03-2D0A72AF5B35}" sibTransId="{6960BD70-B8BD-BC49-987F-A0A4577C312B}"/>
    <dgm:cxn modelId="{A3EE30C9-2D04-F446-B90C-2D6500295AF9}" type="presOf" srcId="{D53B36D6-6D75-4B74-9780-32AC109E1AD6}" destId="{F8ED3D46-4FFF-F34C-B799-76C9481D42A1}" srcOrd="0" destOrd="4" presId="urn:microsoft.com/office/officeart/2005/8/layout/hList1"/>
    <dgm:cxn modelId="{29693FCB-0294-0F44-A9A1-56D0FDF983B7}" type="presOf" srcId="{1FD77C05-E7EA-468D-B4B9-76165B09DCE9}" destId="{07D343E0-D8F9-F647-B390-631A8D3965C4}" srcOrd="0" destOrd="4" presId="urn:microsoft.com/office/officeart/2005/8/layout/hList1"/>
    <dgm:cxn modelId="{11C040D9-08D9-462F-8741-65B899F0659B}" srcId="{13952F9D-6F5C-4325-BE98-0C4F435DE9B9}" destId="{F0FF3D1A-C867-41DF-A911-6ABD7E35E732}" srcOrd="6" destOrd="0" parTransId="{C601E7FF-ABBE-450F-AF4C-7B0813EA242A}" sibTransId="{B7DC2010-4F56-4F9C-ABE1-EE6BABA6DDE6}"/>
    <dgm:cxn modelId="{9DE863E1-61EE-4029-919D-A58E2683CAB5}" srcId="{9D809700-BCCC-4D32-989B-C0200FEBE736}" destId="{D53B36D6-6D75-4B74-9780-32AC109E1AD6}" srcOrd="4" destOrd="0" parTransId="{256E3160-944F-45F2-88A9-278D9A5FADCB}" sibTransId="{0DE85DF9-A468-41C6-AAA2-A273D53B794E}"/>
    <dgm:cxn modelId="{18B652E1-3565-4118-9236-8298568320D6}" srcId="{13952F9D-6F5C-4325-BE98-0C4F435DE9B9}" destId="{A0D3CA5D-6DF4-48D9-823C-F58E29F1A7F6}" srcOrd="0" destOrd="0" parTransId="{2AA49AC0-95E0-4E6F-8F81-DC90E5919697}" sibTransId="{A37CEDD5-214E-4330-B61F-4628A7AE66C7}"/>
    <dgm:cxn modelId="{0EE871E8-A504-3443-8098-05CD3C35CCB1}" type="presOf" srcId="{277F2DC4-0E6F-455C-BC3A-1ADC77BA95BB}" destId="{F8ED3D46-4FFF-F34C-B799-76C9481D42A1}" srcOrd="0" destOrd="2" presId="urn:microsoft.com/office/officeart/2005/8/layout/hList1"/>
    <dgm:cxn modelId="{04DD5EF6-6C57-EA47-BF11-955F4FC01327}" type="presOf" srcId="{13952F9D-6F5C-4325-BE98-0C4F435DE9B9}" destId="{7031C2F8-9B27-DF4F-B615-E8E16FA96820}" srcOrd="0" destOrd="0" presId="urn:microsoft.com/office/officeart/2005/8/layout/hList1"/>
    <dgm:cxn modelId="{9AE8C0F8-0D5D-7B43-B7F3-6E652FEEC4EF}" type="presOf" srcId="{BB532501-9ED3-473C-80C7-75D990D08D5C}" destId="{5CA98632-00BE-DA4A-80D0-AA5BC892B203}" srcOrd="0" destOrd="0" presId="urn:microsoft.com/office/officeart/2005/8/layout/hList1"/>
    <dgm:cxn modelId="{C294C549-8773-354B-BD72-26204339D41E}" type="presParOf" srcId="{904A21C9-E086-A342-9725-39E4FDFDC13F}" destId="{6D0041D3-D876-EA45-916D-0A0C5153ED48}" srcOrd="0" destOrd="0" presId="urn:microsoft.com/office/officeart/2005/8/layout/hList1"/>
    <dgm:cxn modelId="{6F9E4926-597D-5749-B34E-19D89669D13A}" type="presParOf" srcId="{6D0041D3-D876-EA45-916D-0A0C5153ED48}" destId="{F2485601-70A4-554C-9899-A42780FA3036}" srcOrd="0" destOrd="0" presId="urn:microsoft.com/office/officeart/2005/8/layout/hList1"/>
    <dgm:cxn modelId="{39D8A58B-E101-7F4C-B3D8-A3A93B95AD78}" type="presParOf" srcId="{6D0041D3-D876-EA45-916D-0A0C5153ED48}" destId="{F8ED3D46-4FFF-F34C-B799-76C9481D42A1}" srcOrd="1" destOrd="0" presId="urn:microsoft.com/office/officeart/2005/8/layout/hList1"/>
    <dgm:cxn modelId="{DFE47797-2166-A04D-B150-C764759EBFE9}" type="presParOf" srcId="{904A21C9-E086-A342-9725-39E4FDFDC13F}" destId="{FCD6E447-2F95-D64E-B587-4E963E4F9A39}" srcOrd="1" destOrd="0" presId="urn:microsoft.com/office/officeart/2005/8/layout/hList1"/>
    <dgm:cxn modelId="{21D07F35-A224-2B42-8EE2-80B0B4C5E98A}" type="presParOf" srcId="{904A21C9-E086-A342-9725-39E4FDFDC13F}" destId="{69A024D6-1803-1147-94C4-A3E69761F5DB}" srcOrd="2" destOrd="0" presId="urn:microsoft.com/office/officeart/2005/8/layout/hList1"/>
    <dgm:cxn modelId="{C0D8EF5B-B0B2-C348-ABF5-10E87A54C6D8}" type="presParOf" srcId="{69A024D6-1803-1147-94C4-A3E69761F5DB}" destId="{5CA98632-00BE-DA4A-80D0-AA5BC892B203}" srcOrd="0" destOrd="0" presId="urn:microsoft.com/office/officeart/2005/8/layout/hList1"/>
    <dgm:cxn modelId="{BFE27840-7166-704D-BA09-8A0D52D72B94}" type="presParOf" srcId="{69A024D6-1803-1147-94C4-A3E69761F5DB}" destId="{9F907C95-60DC-1F4A-85EC-D54A6CE1411A}" srcOrd="1" destOrd="0" presId="urn:microsoft.com/office/officeart/2005/8/layout/hList1"/>
    <dgm:cxn modelId="{BA9F9105-BE4A-B943-86DF-D44900C6F59B}" type="presParOf" srcId="{904A21C9-E086-A342-9725-39E4FDFDC13F}" destId="{77F5FFBA-5AB2-024F-AE2E-6E2905505E40}" srcOrd="3" destOrd="0" presId="urn:microsoft.com/office/officeart/2005/8/layout/hList1"/>
    <dgm:cxn modelId="{C3664772-A78D-9F42-84F0-E479668BD609}" type="presParOf" srcId="{904A21C9-E086-A342-9725-39E4FDFDC13F}" destId="{23D7767D-AB4C-B74C-84BA-10CCB3467FBD}" srcOrd="4" destOrd="0" presId="urn:microsoft.com/office/officeart/2005/8/layout/hList1"/>
    <dgm:cxn modelId="{424121D3-A2BF-DC4F-8019-4D52E63E0CBC}" type="presParOf" srcId="{23D7767D-AB4C-B74C-84BA-10CCB3467FBD}" destId="{7031C2F8-9B27-DF4F-B615-E8E16FA96820}" srcOrd="0" destOrd="0" presId="urn:microsoft.com/office/officeart/2005/8/layout/hList1"/>
    <dgm:cxn modelId="{EFED7620-1096-1644-A1C4-3F92C3B8F381}" type="presParOf" srcId="{23D7767D-AB4C-B74C-84BA-10CCB3467FBD}" destId="{07D343E0-D8F9-F647-B390-631A8D3965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CAE91A-7467-42FD-803E-D12B59A8CEE6}" type="doc">
      <dgm:prSet loTypeId="urn:microsoft.com/office/officeart/2005/8/layout/list1" loCatId="list" qsTypeId="urn:microsoft.com/office/officeart/2005/8/quickstyle/simple2" qsCatId="simple" csTypeId="urn:microsoft.com/office/officeart/2005/8/colors/accent1_3" csCatId="accent1"/>
      <dgm:spPr/>
      <dgm:t>
        <a:bodyPr/>
        <a:lstStyle/>
        <a:p>
          <a:endParaRPr lang="en-US"/>
        </a:p>
      </dgm:t>
    </dgm:pt>
    <dgm:pt modelId="{9A36C1C9-7C9A-4BE4-AE81-9A496CF2ECBB}">
      <dgm:prSet/>
      <dgm:spPr/>
      <dgm:t>
        <a:bodyPr/>
        <a:lstStyle/>
        <a:p>
          <a:r>
            <a:rPr lang="en-US"/>
            <a:t>Every student paired with a Program Mentor</a:t>
          </a:r>
        </a:p>
      </dgm:t>
    </dgm:pt>
    <dgm:pt modelId="{F12F74BB-F06F-4F5E-B21F-E96C4851CA12}" type="parTrans" cxnId="{5F133BF4-182A-4785-9D25-C7413E2C9253}">
      <dgm:prSet/>
      <dgm:spPr/>
      <dgm:t>
        <a:bodyPr/>
        <a:lstStyle/>
        <a:p>
          <a:endParaRPr lang="en-US"/>
        </a:p>
      </dgm:t>
    </dgm:pt>
    <dgm:pt modelId="{01B8400A-B99B-4622-9004-4200BD6D5FDB}" type="sibTrans" cxnId="{5F133BF4-182A-4785-9D25-C7413E2C9253}">
      <dgm:prSet/>
      <dgm:spPr/>
      <dgm:t>
        <a:bodyPr/>
        <a:lstStyle/>
        <a:p>
          <a:endParaRPr lang="en-US"/>
        </a:p>
      </dgm:t>
    </dgm:pt>
    <dgm:pt modelId="{CDD893C3-D282-4E58-9467-6365E40079D9}">
      <dgm:prSet/>
      <dgm:spPr/>
      <dgm:t>
        <a:bodyPr/>
        <a:lstStyle/>
        <a:p>
          <a:r>
            <a:rPr lang="en-US"/>
            <a:t>From day one until graduation.</a:t>
          </a:r>
        </a:p>
      </dgm:t>
    </dgm:pt>
    <dgm:pt modelId="{83F1DBEA-62D9-496A-B398-8ADB86927A5E}" type="parTrans" cxnId="{112884CE-A7BB-4F6D-9401-885ACAD62B69}">
      <dgm:prSet/>
      <dgm:spPr/>
      <dgm:t>
        <a:bodyPr/>
        <a:lstStyle/>
        <a:p>
          <a:endParaRPr lang="en-US"/>
        </a:p>
      </dgm:t>
    </dgm:pt>
    <dgm:pt modelId="{9451439E-1333-40C9-9641-1CACE62B65F1}" type="sibTrans" cxnId="{112884CE-A7BB-4F6D-9401-885ACAD62B69}">
      <dgm:prSet/>
      <dgm:spPr/>
      <dgm:t>
        <a:bodyPr/>
        <a:lstStyle/>
        <a:p>
          <a:endParaRPr lang="en-US"/>
        </a:p>
      </dgm:t>
    </dgm:pt>
    <dgm:pt modelId="{648616C2-27E4-4695-95EE-C8C95C580FB1}">
      <dgm:prSet/>
      <dgm:spPr/>
      <dgm:t>
        <a:bodyPr/>
        <a:lstStyle/>
        <a:p>
          <a:r>
            <a:rPr lang="en-US"/>
            <a:t>Personalized degree plan.</a:t>
          </a:r>
        </a:p>
      </dgm:t>
    </dgm:pt>
    <dgm:pt modelId="{3DCBCFA0-9F4A-4B9C-8EEE-4DF86C49A798}" type="parTrans" cxnId="{F0E49AEC-AD2E-4D0F-8C76-1FD061D5000A}">
      <dgm:prSet/>
      <dgm:spPr/>
      <dgm:t>
        <a:bodyPr/>
        <a:lstStyle/>
        <a:p>
          <a:endParaRPr lang="en-US"/>
        </a:p>
      </dgm:t>
    </dgm:pt>
    <dgm:pt modelId="{2B0961ED-AA31-42D8-80F1-C5DC9C1A17CB}" type="sibTrans" cxnId="{F0E49AEC-AD2E-4D0F-8C76-1FD061D5000A}">
      <dgm:prSet/>
      <dgm:spPr/>
      <dgm:t>
        <a:bodyPr/>
        <a:lstStyle/>
        <a:p>
          <a:endParaRPr lang="en-US"/>
        </a:p>
      </dgm:t>
    </dgm:pt>
    <dgm:pt modelId="{3C2E9011-E6BA-46D3-B099-7E11E42EACC1}">
      <dgm:prSet/>
      <dgm:spPr/>
      <dgm:t>
        <a:bodyPr/>
        <a:lstStyle/>
        <a:p>
          <a:r>
            <a:rPr lang="en-US"/>
            <a:t>One-on-one help and advice. </a:t>
          </a:r>
        </a:p>
      </dgm:t>
    </dgm:pt>
    <dgm:pt modelId="{5B838299-4D18-4584-A17D-427CD231A655}" type="parTrans" cxnId="{E8393187-632B-4A40-B17E-D6C5837399D5}">
      <dgm:prSet/>
      <dgm:spPr/>
      <dgm:t>
        <a:bodyPr/>
        <a:lstStyle/>
        <a:p>
          <a:endParaRPr lang="en-US"/>
        </a:p>
      </dgm:t>
    </dgm:pt>
    <dgm:pt modelId="{867342AA-1E48-4864-A578-B51F340B170C}" type="sibTrans" cxnId="{E8393187-632B-4A40-B17E-D6C5837399D5}">
      <dgm:prSet/>
      <dgm:spPr/>
      <dgm:t>
        <a:bodyPr/>
        <a:lstStyle/>
        <a:p>
          <a:endParaRPr lang="en-US"/>
        </a:p>
      </dgm:t>
    </dgm:pt>
    <dgm:pt modelId="{3BE3E11F-159E-4467-963C-E03B5D5C4D16}">
      <dgm:prSet/>
      <dgm:spPr/>
      <dgm:t>
        <a:bodyPr/>
        <a:lstStyle/>
        <a:p>
          <a:r>
            <a:rPr lang="en-US"/>
            <a:t>Regular and frequent check-ins. </a:t>
          </a:r>
        </a:p>
      </dgm:t>
    </dgm:pt>
    <dgm:pt modelId="{E1D79F4C-4AA0-4A14-9FA6-EC8930EBDFCD}" type="parTrans" cxnId="{3A2AFFCA-4E62-400E-AB41-8238EC485B43}">
      <dgm:prSet/>
      <dgm:spPr/>
      <dgm:t>
        <a:bodyPr/>
        <a:lstStyle/>
        <a:p>
          <a:endParaRPr lang="en-US"/>
        </a:p>
      </dgm:t>
    </dgm:pt>
    <dgm:pt modelId="{8EBF9B22-B1DD-4100-B74F-C616C85D6206}" type="sibTrans" cxnId="{3A2AFFCA-4E62-400E-AB41-8238EC485B43}">
      <dgm:prSet/>
      <dgm:spPr/>
      <dgm:t>
        <a:bodyPr/>
        <a:lstStyle/>
        <a:p>
          <a:endParaRPr lang="en-US"/>
        </a:p>
      </dgm:t>
    </dgm:pt>
    <dgm:pt modelId="{B6C185A7-179B-4BD8-A3C9-08966768FAFE}">
      <dgm:prSet/>
      <dgm:spPr/>
      <dgm:t>
        <a:bodyPr/>
        <a:lstStyle/>
        <a:p>
          <a:r>
            <a:rPr lang="en-US"/>
            <a:t>Learner Care Dashboard</a:t>
          </a:r>
        </a:p>
      </dgm:t>
    </dgm:pt>
    <dgm:pt modelId="{47587901-92DA-47B9-83C7-141B932E5ED7}" type="parTrans" cxnId="{324ADEF6-17E0-4CDD-A6F4-A02EF0BBBAAE}">
      <dgm:prSet/>
      <dgm:spPr/>
      <dgm:t>
        <a:bodyPr/>
        <a:lstStyle/>
        <a:p>
          <a:endParaRPr lang="en-US"/>
        </a:p>
      </dgm:t>
    </dgm:pt>
    <dgm:pt modelId="{05E32863-FA5B-49C0-97ED-7BCF86CE8F7C}" type="sibTrans" cxnId="{324ADEF6-17E0-4CDD-A6F4-A02EF0BBBAAE}">
      <dgm:prSet/>
      <dgm:spPr/>
      <dgm:t>
        <a:bodyPr/>
        <a:lstStyle/>
        <a:p>
          <a:endParaRPr lang="en-US"/>
        </a:p>
      </dgm:t>
    </dgm:pt>
    <dgm:pt modelId="{E8240486-97E2-4BDB-B19C-01F7A8155BAB}">
      <dgm:prSet/>
      <dgm:spPr/>
      <dgm:t>
        <a:bodyPr/>
        <a:lstStyle/>
        <a:p>
          <a:r>
            <a:rPr lang="en-US"/>
            <a:t>A visual tool for Program Mentors to view specific student indicators, the LCD was built to create timelier, more personalized faculty support of students. </a:t>
          </a:r>
        </a:p>
      </dgm:t>
    </dgm:pt>
    <dgm:pt modelId="{19231987-D522-4180-BD30-5B9D59193367}" type="parTrans" cxnId="{49E68622-1E23-480E-8400-84171BA6E4A1}">
      <dgm:prSet/>
      <dgm:spPr/>
      <dgm:t>
        <a:bodyPr/>
        <a:lstStyle/>
        <a:p>
          <a:endParaRPr lang="en-US"/>
        </a:p>
      </dgm:t>
    </dgm:pt>
    <dgm:pt modelId="{C61DAD38-E30F-42BB-BE64-E4423C1EE0E1}" type="sibTrans" cxnId="{49E68622-1E23-480E-8400-84171BA6E4A1}">
      <dgm:prSet/>
      <dgm:spPr/>
      <dgm:t>
        <a:bodyPr/>
        <a:lstStyle/>
        <a:p>
          <a:endParaRPr lang="en-US"/>
        </a:p>
      </dgm:t>
    </dgm:pt>
    <dgm:pt modelId="{DB4372A1-E2FC-42F3-BEF1-B4C80F300468}">
      <dgm:prSet/>
      <dgm:spPr/>
      <dgm:t>
        <a:bodyPr/>
        <a:lstStyle/>
        <a:p>
          <a:r>
            <a:rPr lang="en-US"/>
            <a:t>On-demand access to specialized Course Instructors. </a:t>
          </a:r>
        </a:p>
      </dgm:t>
    </dgm:pt>
    <dgm:pt modelId="{7CA657D4-D46D-4419-A841-25C7174227F3}" type="parTrans" cxnId="{D722D9D6-BBFA-4EA6-AAED-E6E73CCB953F}">
      <dgm:prSet/>
      <dgm:spPr/>
      <dgm:t>
        <a:bodyPr/>
        <a:lstStyle/>
        <a:p>
          <a:endParaRPr lang="en-US"/>
        </a:p>
      </dgm:t>
    </dgm:pt>
    <dgm:pt modelId="{5F89FA60-8EBA-467B-A77D-C0D0AE21D3E6}" type="sibTrans" cxnId="{D722D9D6-BBFA-4EA6-AAED-E6E73CCB953F}">
      <dgm:prSet/>
      <dgm:spPr/>
      <dgm:t>
        <a:bodyPr/>
        <a:lstStyle/>
        <a:p>
          <a:endParaRPr lang="en-US"/>
        </a:p>
      </dgm:t>
    </dgm:pt>
    <dgm:pt modelId="{C633E57A-4FB6-47E9-A91F-7E17056799CE}">
      <dgm:prSet/>
      <dgm:spPr/>
      <dgm:t>
        <a:bodyPr/>
        <a:lstStyle/>
        <a:p>
          <a:r>
            <a:rPr lang="en-US"/>
            <a:t>Subject-matter experts for every course. </a:t>
          </a:r>
        </a:p>
      </dgm:t>
    </dgm:pt>
    <dgm:pt modelId="{0516570A-B5A0-4BCD-95BF-7F9C1D30EC62}" type="parTrans" cxnId="{7CFD23BE-885F-4C2D-9541-E9383F294B37}">
      <dgm:prSet/>
      <dgm:spPr/>
      <dgm:t>
        <a:bodyPr/>
        <a:lstStyle/>
        <a:p>
          <a:endParaRPr lang="en-US"/>
        </a:p>
      </dgm:t>
    </dgm:pt>
    <dgm:pt modelId="{BF37F255-697B-4CA7-AE20-7B0EED7EE727}" type="sibTrans" cxnId="{7CFD23BE-885F-4C2D-9541-E9383F294B37}">
      <dgm:prSet/>
      <dgm:spPr/>
      <dgm:t>
        <a:bodyPr/>
        <a:lstStyle/>
        <a:p>
          <a:endParaRPr lang="en-US"/>
        </a:p>
      </dgm:t>
    </dgm:pt>
    <dgm:pt modelId="{F6CA247E-3830-4446-9CD0-10D1BE7E8386}">
      <dgm:prSet/>
      <dgm:spPr/>
      <dgm:t>
        <a:bodyPr/>
        <a:lstStyle/>
        <a:p>
          <a:r>
            <a:rPr lang="en-US"/>
            <a:t>Personal instruction when needed. </a:t>
          </a:r>
        </a:p>
      </dgm:t>
    </dgm:pt>
    <dgm:pt modelId="{D7CAEFED-C44E-4AFC-A7F1-DB24CA5A1C11}" type="parTrans" cxnId="{FE3CECA4-916D-4D14-A342-8BFC924C4287}">
      <dgm:prSet/>
      <dgm:spPr/>
      <dgm:t>
        <a:bodyPr/>
        <a:lstStyle/>
        <a:p>
          <a:endParaRPr lang="en-US"/>
        </a:p>
      </dgm:t>
    </dgm:pt>
    <dgm:pt modelId="{E64842A4-C820-47EB-BC3A-4361E566DBA9}" type="sibTrans" cxnId="{FE3CECA4-916D-4D14-A342-8BFC924C4287}">
      <dgm:prSet/>
      <dgm:spPr/>
      <dgm:t>
        <a:bodyPr/>
        <a:lstStyle/>
        <a:p>
          <a:endParaRPr lang="en-US"/>
        </a:p>
      </dgm:t>
    </dgm:pt>
    <dgm:pt modelId="{B3CD2636-2138-044E-A671-4E6CD62B2DAF}" type="pres">
      <dgm:prSet presAssocID="{C4CAE91A-7467-42FD-803E-D12B59A8CEE6}" presName="linear" presStyleCnt="0">
        <dgm:presLayoutVars>
          <dgm:dir/>
          <dgm:animLvl val="lvl"/>
          <dgm:resizeHandles val="exact"/>
        </dgm:presLayoutVars>
      </dgm:prSet>
      <dgm:spPr/>
    </dgm:pt>
    <dgm:pt modelId="{7E67D1E4-3A3C-984C-A7D6-DF1033AB3C8B}" type="pres">
      <dgm:prSet presAssocID="{9A36C1C9-7C9A-4BE4-AE81-9A496CF2ECBB}" presName="parentLin" presStyleCnt="0"/>
      <dgm:spPr/>
    </dgm:pt>
    <dgm:pt modelId="{2419564C-D85C-4049-AD89-F4976A77F23E}" type="pres">
      <dgm:prSet presAssocID="{9A36C1C9-7C9A-4BE4-AE81-9A496CF2ECBB}" presName="parentLeftMargin" presStyleLbl="node1" presStyleIdx="0" presStyleCnt="3"/>
      <dgm:spPr/>
    </dgm:pt>
    <dgm:pt modelId="{E80A78E0-9FDD-BD4E-B0FA-68C957540711}" type="pres">
      <dgm:prSet presAssocID="{9A36C1C9-7C9A-4BE4-AE81-9A496CF2ECBB}" presName="parentText" presStyleLbl="node1" presStyleIdx="0" presStyleCnt="3">
        <dgm:presLayoutVars>
          <dgm:chMax val="0"/>
          <dgm:bulletEnabled val="1"/>
        </dgm:presLayoutVars>
      </dgm:prSet>
      <dgm:spPr/>
    </dgm:pt>
    <dgm:pt modelId="{DA8818FC-D1D2-594B-8369-F55E1446153B}" type="pres">
      <dgm:prSet presAssocID="{9A36C1C9-7C9A-4BE4-AE81-9A496CF2ECBB}" presName="negativeSpace" presStyleCnt="0"/>
      <dgm:spPr/>
    </dgm:pt>
    <dgm:pt modelId="{F24EEC12-EBD9-E242-8CBF-173344E4E1DD}" type="pres">
      <dgm:prSet presAssocID="{9A36C1C9-7C9A-4BE4-AE81-9A496CF2ECBB}" presName="childText" presStyleLbl="conFgAcc1" presStyleIdx="0" presStyleCnt="3">
        <dgm:presLayoutVars>
          <dgm:bulletEnabled val="1"/>
        </dgm:presLayoutVars>
      </dgm:prSet>
      <dgm:spPr/>
    </dgm:pt>
    <dgm:pt modelId="{0FCCFBD9-6C62-3A40-9E75-62B05E6194F4}" type="pres">
      <dgm:prSet presAssocID="{01B8400A-B99B-4622-9004-4200BD6D5FDB}" presName="spaceBetweenRectangles" presStyleCnt="0"/>
      <dgm:spPr/>
    </dgm:pt>
    <dgm:pt modelId="{3C57F0AA-415B-BA4B-A86A-909154C52F02}" type="pres">
      <dgm:prSet presAssocID="{B6C185A7-179B-4BD8-A3C9-08966768FAFE}" presName="parentLin" presStyleCnt="0"/>
      <dgm:spPr/>
    </dgm:pt>
    <dgm:pt modelId="{B5708DAF-9EE2-354D-A14E-9D0E63FDA58F}" type="pres">
      <dgm:prSet presAssocID="{B6C185A7-179B-4BD8-A3C9-08966768FAFE}" presName="parentLeftMargin" presStyleLbl="node1" presStyleIdx="0" presStyleCnt="3"/>
      <dgm:spPr/>
    </dgm:pt>
    <dgm:pt modelId="{5BB929C3-F4B6-2F45-991E-13541C28B51E}" type="pres">
      <dgm:prSet presAssocID="{B6C185A7-179B-4BD8-A3C9-08966768FAFE}" presName="parentText" presStyleLbl="node1" presStyleIdx="1" presStyleCnt="3">
        <dgm:presLayoutVars>
          <dgm:chMax val="0"/>
          <dgm:bulletEnabled val="1"/>
        </dgm:presLayoutVars>
      </dgm:prSet>
      <dgm:spPr/>
    </dgm:pt>
    <dgm:pt modelId="{2702098E-B0F9-4B48-836C-DB296D45A550}" type="pres">
      <dgm:prSet presAssocID="{B6C185A7-179B-4BD8-A3C9-08966768FAFE}" presName="negativeSpace" presStyleCnt="0"/>
      <dgm:spPr/>
    </dgm:pt>
    <dgm:pt modelId="{F844DCA1-D2E7-A24D-A0BD-CC049C0301EA}" type="pres">
      <dgm:prSet presAssocID="{B6C185A7-179B-4BD8-A3C9-08966768FAFE}" presName="childText" presStyleLbl="conFgAcc1" presStyleIdx="1" presStyleCnt="3">
        <dgm:presLayoutVars>
          <dgm:bulletEnabled val="1"/>
        </dgm:presLayoutVars>
      </dgm:prSet>
      <dgm:spPr/>
    </dgm:pt>
    <dgm:pt modelId="{B06F2BB6-1A79-CE4A-BEDA-0F4F62F76C24}" type="pres">
      <dgm:prSet presAssocID="{05E32863-FA5B-49C0-97ED-7BCF86CE8F7C}" presName="spaceBetweenRectangles" presStyleCnt="0"/>
      <dgm:spPr/>
    </dgm:pt>
    <dgm:pt modelId="{47E24B6F-D9A4-2544-BB6E-32AD706D8452}" type="pres">
      <dgm:prSet presAssocID="{DB4372A1-E2FC-42F3-BEF1-B4C80F300468}" presName="parentLin" presStyleCnt="0"/>
      <dgm:spPr/>
    </dgm:pt>
    <dgm:pt modelId="{33C9F20B-AE28-C642-95BB-C8D39C160A81}" type="pres">
      <dgm:prSet presAssocID="{DB4372A1-E2FC-42F3-BEF1-B4C80F300468}" presName="parentLeftMargin" presStyleLbl="node1" presStyleIdx="1" presStyleCnt="3"/>
      <dgm:spPr/>
    </dgm:pt>
    <dgm:pt modelId="{32D15C55-D56A-5347-BAF0-2E60AADB938C}" type="pres">
      <dgm:prSet presAssocID="{DB4372A1-E2FC-42F3-BEF1-B4C80F300468}" presName="parentText" presStyleLbl="node1" presStyleIdx="2" presStyleCnt="3">
        <dgm:presLayoutVars>
          <dgm:chMax val="0"/>
          <dgm:bulletEnabled val="1"/>
        </dgm:presLayoutVars>
      </dgm:prSet>
      <dgm:spPr/>
    </dgm:pt>
    <dgm:pt modelId="{4C2AF61B-8F75-5F4D-89C9-3BEAAE40472C}" type="pres">
      <dgm:prSet presAssocID="{DB4372A1-E2FC-42F3-BEF1-B4C80F300468}" presName="negativeSpace" presStyleCnt="0"/>
      <dgm:spPr/>
    </dgm:pt>
    <dgm:pt modelId="{5954F218-AD82-4245-AB99-298A910DA90D}" type="pres">
      <dgm:prSet presAssocID="{DB4372A1-E2FC-42F3-BEF1-B4C80F300468}" presName="childText" presStyleLbl="conFgAcc1" presStyleIdx="2" presStyleCnt="3">
        <dgm:presLayoutVars>
          <dgm:bulletEnabled val="1"/>
        </dgm:presLayoutVars>
      </dgm:prSet>
      <dgm:spPr/>
    </dgm:pt>
  </dgm:ptLst>
  <dgm:cxnLst>
    <dgm:cxn modelId="{A4436921-B92B-3040-80AD-38FE294F790C}" type="presOf" srcId="{9A36C1C9-7C9A-4BE4-AE81-9A496CF2ECBB}" destId="{2419564C-D85C-4049-AD89-F4976A77F23E}" srcOrd="0" destOrd="0" presId="urn:microsoft.com/office/officeart/2005/8/layout/list1"/>
    <dgm:cxn modelId="{49E68622-1E23-480E-8400-84171BA6E4A1}" srcId="{B6C185A7-179B-4BD8-A3C9-08966768FAFE}" destId="{E8240486-97E2-4BDB-B19C-01F7A8155BAB}" srcOrd="0" destOrd="0" parTransId="{19231987-D522-4180-BD30-5B9D59193367}" sibTransId="{C61DAD38-E30F-42BB-BE64-E4423C1EE0E1}"/>
    <dgm:cxn modelId="{7F095134-89D9-EB42-8514-CE694DF8D7CC}" type="presOf" srcId="{DB4372A1-E2FC-42F3-BEF1-B4C80F300468}" destId="{32D15C55-D56A-5347-BAF0-2E60AADB938C}" srcOrd="1" destOrd="0" presId="urn:microsoft.com/office/officeart/2005/8/layout/list1"/>
    <dgm:cxn modelId="{9A20CC5B-56A7-BB44-AD93-7F657FCD6FDB}" type="presOf" srcId="{C4CAE91A-7467-42FD-803E-D12B59A8CEE6}" destId="{B3CD2636-2138-044E-A671-4E6CD62B2DAF}" srcOrd="0" destOrd="0" presId="urn:microsoft.com/office/officeart/2005/8/layout/list1"/>
    <dgm:cxn modelId="{844DB161-EAFF-894A-AE02-B16D3445C9C9}" type="presOf" srcId="{648616C2-27E4-4695-95EE-C8C95C580FB1}" destId="{F24EEC12-EBD9-E242-8CBF-173344E4E1DD}" srcOrd="0" destOrd="1" presId="urn:microsoft.com/office/officeart/2005/8/layout/list1"/>
    <dgm:cxn modelId="{68C8174F-3C69-1744-A23B-0B65F9AB7CDA}" type="presOf" srcId="{B6C185A7-179B-4BD8-A3C9-08966768FAFE}" destId="{B5708DAF-9EE2-354D-A14E-9D0E63FDA58F}" srcOrd="0" destOrd="0" presId="urn:microsoft.com/office/officeart/2005/8/layout/list1"/>
    <dgm:cxn modelId="{748E1B76-6DE6-6242-93D8-1533D274C668}" type="presOf" srcId="{F6CA247E-3830-4446-9CD0-10D1BE7E8386}" destId="{5954F218-AD82-4245-AB99-298A910DA90D}" srcOrd="0" destOrd="1" presId="urn:microsoft.com/office/officeart/2005/8/layout/list1"/>
    <dgm:cxn modelId="{5AE96058-AC77-6C41-84ED-DD33130462D0}" type="presOf" srcId="{CDD893C3-D282-4E58-9467-6365E40079D9}" destId="{F24EEC12-EBD9-E242-8CBF-173344E4E1DD}" srcOrd="0" destOrd="0" presId="urn:microsoft.com/office/officeart/2005/8/layout/list1"/>
    <dgm:cxn modelId="{B0A56858-5A42-E546-A48B-26471977E769}" type="presOf" srcId="{9A36C1C9-7C9A-4BE4-AE81-9A496CF2ECBB}" destId="{E80A78E0-9FDD-BD4E-B0FA-68C957540711}" srcOrd="1" destOrd="0" presId="urn:microsoft.com/office/officeart/2005/8/layout/list1"/>
    <dgm:cxn modelId="{796C2D79-3FCB-FE4F-9231-10DD2A57759B}" type="presOf" srcId="{3C2E9011-E6BA-46D3-B099-7E11E42EACC1}" destId="{F24EEC12-EBD9-E242-8CBF-173344E4E1DD}" srcOrd="0" destOrd="2" presId="urn:microsoft.com/office/officeart/2005/8/layout/list1"/>
    <dgm:cxn modelId="{E8393187-632B-4A40-B17E-D6C5837399D5}" srcId="{9A36C1C9-7C9A-4BE4-AE81-9A496CF2ECBB}" destId="{3C2E9011-E6BA-46D3-B099-7E11E42EACC1}" srcOrd="2" destOrd="0" parTransId="{5B838299-4D18-4584-A17D-427CD231A655}" sibTransId="{867342AA-1E48-4864-A578-B51F340B170C}"/>
    <dgm:cxn modelId="{E3CD439D-35DC-F243-A597-C99F453E98A8}" type="presOf" srcId="{C633E57A-4FB6-47E9-A91F-7E17056799CE}" destId="{5954F218-AD82-4245-AB99-298A910DA90D}" srcOrd="0" destOrd="0" presId="urn:microsoft.com/office/officeart/2005/8/layout/list1"/>
    <dgm:cxn modelId="{FE3CECA4-916D-4D14-A342-8BFC924C4287}" srcId="{DB4372A1-E2FC-42F3-BEF1-B4C80F300468}" destId="{F6CA247E-3830-4446-9CD0-10D1BE7E8386}" srcOrd="1" destOrd="0" parTransId="{D7CAEFED-C44E-4AFC-A7F1-DB24CA5A1C11}" sibTransId="{E64842A4-C820-47EB-BC3A-4361E566DBA9}"/>
    <dgm:cxn modelId="{03DCD0AB-5A49-4F4E-A2A0-DAC2B2A5C67D}" type="presOf" srcId="{DB4372A1-E2FC-42F3-BEF1-B4C80F300468}" destId="{33C9F20B-AE28-C642-95BB-C8D39C160A81}" srcOrd="0" destOrd="0" presId="urn:microsoft.com/office/officeart/2005/8/layout/list1"/>
    <dgm:cxn modelId="{328863BB-6287-8242-ACFA-02DA97451AA6}" type="presOf" srcId="{E8240486-97E2-4BDB-B19C-01F7A8155BAB}" destId="{F844DCA1-D2E7-A24D-A0BD-CC049C0301EA}" srcOrd="0" destOrd="0" presId="urn:microsoft.com/office/officeart/2005/8/layout/list1"/>
    <dgm:cxn modelId="{7CFD23BE-885F-4C2D-9541-E9383F294B37}" srcId="{DB4372A1-E2FC-42F3-BEF1-B4C80F300468}" destId="{C633E57A-4FB6-47E9-A91F-7E17056799CE}" srcOrd="0" destOrd="0" parTransId="{0516570A-B5A0-4BCD-95BF-7F9C1D30EC62}" sibTransId="{BF37F255-697B-4CA7-AE20-7B0EED7EE727}"/>
    <dgm:cxn modelId="{3A2AFFCA-4E62-400E-AB41-8238EC485B43}" srcId="{9A36C1C9-7C9A-4BE4-AE81-9A496CF2ECBB}" destId="{3BE3E11F-159E-4467-963C-E03B5D5C4D16}" srcOrd="3" destOrd="0" parTransId="{E1D79F4C-4AA0-4A14-9FA6-EC8930EBDFCD}" sibTransId="{8EBF9B22-B1DD-4100-B74F-C616C85D6206}"/>
    <dgm:cxn modelId="{112884CE-A7BB-4F6D-9401-885ACAD62B69}" srcId="{9A36C1C9-7C9A-4BE4-AE81-9A496CF2ECBB}" destId="{CDD893C3-D282-4E58-9467-6365E40079D9}" srcOrd="0" destOrd="0" parTransId="{83F1DBEA-62D9-496A-B398-8ADB86927A5E}" sibTransId="{9451439E-1333-40C9-9641-1CACE62B65F1}"/>
    <dgm:cxn modelId="{D722D9D6-BBFA-4EA6-AAED-E6E73CCB953F}" srcId="{C4CAE91A-7467-42FD-803E-D12B59A8CEE6}" destId="{DB4372A1-E2FC-42F3-BEF1-B4C80F300468}" srcOrd="2" destOrd="0" parTransId="{7CA657D4-D46D-4419-A841-25C7174227F3}" sibTransId="{5F89FA60-8EBA-467B-A77D-C0D0AE21D3E6}"/>
    <dgm:cxn modelId="{1E2985E9-108D-FA40-BBAA-669D548652E4}" type="presOf" srcId="{B6C185A7-179B-4BD8-A3C9-08966768FAFE}" destId="{5BB929C3-F4B6-2F45-991E-13541C28B51E}" srcOrd="1" destOrd="0" presId="urn:microsoft.com/office/officeart/2005/8/layout/list1"/>
    <dgm:cxn modelId="{F0E49AEC-AD2E-4D0F-8C76-1FD061D5000A}" srcId="{9A36C1C9-7C9A-4BE4-AE81-9A496CF2ECBB}" destId="{648616C2-27E4-4695-95EE-C8C95C580FB1}" srcOrd="1" destOrd="0" parTransId="{3DCBCFA0-9F4A-4B9C-8EEE-4DF86C49A798}" sibTransId="{2B0961ED-AA31-42D8-80F1-C5DC9C1A17CB}"/>
    <dgm:cxn modelId="{5F133BF4-182A-4785-9D25-C7413E2C9253}" srcId="{C4CAE91A-7467-42FD-803E-D12B59A8CEE6}" destId="{9A36C1C9-7C9A-4BE4-AE81-9A496CF2ECBB}" srcOrd="0" destOrd="0" parTransId="{F12F74BB-F06F-4F5E-B21F-E96C4851CA12}" sibTransId="{01B8400A-B99B-4622-9004-4200BD6D5FDB}"/>
    <dgm:cxn modelId="{324ADEF6-17E0-4CDD-A6F4-A02EF0BBBAAE}" srcId="{C4CAE91A-7467-42FD-803E-D12B59A8CEE6}" destId="{B6C185A7-179B-4BD8-A3C9-08966768FAFE}" srcOrd="1" destOrd="0" parTransId="{47587901-92DA-47B9-83C7-141B932E5ED7}" sibTransId="{05E32863-FA5B-49C0-97ED-7BCF86CE8F7C}"/>
    <dgm:cxn modelId="{4C21EFF7-343D-7D4D-BB14-CF86B2678475}" type="presOf" srcId="{3BE3E11F-159E-4467-963C-E03B5D5C4D16}" destId="{F24EEC12-EBD9-E242-8CBF-173344E4E1DD}" srcOrd="0" destOrd="3" presId="urn:microsoft.com/office/officeart/2005/8/layout/list1"/>
    <dgm:cxn modelId="{FE0FFD50-6240-E34E-8682-1BA12B6C7ED2}" type="presParOf" srcId="{B3CD2636-2138-044E-A671-4E6CD62B2DAF}" destId="{7E67D1E4-3A3C-984C-A7D6-DF1033AB3C8B}" srcOrd="0" destOrd="0" presId="urn:microsoft.com/office/officeart/2005/8/layout/list1"/>
    <dgm:cxn modelId="{B13D9133-BEF0-534C-9807-217591E55FE5}" type="presParOf" srcId="{7E67D1E4-3A3C-984C-A7D6-DF1033AB3C8B}" destId="{2419564C-D85C-4049-AD89-F4976A77F23E}" srcOrd="0" destOrd="0" presId="urn:microsoft.com/office/officeart/2005/8/layout/list1"/>
    <dgm:cxn modelId="{28743DF4-FC5D-E24C-8162-26C340858942}" type="presParOf" srcId="{7E67D1E4-3A3C-984C-A7D6-DF1033AB3C8B}" destId="{E80A78E0-9FDD-BD4E-B0FA-68C957540711}" srcOrd="1" destOrd="0" presId="urn:microsoft.com/office/officeart/2005/8/layout/list1"/>
    <dgm:cxn modelId="{DB40D01F-916B-3C4D-8DDC-841BED7CEBE7}" type="presParOf" srcId="{B3CD2636-2138-044E-A671-4E6CD62B2DAF}" destId="{DA8818FC-D1D2-594B-8369-F55E1446153B}" srcOrd="1" destOrd="0" presId="urn:microsoft.com/office/officeart/2005/8/layout/list1"/>
    <dgm:cxn modelId="{0B9BD1AA-64ED-1445-91FD-B04CD785F58F}" type="presParOf" srcId="{B3CD2636-2138-044E-A671-4E6CD62B2DAF}" destId="{F24EEC12-EBD9-E242-8CBF-173344E4E1DD}" srcOrd="2" destOrd="0" presId="urn:microsoft.com/office/officeart/2005/8/layout/list1"/>
    <dgm:cxn modelId="{A00A3169-596A-5E44-BF8E-F8077F3966C4}" type="presParOf" srcId="{B3CD2636-2138-044E-A671-4E6CD62B2DAF}" destId="{0FCCFBD9-6C62-3A40-9E75-62B05E6194F4}" srcOrd="3" destOrd="0" presId="urn:microsoft.com/office/officeart/2005/8/layout/list1"/>
    <dgm:cxn modelId="{99914F64-8752-744F-A521-A195923FF5FA}" type="presParOf" srcId="{B3CD2636-2138-044E-A671-4E6CD62B2DAF}" destId="{3C57F0AA-415B-BA4B-A86A-909154C52F02}" srcOrd="4" destOrd="0" presId="urn:microsoft.com/office/officeart/2005/8/layout/list1"/>
    <dgm:cxn modelId="{C5149486-40E9-4B45-A734-64058C1D9661}" type="presParOf" srcId="{3C57F0AA-415B-BA4B-A86A-909154C52F02}" destId="{B5708DAF-9EE2-354D-A14E-9D0E63FDA58F}" srcOrd="0" destOrd="0" presId="urn:microsoft.com/office/officeart/2005/8/layout/list1"/>
    <dgm:cxn modelId="{5A44CA92-6E29-DB4F-80FD-DD7C7F6B26F0}" type="presParOf" srcId="{3C57F0AA-415B-BA4B-A86A-909154C52F02}" destId="{5BB929C3-F4B6-2F45-991E-13541C28B51E}" srcOrd="1" destOrd="0" presId="urn:microsoft.com/office/officeart/2005/8/layout/list1"/>
    <dgm:cxn modelId="{3D814290-103C-064A-BBE3-D2EB4CDC3C75}" type="presParOf" srcId="{B3CD2636-2138-044E-A671-4E6CD62B2DAF}" destId="{2702098E-B0F9-4B48-836C-DB296D45A550}" srcOrd="5" destOrd="0" presId="urn:microsoft.com/office/officeart/2005/8/layout/list1"/>
    <dgm:cxn modelId="{F66F2F86-F086-A84E-8792-DB67E4E8ACD5}" type="presParOf" srcId="{B3CD2636-2138-044E-A671-4E6CD62B2DAF}" destId="{F844DCA1-D2E7-A24D-A0BD-CC049C0301EA}" srcOrd="6" destOrd="0" presId="urn:microsoft.com/office/officeart/2005/8/layout/list1"/>
    <dgm:cxn modelId="{9A90DE0C-84FF-C44D-8FB2-B35597191CFD}" type="presParOf" srcId="{B3CD2636-2138-044E-A671-4E6CD62B2DAF}" destId="{B06F2BB6-1A79-CE4A-BEDA-0F4F62F76C24}" srcOrd="7" destOrd="0" presId="urn:microsoft.com/office/officeart/2005/8/layout/list1"/>
    <dgm:cxn modelId="{45CD94C8-51B8-AD44-92FB-37273EE54A8B}" type="presParOf" srcId="{B3CD2636-2138-044E-A671-4E6CD62B2DAF}" destId="{47E24B6F-D9A4-2544-BB6E-32AD706D8452}" srcOrd="8" destOrd="0" presId="urn:microsoft.com/office/officeart/2005/8/layout/list1"/>
    <dgm:cxn modelId="{EF5BAAAB-E01A-A94E-B997-98E304E95B33}" type="presParOf" srcId="{47E24B6F-D9A4-2544-BB6E-32AD706D8452}" destId="{33C9F20B-AE28-C642-95BB-C8D39C160A81}" srcOrd="0" destOrd="0" presId="urn:microsoft.com/office/officeart/2005/8/layout/list1"/>
    <dgm:cxn modelId="{B7A6BF24-54EA-C847-B7B2-986BB2EB4FA8}" type="presParOf" srcId="{47E24B6F-D9A4-2544-BB6E-32AD706D8452}" destId="{32D15C55-D56A-5347-BAF0-2E60AADB938C}" srcOrd="1" destOrd="0" presId="urn:microsoft.com/office/officeart/2005/8/layout/list1"/>
    <dgm:cxn modelId="{9348B5BB-97AD-6A47-BC71-CC3F1E148ED2}" type="presParOf" srcId="{B3CD2636-2138-044E-A671-4E6CD62B2DAF}" destId="{4C2AF61B-8F75-5F4D-89C9-3BEAAE40472C}" srcOrd="9" destOrd="0" presId="urn:microsoft.com/office/officeart/2005/8/layout/list1"/>
    <dgm:cxn modelId="{32A7B35B-2B47-D84C-A513-1178D0756E9C}" type="presParOf" srcId="{B3CD2636-2138-044E-A671-4E6CD62B2DAF}" destId="{5954F218-AD82-4245-AB99-298A910DA90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B81E7D-7CC8-4FB3-973D-C6102D9275CB}" type="doc">
      <dgm:prSet loTypeId="urn:microsoft.com/office/officeart/2005/8/layout/vList5" loCatId="list" qsTypeId="urn:microsoft.com/office/officeart/2005/8/quickstyle/simple2" qsCatId="simple" csTypeId="urn:microsoft.com/office/officeart/2005/8/colors/accent1_3" csCatId="accent1" phldr="1"/>
      <dgm:spPr/>
      <dgm:t>
        <a:bodyPr/>
        <a:lstStyle/>
        <a:p>
          <a:endParaRPr lang="en-US"/>
        </a:p>
      </dgm:t>
    </dgm:pt>
    <dgm:pt modelId="{36D8CC6E-23DD-413F-B088-E084D24FA440}">
      <dgm:prSet/>
      <dgm:spPr/>
      <dgm:t>
        <a:bodyPr/>
        <a:lstStyle/>
        <a:p>
          <a:pPr rtl="0"/>
          <a:r>
            <a:rPr lang="en-US" dirty="0"/>
            <a:t>Thousands of dollars less than other online universities.</a:t>
          </a:r>
          <a:r>
            <a:rPr lang="en-US" dirty="0">
              <a:latin typeface="Arial" panose="020B0604020202020204"/>
            </a:rPr>
            <a:t> </a:t>
          </a:r>
          <a:endParaRPr lang="en-US" dirty="0"/>
        </a:p>
      </dgm:t>
    </dgm:pt>
    <dgm:pt modelId="{8B184F90-AF8F-47F3-A78A-C8432A528CF1}" type="parTrans" cxnId="{016B16AF-9DC6-4D84-8905-25A5980EFF33}">
      <dgm:prSet/>
      <dgm:spPr/>
      <dgm:t>
        <a:bodyPr/>
        <a:lstStyle/>
        <a:p>
          <a:endParaRPr lang="en-US"/>
        </a:p>
      </dgm:t>
    </dgm:pt>
    <dgm:pt modelId="{0CB01A62-FC89-47FF-8DD1-7605EA273F58}" type="sibTrans" cxnId="{016B16AF-9DC6-4D84-8905-25A5980EFF33}">
      <dgm:prSet/>
      <dgm:spPr/>
      <dgm:t>
        <a:bodyPr/>
        <a:lstStyle/>
        <a:p>
          <a:endParaRPr lang="en-US"/>
        </a:p>
      </dgm:t>
    </dgm:pt>
    <dgm:pt modelId="{BBCA4738-CD93-4B7B-BD34-8BF98C8A7D04}">
      <dgm:prSet/>
      <dgm:spPr/>
      <dgm:t>
        <a:bodyPr/>
        <a:lstStyle/>
        <a:p>
          <a:pPr rtl="0"/>
          <a:r>
            <a:rPr lang="en-US" dirty="0"/>
            <a:t>$6,500- $7,500 per year.</a:t>
          </a:r>
          <a:r>
            <a:rPr lang="en-US" dirty="0">
              <a:latin typeface="Arial" panose="020B0604020202020204"/>
            </a:rPr>
            <a:t>  </a:t>
          </a:r>
          <a:endParaRPr lang="en-US" dirty="0"/>
        </a:p>
      </dgm:t>
    </dgm:pt>
    <dgm:pt modelId="{CABAA9FA-31ED-4D39-BFA6-887537D28104}" type="parTrans" cxnId="{009DB547-BDEA-43BE-A7F4-A2909B269073}">
      <dgm:prSet/>
      <dgm:spPr/>
      <dgm:t>
        <a:bodyPr/>
        <a:lstStyle/>
        <a:p>
          <a:endParaRPr lang="en-US"/>
        </a:p>
      </dgm:t>
    </dgm:pt>
    <dgm:pt modelId="{058CDE74-596B-4C49-9DAA-9DF3F2B1B367}" type="sibTrans" cxnId="{009DB547-BDEA-43BE-A7F4-A2909B269073}">
      <dgm:prSet/>
      <dgm:spPr/>
      <dgm:t>
        <a:bodyPr/>
        <a:lstStyle/>
        <a:p>
          <a:endParaRPr lang="en-US"/>
        </a:p>
      </dgm:t>
    </dgm:pt>
    <dgm:pt modelId="{A614184E-204E-4029-83AB-776CEDEFEC3E}">
      <dgm:prSet/>
      <dgm:spPr/>
      <dgm:t>
        <a:bodyPr/>
        <a:lstStyle/>
        <a:p>
          <a:r>
            <a:rPr lang="en-US" dirty="0"/>
            <a:t>In 2019, average tuition and fees for WGU undergraduates was $6,670, compared to $12,775 for comparable institutions nationwide.</a:t>
          </a:r>
        </a:p>
      </dgm:t>
    </dgm:pt>
    <dgm:pt modelId="{698F2360-D22E-4AB3-93F7-F12FF21725E1}" type="parTrans" cxnId="{3F4DDCB1-5C57-4DE6-B65A-0DAA77BA30E9}">
      <dgm:prSet/>
      <dgm:spPr/>
      <dgm:t>
        <a:bodyPr/>
        <a:lstStyle/>
        <a:p>
          <a:endParaRPr lang="en-US"/>
        </a:p>
      </dgm:t>
    </dgm:pt>
    <dgm:pt modelId="{BC107BDE-122D-46AD-AEAE-6AD565F51BB9}" type="sibTrans" cxnId="{3F4DDCB1-5C57-4DE6-B65A-0DAA77BA30E9}">
      <dgm:prSet/>
      <dgm:spPr/>
      <dgm:t>
        <a:bodyPr/>
        <a:lstStyle/>
        <a:p>
          <a:endParaRPr lang="en-US"/>
        </a:p>
      </dgm:t>
    </dgm:pt>
    <dgm:pt modelId="{82D95001-9841-4BE9-AD1B-D5DAD06F91D9}">
      <dgm:prSet/>
      <dgm:spPr/>
      <dgm:t>
        <a:bodyPr/>
        <a:lstStyle/>
        <a:p>
          <a:pPr rtl="0"/>
          <a:r>
            <a:rPr lang="en-US" dirty="0"/>
            <a:t>Flat-rate tuition.</a:t>
          </a:r>
          <a:r>
            <a:rPr lang="en-US" dirty="0">
              <a:latin typeface="Arial" panose="020B0604020202020204"/>
            </a:rPr>
            <a:t> </a:t>
          </a:r>
          <a:endParaRPr lang="en-US" dirty="0"/>
        </a:p>
      </dgm:t>
    </dgm:pt>
    <dgm:pt modelId="{F1BECB81-61B3-4363-A611-CFA024191698}" type="parTrans" cxnId="{18272FEA-C20C-48D8-9DA2-30F394CFC1FE}">
      <dgm:prSet/>
      <dgm:spPr/>
      <dgm:t>
        <a:bodyPr/>
        <a:lstStyle/>
        <a:p>
          <a:endParaRPr lang="en-US"/>
        </a:p>
      </dgm:t>
    </dgm:pt>
    <dgm:pt modelId="{5CEE0443-2768-4A47-B9B3-4D5A9B36D7A0}" type="sibTrans" cxnId="{18272FEA-C20C-48D8-9DA2-30F394CFC1FE}">
      <dgm:prSet/>
      <dgm:spPr/>
      <dgm:t>
        <a:bodyPr/>
        <a:lstStyle/>
        <a:p>
          <a:endParaRPr lang="en-US"/>
        </a:p>
      </dgm:t>
    </dgm:pt>
    <dgm:pt modelId="{7471DD88-3F0F-47BD-838F-3CFA606124BA}">
      <dgm:prSet/>
      <dgm:spPr/>
      <dgm:t>
        <a:bodyPr/>
        <a:lstStyle/>
        <a:p>
          <a:pPr rtl="0"/>
          <a:r>
            <a:rPr lang="en-US" dirty="0"/>
            <a:t>Six-month tuition covers unlimited courses.</a:t>
          </a:r>
          <a:r>
            <a:rPr lang="en-US" dirty="0">
              <a:latin typeface="Arial" panose="020B0604020202020204"/>
            </a:rPr>
            <a:t> </a:t>
          </a:r>
          <a:endParaRPr lang="en-US" dirty="0"/>
        </a:p>
      </dgm:t>
    </dgm:pt>
    <dgm:pt modelId="{A91D7AB5-4C1B-40C5-9662-0ED76978B317}" type="parTrans" cxnId="{D59E160B-E999-4942-9330-AB34742E0C97}">
      <dgm:prSet/>
      <dgm:spPr/>
      <dgm:t>
        <a:bodyPr/>
        <a:lstStyle/>
        <a:p>
          <a:endParaRPr lang="en-US"/>
        </a:p>
      </dgm:t>
    </dgm:pt>
    <dgm:pt modelId="{6446F310-6BF9-47F9-A740-3EB2EC7C9127}" type="sibTrans" cxnId="{D59E160B-E999-4942-9330-AB34742E0C97}">
      <dgm:prSet/>
      <dgm:spPr/>
      <dgm:t>
        <a:bodyPr/>
        <a:lstStyle/>
        <a:p>
          <a:endParaRPr lang="en-US"/>
        </a:p>
      </dgm:t>
    </dgm:pt>
    <dgm:pt modelId="{005DFD18-FB18-4C2B-877D-3B53D192AE5C}">
      <dgm:prSet/>
      <dgm:spPr/>
      <dgm:t>
        <a:bodyPr/>
        <a:lstStyle/>
        <a:p>
          <a:pPr rtl="0"/>
          <a:r>
            <a:rPr lang="en-US" dirty="0"/>
            <a:t>Compete more courses without paying more.</a:t>
          </a:r>
          <a:r>
            <a:rPr lang="en-US" dirty="0">
              <a:latin typeface="Arial" panose="020B0604020202020204"/>
            </a:rPr>
            <a:t> </a:t>
          </a:r>
          <a:endParaRPr lang="en-US" dirty="0"/>
        </a:p>
      </dgm:t>
    </dgm:pt>
    <dgm:pt modelId="{6E5578F6-D875-4F9A-81BB-57C99A73D55C}" type="parTrans" cxnId="{5E1D7521-9BFD-4446-8F11-245F7DA9828D}">
      <dgm:prSet/>
      <dgm:spPr/>
      <dgm:t>
        <a:bodyPr/>
        <a:lstStyle/>
        <a:p>
          <a:endParaRPr lang="en-US"/>
        </a:p>
      </dgm:t>
    </dgm:pt>
    <dgm:pt modelId="{9C318CB7-7B66-4603-ABD5-439CB8C5C508}" type="sibTrans" cxnId="{5E1D7521-9BFD-4446-8F11-245F7DA9828D}">
      <dgm:prSet/>
      <dgm:spPr/>
      <dgm:t>
        <a:bodyPr/>
        <a:lstStyle/>
        <a:p>
          <a:endParaRPr lang="en-US"/>
        </a:p>
      </dgm:t>
    </dgm:pt>
    <dgm:pt modelId="{471E48C1-099E-40A0-93D7-272CE4C30059}">
      <dgm:prSet/>
      <dgm:spPr/>
      <dgm:t>
        <a:bodyPr/>
        <a:lstStyle/>
        <a:p>
          <a:r>
            <a:rPr lang="en-US" dirty="0"/>
            <a:t>Save both time and money.</a:t>
          </a:r>
        </a:p>
      </dgm:t>
    </dgm:pt>
    <dgm:pt modelId="{E9B26CFD-F250-4437-825B-C1404C875E3E}" type="parTrans" cxnId="{67345F45-056B-4F4A-BD65-66CACC285468}">
      <dgm:prSet/>
      <dgm:spPr/>
      <dgm:t>
        <a:bodyPr/>
        <a:lstStyle/>
        <a:p>
          <a:endParaRPr lang="en-US"/>
        </a:p>
      </dgm:t>
    </dgm:pt>
    <dgm:pt modelId="{DFAD7062-EB10-4CE9-8ACF-3D151FFAB9D1}" type="sibTrans" cxnId="{67345F45-056B-4F4A-BD65-66CACC285468}">
      <dgm:prSet/>
      <dgm:spPr/>
      <dgm:t>
        <a:bodyPr/>
        <a:lstStyle/>
        <a:p>
          <a:endParaRPr lang="en-US"/>
        </a:p>
      </dgm:t>
    </dgm:pt>
    <dgm:pt modelId="{5F0A1A1C-E399-42D9-B7E0-FDF8C8E1CBA6}">
      <dgm:prSet/>
      <dgm:spPr/>
      <dgm:t>
        <a:bodyPr/>
        <a:lstStyle/>
        <a:p>
          <a:r>
            <a:rPr lang="en-US" dirty="0"/>
            <a:t>$145 Resource Fee.</a:t>
          </a:r>
        </a:p>
      </dgm:t>
    </dgm:pt>
    <dgm:pt modelId="{4A1773B3-9565-493B-A7F1-16B9FC9CC9B6}" type="parTrans" cxnId="{C174224D-0C50-46C1-86F1-ECABD70FFD32}">
      <dgm:prSet/>
      <dgm:spPr/>
      <dgm:t>
        <a:bodyPr/>
        <a:lstStyle/>
        <a:p>
          <a:endParaRPr lang="en-US"/>
        </a:p>
      </dgm:t>
    </dgm:pt>
    <dgm:pt modelId="{7DB55CA2-205E-430A-9DDE-C250BF427366}" type="sibTrans" cxnId="{C174224D-0C50-46C1-86F1-ECABD70FFD32}">
      <dgm:prSet/>
      <dgm:spPr/>
      <dgm:t>
        <a:bodyPr/>
        <a:lstStyle/>
        <a:p>
          <a:endParaRPr lang="en-US"/>
        </a:p>
      </dgm:t>
    </dgm:pt>
    <dgm:pt modelId="{D135B0E6-A9F7-4C6D-B8E6-2F03A179498E}">
      <dgm:prSet/>
      <dgm:spPr/>
      <dgm:t>
        <a:bodyPr/>
        <a:lstStyle/>
        <a:p>
          <a:pPr rtl="0"/>
          <a:r>
            <a:rPr lang="en-US" dirty="0"/>
            <a:t>Covers all learning resources and online library.</a:t>
          </a:r>
          <a:r>
            <a:rPr lang="en-US" dirty="0">
              <a:latin typeface="Arial" panose="020B0604020202020204"/>
            </a:rPr>
            <a:t> </a:t>
          </a:r>
          <a:endParaRPr lang="en-US" dirty="0"/>
        </a:p>
      </dgm:t>
    </dgm:pt>
    <dgm:pt modelId="{D1F1DFD0-E552-41EB-A691-5F25FD39F3B2}" type="parTrans" cxnId="{E1C58FF2-7924-4A94-824B-AD5674593B93}">
      <dgm:prSet/>
      <dgm:spPr/>
      <dgm:t>
        <a:bodyPr/>
        <a:lstStyle/>
        <a:p>
          <a:endParaRPr lang="en-US"/>
        </a:p>
      </dgm:t>
    </dgm:pt>
    <dgm:pt modelId="{355F4585-1E21-479E-A9FA-C4451AD3EC45}" type="sibTrans" cxnId="{E1C58FF2-7924-4A94-824B-AD5674593B93}">
      <dgm:prSet/>
      <dgm:spPr/>
      <dgm:t>
        <a:bodyPr/>
        <a:lstStyle/>
        <a:p>
          <a:endParaRPr lang="en-US"/>
        </a:p>
      </dgm:t>
    </dgm:pt>
    <dgm:pt modelId="{4403B4F4-573A-4C53-BA5A-E3D8B98CD3F8}">
      <dgm:prSet/>
      <dgm:spPr/>
      <dgm:t>
        <a:bodyPr/>
        <a:lstStyle/>
        <a:p>
          <a:pPr rtl="0"/>
          <a:r>
            <a:rPr lang="en-US" dirty="0"/>
            <a:t>Fraction of the $1,300 per year average at most universities.</a:t>
          </a:r>
          <a:r>
            <a:rPr lang="en-US" dirty="0">
              <a:latin typeface="Arial" panose="020B0604020202020204"/>
            </a:rPr>
            <a:t> </a:t>
          </a:r>
          <a:endParaRPr lang="en-US" dirty="0"/>
        </a:p>
      </dgm:t>
    </dgm:pt>
    <dgm:pt modelId="{1D13D929-F7B6-44A2-A986-80CD33AFA56B}" type="parTrans" cxnId="{50042A84-6307-4949-82F4-8AED85354443}">
      <dgm:prSet/>
      <dgm:spPr/>
      <dgm:t>
        <a:bodyPr/>
        <a:lstStyle/>
        <a:p>
          <a:endParaRPr lang="en-US"/>
        </a:p>
      </dgm:t>
    </dgm:pt>
    <dgm:pt modelId="{886545C5-1A0B-4360-8E0D-50E2BC5BC7E6}" type="sibTrans" cxnId="{50042A84-6307-4949-82F4-8AED85354443}">
      <dgm:prSet/>
      <dgm:spPr/>
      <dgm:t>
        <a:bodyPr/>
        <a:lstStyle/>
        <a:p>
          <a:endParaRPr lang="en-US"/>
        </a:p>
      </dgm:t>
    </dgm:pt>
    <dgm:pt modelId="{65DF6BF8-3956-4791-ABD2-67B71C24ABCB}">
      <dgm:prSet/>
      <dgm:spPr/>
      <dgm:t>
        <a:bodyPr/>
        <a:lstStyle/>
        <a:p>
          <a:pPr rtl="0"/>
          <a:r>
            <a:rPr lang="en-US" dirty="0"/>
            <a:t>Options for financial aid.</a:t>
          </a:r>
          <a:r>
            <a:rPr lang="en-US" dirty="0">
              <a:latin typeface="Arial" panose="020B0604020202020204"/>
            </a:rPr>
            <a:t> </a:t>
          </a:r>
          <a:endParaRPr lang="en-US" dirty="0"/>
        </a:p>
      </dgm:t>
    </dgm:pt>
    <dgm:pt modelId="{0DCDD7EF-DB5D-4E36-B551-ABC294B26077}" type="parTrans" cxnId="{4F0652C4-8B67-4472-96A8-36E82B004523}">
      <dgm:prSet/>
      <dgm:spPr/>
      <dgm:t>
        <a:bodyPr/>
        <a:lstStyle/>
        <a:p>
          <a:endParaRPr lang="en-US"/>
        </a:p>
      </dgm:t>
    </dgm:pt>
    <dgm:pt modelId="{D50265D5-472E-4C38-89B1-D5CBED1E3984}" type="sibTrans" cxnId="{4F0652C4-8B67-4472-96A8-36E82B004523}">
      <dgm:prSet/>
      <dgm:spPr/>
      <dgm:t>
        <a:bodyPr/>
        <a:lstStyle/>
        <a:p>
          <a:endParaRPr lang="en-US"/>
        </a:p>
      </dgm:t>
    </dgm:pt>
    <dgm:pt modelId="{E36110A6-827E-47DB-87DD-6512B9254083}">
      <dgm:prSet/>
      <dgm:spPr/>
      <dgm:t>
        <a:bodyPr/>
        <a:lstStyle/>
        <a:p>
          <a:pPr rtl="0"/>
          <a:r>
            <a:rPr lang="en-US" dirty="0"/>
            <a:t>Scholarships, Pell Grants, federal loans, military benefits</a:t>
          </a:r>
        </a:p>
      </dgm:t>
    </dgm:pt>
    <dgm:pt modelId="{21E925B1-E2BF-42A5-85B5-6ACE31EEA835}" type="parTrans" cxnId="{7DEF7F59-403C-46E9-BB61-C213F37851DE}">
      <dgm:prSet/>
      <dgm:spPr/>
      <dgm:t>
        <a:bodyPr/>
        <a:lstStyle/>
        <a:p>
          <a:endParaRPr lang="en-US"/>
        </a:p>
      </dgm:t>
    </dgm:pt>
    <dgm:pt modelId="{8BE36BB4-D444-4D17-95EC-CF503C17E7DD}" type="sibTrans" cxnId="{7DEF7F59-403C-46E9-BB61-C213F37851DE}">
      <dgm:prSet/>
      <dgm:spPr/>
      <dgm:t>
        <a:bodyPr/>
        <a:lstStyle/>
        <a:p>
          <a:endParaRPr lang="en-US"/>
        </a:p>
      </dgm:t>
    </dgm:pt>
    <dgm:pt modelId="{7446009C-28FE-465F-9898-E7E1B36C56D2}">
      <dgm:prSet/>
      <dgm:spPr/>
      <dgm:t>
        <a:bodyPr/>
        <a:lstStyle/>
        <a:p>
          <a:pPr rtl="0"/>
          <a:r>
            <a:rPr lang="en-US" dirty="0"/>
            <a:t>Employer tuition assistance</a:t>
          </a:r>
          <a:r>
            <a:rPr lang="en-US" dirty="0">
              <a:latin typeface="Arial" panose="020B0604020202020204"/>
            </a:rPr>
            <a:t>,</a:t>
          </a:r>
          <a:r>
            <a:rPr lang="en-US" dirty="0"/>
            <a:t> payment plans.</a:t>
          </a:r>
          <a:r>
            <a:rPr lang="en-US" dirty="0">
              <a:latin typeface="Arial" panose="020B0604020202020204"/>
            </a:rPr>
            <a:t> </a:t>
          </a:r>
          <a:endParaRPr lang="en-US" dirty="0"/>
        </a:p>
      </dgm:t>
    </dgm:pt>
    <dgm:pt modelId="{92A43B00-BA9A-47E1-AA59-82D8C270DFF3}" type="parTrans" cxnId="{F3111C4F-CC46-42C1-AF65-4D35A1588B51}">
      <dgm:prSet/>
      <dgm:spPr/>
      <dgm:t>
        <a:bodyPr/>
        <a:lstStyle/>
        <a:p>
          <a:endParaRPr lang="en-US"/>
        </a:p>
      </dgm:t>
    </dgm:pt>
    <dgm:pt modelId="{DF025FBC-E982-4989-8FB9-6A31F283C4D4}" type="sibTrans" cxnId="{F3111C4F-CC46-42C1-AF65-4D35A1588B51}">
      <dgm:prSet/>
      <dgm:spPr/>
      <dgm:t>
        <a:bodyPr/>
        <a:lstStyle/>
        <a:p>
          <a:endParaRPr lang="en-US"/>
        </a:p>
      </dgm:t>
    </dgm:pt>
    <dgm:pt modelId="{B8A7F998-F288-4C71-B316-FDA7DEB0D081}">
      <dgm:prSet/>
      <dgm:spPr/>
      <dgm:t>
        <a:bodyPr/>
        <a:lstStyle/>
        <a:p>
          <a:pPr rtl="0"/>
          <a:r>
            <a:rPr lang="en-US" dirty="0"/>
            <a:t>Half the national average rate of student loan defaults.</a:t>
          </a:r>
          <a:r>
            <a:rPr lang="en-US" dirty="0">
              <a:latin typeface="Arial" panose="020B0604020202020204"/>
            </a:rPr>
            <a:t> </a:t>
          </a:r>
          <a:endParaRPr lang="en-US" dirty="0"/>
        </a:p>
      </dgm:t>
    </dgm:pt>
    <dgm:pt modelId="{CF235041-B441-4BB4-A47E-2E7493D2CA36}" type="parTrans" cxnId="{A232B285-F821-4411-A205-2510D917C216}">
      <dgm:prSet/>
      <dgm:spPr/>
      <dgm:t>
        <a:bodyPr/>
        <a:lstStyle/>
        <a:p>
          <a:endParaRPr lang="en-US"/>
        </a:p>
      </dgm:t>
    </dgm:pt>
    <dgm:pt modelId="{3D7DCA32-B686-471B-8950-00A721B75797}" type="sibTrans" cxnId="{A232B285-F821-4411-A205-2510D917C216}">
      <dgm:prSet/>
      <dgm:spPr/>
      <dgm:t>
        <a:bodyPr/>
        <a:lstStyle/>
        <a:p>
          <a:endParaRPr lang="en-US"/>
        </a:p>
      </dgm:t>
    </dgm:pt>
    <dgm:pt modelId="{C575E5F3-E22C-BC43-BFDD-FA609C8C052B}" type="pres">
      <dgm:prSet presAssocID="{82B81E7D-7CC8-4FB3-973D-C6102D9275CB}" presName="Name0" presStyleCnt="0">
        <dgm:presLayoutVars>
          <dgm:dir/>
          <dgm:animLvl val="lvl"/>
          <dgm:resizeHandles val="exact"/>
        </dgm:presLayoutVars>
      </dgm:prSet>
      <dgm:spPr/>
    </dgm:pt>
    <dgm:pt modelId="{4AC4DA82-810F-704A-A8AE-671CB47A090C}" type="pres">
      <dgm:prSet presAssocID="{36D8CC6E-23DD-413F-B088-E084D24FA440}" presName="linNode" presStyleCnt="0"/>
      <dgm:spPr/>
    </dgm:pt>
    <dgm:pt modelId="{BC1EFF34-9E84-E04A-8C12-C6EFB82AF6B6}" type="pres">
      <dgm:prSet presAssocID="{36D8CC6E-23DD-413F-B088-E084D24FA440}" presName="parentText" presStyleLbl="node1" presStyleIdx="0" presStyleCnt="4">
        <dgm:presLayoutVars>
          <dgm:chMax val="1"/>
          <dgm:bulletEnabled val="1"/>
        </dgm:presLayoutVars>
      </dgm:prSet>
      <dgm:spPr/>
    </dgm:pt>
    <dgm:pt modelId="{A50C111D-DDE9-F54F-A4C0-E1AC84B9CA40}" type="pres">
      <dgm:prSet presAssocID="{36D8CC6E-23DD-413F-B088-E084D24FA440}" presName="descendantText" presStyleLbl="alignAccFollowNode1" presStyleIdx="0" presStyleCnt="4">
        <dgm:presLayoutVars>
          <dgm:bulletEnabled val="1"/>
        </dgm:presLayoutVars>
      </dgm:prSet>
      <dgm:spPr/>
    </dgm:pt>
    <dgm:pt modelId="{7A9F0C30-D5D9-C048-86BB-AE6264218193}" type="pres">
      <dgm:prSet presAssocID="{0CB01A62-FC89-47FF-8DD1-7605EA273F58}" presName="sp" presStyleCnt="0"/>
      <dgm:spPr/>
    </dgm:pt>
    <dgm:pt modelId="{E0FA7B02-4AAA-8540-9D13-7761700D9063}" type="pres">
      <dgm:prSet presAssocID="{82D95001-9841-4BE9-AD1B-D5DAD06F91D9}" presName="linNode" presStyleCnt="0"/>
      <dgm:spPr/>
    </dgm:pt>
    <dgm:pt modelId="{0F0EAE6C-3FE9-3646-9188-F71C79BE9CAB}" type="pres">
      <dgm:prSet presAssocID="{82D95001-9841-4BE9-AD1B-D5DAD06F91D9}" presName="parentText" presStyleLbl="node1" presStyleIdx="1" presStyleCnt="4">
        <dgm:presLayoutVars>
          <dgm:chMax val="1"/>
          <dgm:bulletEnabled val="1"/>
        </dgm:presLayoutVars>
      </dgm:prSet>
      <dgm:spPr/>
    </dgm:pt>
    <dgm:pt modelId="{217D4628-9DBE-0E48-9E16-08286ED87B8E}" type="pres">
      <dgm:prSet presAssocID="{82D95001-9841-4BE9-AD1B-D5DAD06F91D9}" presName="descendantText" presStyleLbl="alignAccFollowNode1" presStyleIdx="1" presStyleCnt="4">
        <dgm:presLayoutVars>
          <dgm:bulletEnabled val="1"/>
        </dgm:presLayoutVars>
      </dgm:prSet>
      <dgm:spPr/>
    </dgm:pt>
    <dgm:pt modelId="{C2549FA2-829D-1D48-B80D-A63CCACCEB27}" type="pres">
      <dgm:prSet presAssocID="{5CEE0443-2768-4A47-B9B3-4D5A9B36D7A0}" presName="sp" presStyleCnt="0"/>
      <dgm:spPr/>
    </dgm:pt>
    <dgm:pt modelId="{C11EF8C9-C5C4-AC44-9E83-8F65FA294975}" type="pres">
      <dgm:prSet presAssocID="{5F0A1A1C-E399-42D9-B7E0-FDF8C8E1CBA6}" presName="linNode" presStyleCnt="0"/>
      <dgm:spPr/>
    </dgm:pt>
    <dgm:pt modelId="{1047C65C-451B-6943-BBE7-734671FFB9D9}" type="pres">
      <dgm:prSet presAssocID="{5F0A1A1C-E399-42D9-B7E0-FDF8C8E1CBA6}" presName="parentText" presStyleLbl="node1" presStyleIdx="2" presStyleCnt="4">
        <dgm:presLayoutVars>
          <dgm:chMax val="1"/>
          <dgm:bulletEnabled val="1"/>
        </dgm:presLayoutVars>
      </dgm:prSet>
      <dgm:spPr/>
    </dgm:pt>
    <dgm:pt modelId="{1E8EF368-E50E-6C49-B5A4-60AA28E4C534}" type="pres">
      <dgm:prSet presAssocID="{5F0A1A1C-E399-42D9-B7E0-FDF8C8E1CBA6}" presName="descendantText" presStyleLbl="alignAccFollowNode1" presStyleIdx="2" presStyleCnt="4">
        <dgm:presLayoutVars>
          <dgm:bulletEnabled val="1"/>
        </dgm:presLayoutVars>
      </dgm:prSet>
      <dgm:spPr/>
    </dgm:pt>
    <dgm:pt modelId="{926A0743-9DF2-9A4E-A636-2B260A21B031}" type="pres">
      <dgm:prSet presAssocID="{7DB55CA2-205E-430A-9DDE-C250BF427366}" presName="sp" presStyleCnt="0"/>
      <dgm:spPr/>
    </dgm:pt>
    <dgm:pt modelId="{6CB22719-B26B-7344-BC97-6F889CED2463}" type="pres">
      <dgm:prSet presAssocID="{65DF6BF8-3956-4791-ABD2-67B71C24ABCB}" presName="linNode" presStyleCnt="0"/>
      <dgm:spPr/>
    </dgm:pt>
    <dgm:pt modelId="{9AC1906D-A125-1C4F-AFD4-3A53D43019C4}" type="pres">
      <dgm:prSet presAssocID="{65DF6BF8-3956-4791-ABD2-67B71C24ABCB}" presName="parentText" presStyleLbl="node1" presStyleIdx="3" presStyleCnt="4">
        <dgm:presLayoutVars>
          <dgm:chMax val="1"/>
          <dgm:bulletEnabled val="1"/>
        </dgm:presLayoutVars>
      </dgm:prSet>
      <dgm:spPr/>
    </dgm:pt>
    <dgm:pt modelId="{DC516358-64EC-284C-A764-540EDA78D41E}" type="pres">
      <dgm:prSet presAssocID="{65DF6BF8-3956-4791-ABD2-67B71C24ABCB}" presName="descendantText" presStyleLbl="alignAccFollowNode1" presStyleIdx="3" presStyleCnt="4">
        <dgm:presLayoutVars>
          <dgm:bulletEnabled val="1"/>
        </dgm:presLayoutVars>
      </dgm:prSet>
      <dgm:spPr/>
    </dgm:pt>
  </dgm:ptLst>
  <dgm:cxnLst>
    <dgm:cxn modelId="{9C0EA206-9792-434E-8B62-AC7AF4C961AB}" type="presOf" srcId="{7471DD88-3F0F-47BD-838F-3CFA606124BA}" destId="{217D4628-9DBE-0E48-9E16-08286ED87B8E}" srcOrd="0" destOrd="0" presId="urn:microsoft.com/office/officeart/2005/8/layout/vList5"/>
    <dgm:cxn modelId="{D59E160B-E999-4942-9330-AB34742E0C97}" srcId="{82D95001-9841-4BE9-AD1B-D5DAD06F91D9}" destId="{7471DD88-3F0F-47BD-838F-3CFA606124BA}" srcOrd="0" destOrd="0" parTransId="{A91D7AB5-4C1B-40C5-9662-0ED76978B317}" sibTransId="{6446F310-6BF9-47F9-A740-3EB2EC7C9127}"/>
    <dgm:cxn modelId="{4BAB1A11-3887-4845-B920-603D78A4E627}" type="presOf" srcId="{82D95001-9841-4BE9-AD1B-D5DAD06F91D9}" destId="{0F0EAE6C-3FE9-3646-9188-F71C79BE9CAB}" srcOrd="0" destOrd="0" presId="urn:microsoft.com/office/officeart/2005/8/layout/vList5"/>
    <dgm:cxn modelId="{5E1D7521-9BFD-4446-8F11-245F7DA9828D}" srcId="{82D95001-9841-4BE9-AD1B-D5DAD06F91D9}" destId="{005DFD18-FB18-4C2B-877D-3B53D192AE5C}" srcOrd="1" destOrd="0" parTransId="{6E5578F6-D875-4F9A-81BB-57C99A73D55C}" sibTransId="{9C318CB7-7B66-4603-ABD5-439CB8C5C508}"/>
    <dgm:cxn modelId="{90118B60-941B-49AB-994E-914ACF81CD21}" type="presOf" srcId="{BBCA4738-CD93-4B7B-BD34-8BF98C8A7D04}" destId="{A50C111D-DDE9-F54F-A4C0-E1AC84B9CA40}" srcOrd="0" destOrd="0" presId="urn:microsoft.com/office/officeart/2005/8/layout/vList5"/>
    <dgm:cxn modelId="{67345F45-056B-4F4A-BD65-66CACC285468}" srcId="{82D95001-9841-4BE9-AD1B-D5DAD06F91D9}" destId="{471E48C1-099E-40A0-93D7-272CE4C30059}" srcOrd="2" destOrd="0" parTransId="{E9B26CFD-F250-4437-825B-C1404C875E3E}" sibTransId="{DFAD7062-EB10-4CE9-8ACF-3D151FFAB9D1}"/>
    <dgm:cxn modelId="{009DB547-BDEA-43BE-A7F4-A2909B269073}" srcId="{36D8CC6E-23DD-413F-B088-E084D24FA440}" destId="{BBCA4738-CD93-4B7B-BD34-8BF98C8A7D04}" srcOrd="0" destOrd="0" parTransId="{CABAA9FA-31ED-4D39-BFA6-887537D28104}" sibTransId="{058CDE74-596B-4C49-9DAA-9DF3F2B1B367}"/>
    <dgm:cxn modelId="{3BA0FB68-899D-4BCD-A9D6-777F404BF796}" type="presOf" srcId="{36D8CC6E-23DD-413F-B088-E084D24FA440}" destId="{BC1EFF34-9E84-E04A-8C12-C6EFB82AF6B6}" srcOrd="0" destOrd="0" presId="urn:microsoft.com/office/officeart/2005/8/layout/vList5"/>
    <dgm:cxn modelId="{C174224D-0C50-46C1-86F1-ECABD70FFD32}" srcId="{82B81E7D-7CC8-4FB3-973D-C6102D9275CB}" destId="{5F0A1A1C-E399-42D9-B7E0-FDF8C8E1CBA6}" srcOrd="2" destOrd="0" parTransId="{4A1773B3-9565-493B-A7F1-16B9FC9CC9B6}" sibTransId="{7DB55CA2-205E-430A-9DDE-C250BF427366}"/>
    <dgm:cxn modelId="{4362006F-83B9-49F9-B9C5-9125EA9A9C0B}" type="presOf" srcId="{65DF6BF8-3956-4791-ABD2-67B71C24ABCB}" destId="{9AC1906D-A125-1C4F-AFD4-3A53D43019C4}" srcOrd="0" destOrd="0" presId="urn:microsoft.com/office/officeart/2005/8/layout/vList5"/>
    <dgm:cxn modelId="{F3111C4F-CC46-42C1-AF65-4D35A1588B51}" srcId="{65DF6BF8-3956-4791-ABD2-67B71C24ABCB}" destId="{7446009C-28FE-465F-9898-E7E1B36C56D2}" srcOrd="1" destOrd="0" parTransId="{92A43B00-BA9A-47E1-AA59-82D8C270DFF3}" sibTransId="{DF025FBC-E982-4989-8FB9-6A31F283C4D4}"/>
    <dgm:cxn modelId="{A1FAAD77-9A41-4C3A-883D-C7479DCA417F}" type="presOf" srcId="{4403B4F4-573A-4C53-BA5A-E3D8B98CD3F8}" destId="{1E8EF368-E50E-6C49-B5A4-60AA28E4C534}" srcOrd="0" destOrd="1" presId="urn:microsoft.com/office/officeart/2005/8/layout/vList5"/>
    <dgm:cxn modelId="{7DEF7F59-403C-46E9-BB61-C213F37851DE}" srcId="{65DF6BF8-3956-4791-ABD2-67B71C24ABCB}" destId="{E36110A6-827E-47DB-87DD-6512B9254083}" srcOrd="0" destOrd="0" parTransId="{21E925B1-E2BF-42A5-85B5-6ACE31EEA835}" sibTransId="{8BE36BB4-D444-4D17-95EC-CF503C17E7DD}"/>
    <dgm:cxn modelId="{F826FA7F-9341-4197-BCEA-DFA03F7DBFB0}" type="presOf" srcId="{7446009C-28FE-465F-9898-E7E1B36C56D2}" destId="{DC516358-64EC-284C-A764-540EDA78D41E}" srcOrd="0" destOrd="1" presId="urn:microsoft.com/office/officeart/2005/8/layout/vList5"/>
    <dgm:cxn modelId="{50042A84-6307-4949-82F4-8AED85354443}" srcId="{5F0A1A1C-E399-42D9-B7E0-FDF8C8E1CBA6}" destId="{4403B4F4-573A-4C53-BA5A-E3D8B98CD3F8}" srcOrd="1" destOrd="0" parTransId="{1D13D929-F7B6-44A2-A986-80CD33AFA56B}" sibTransId="{886545C5-1A0B-4360-8E0D-50E2BC5BC7E6}"/>
    <dgm:cxn modelId="{A232B285-F821-4411-A205-2510D917C216}" srcId="{65DF6BF8-3956-4791-ABD2-67B71C24ABCB}" destId="{B8A7F998-F288-4C71-B316-FDA7DEB0D081}" srcOrd="2" destOrd="0" parTransId="{CF235041-B441-4BB4-A47E-2E7493D2CA36}" sibTransId="{3D7DCA32-B686-471B-8950-00A721B75797}"/>
    <dgm:cxn modelId="{DF9D3A9C-7CD3-4015-AD7A-5FAD786EFA0A}" type="presOf" srcId="{5F0A1A1C-E399-42D9-B7E0-FDF8C8E1CBA6}" destId="{1047C65C-451B-6943-BBE7-734671FFB9D9}" srcOrd="0" destOrd="0" presId="urn:microsoft.com/office/officeart/2005/8/layout/vList5"/>
    <dgm:cxn modelId="{1CA8C79D-E35C-413D-BF6D-8E249A1B5980}" type="presOf" srcId="{E36110A6-827E-47DB-87DD-6512B9254083}" destId="{DC516358-64EC-284C-A764-540EDA78D41E}" srcOrd="0" destOrd="0" presId="urn:microsoft.com/office/officeart/2005/8/layout/vList5"/>
    <dgm:cxn modelId="{A2AB66A3-2306-BC4A-BE07-1656C8C840BC}" type="presOf" srcId="{82B81E7D-7CC8-4FB3-973D-C6102D9275CB}" destId="{C575E5F3-E22C-BC43-BFDD-FA609C8C052B}" srcOrd="0" destOrd="0" presId="urn:microsoft.com/office/officeart/2005/8/layout/vList5"/>
    <dgm:cxn modelId="{E69E21A5-296A-4BB9-A758-BA47CBF38307}" type="presOf" srcId="{471E48C1-099E-40A0-93D7-272CE4C30059}" destId="{217D4628-9DBE-0E48-9E16-08286ED87B8E}" srcOrd="0" destOrd="2" presId="urn:microsoft.com/office/officeart/2005/8/layout/vList5"/>
    <dgm:cxn modelId="{410054AB-4DC2-44F4-8465-88687B61F48E}" type="presOf" srcId="{B8A7F998-F288-4C71-B316-FDA7DEB0D081}" destId="{DC516358-64EC-284C-A764-540EDA78D41E}" srcOrd="0" destOrd="2" presId="urn:microsoft.com/office/officeart/2005/8/layout/vList5"/>
    <dgm:cxn modelId="{016B16AF-9DC6-4D84-8905-25A5980EFF33}" srcId="{82B81E7D-7CC8-4FB3-973D-C6102D9275CB}" destId="{36D8CC6E-23DD-413F-B088-E084D24FA440}" srcOrd="0" destOrd="0" parTransId="{8B184F90-AF8F-47F3-A78A-C8432A528CF1}" sibTransId="{0CB01A62-FC89-47FF-8DD1-7605EA273F58}"/>
    <dgm:cxn modelId="{3F4DDCB1-5C57-4DE6-B65A-0DAA77BA30E9}" srcId="{36D8CC6E-23DD-413F-B088-E084D24FA440}" destId="{A614184E-204E-4029-83AB-776CEDEFEC3E}" srcOrd="1" destOrd="0" parTransId="{698F2360-D22E-4AB3-93F7-F12FF21725E1}" sibTransId="{BC107BDE-122D-46AD-AEAE-6AD565F51BB9}"/>
    <dgm:cxn modelId="{4F0652C4-8B67-4472-96A8-36E82B004523}" srcId="{82B81E7D-7CC8-4FB3-973D-C6102D9275CB}" destId="{65DF6BF8-3956-4791-ABD2-67B71C24ABCB}" srcOrd="3" destOrd="0" parTransId="{0DCDD7EF-DB5D-4E36-B551-ABC294B26077}" sibTransId="{D50265D5-472E-4C38-89B1-D5CBED1E3984}"/>
    <dgm:cxn modelId="{9E71B4D4-E823-4E26-B80E-918415A10C65}" type="presOf" srcId="{005DFD18-FB18-4C2B-877D-3B53D192AE5C}" destId="{217D4628-9DBE-0E48-9E16-08286ED87B8E}" srcOrd="0" destOrd="1" presId="urn:microsoft.com/office/officeart/2005/8/layout/vList5"/>
    <dgm:cxn modelId="{6E0374E6-2A2E-4242-88BB-B79C6DE27427}" type="presOf" srcId="{A614184E-204E-4029-83AB-776CEDEFEC3E}" destId="{A50C111D-DDE9-F54F-A4C0-E1AC84B9CA40}" srcOrd="0" destOrd="1" presId="urn:microsoft.com/office/officeart/2005/8/layout/vList5"/>
    <dgm:cxn modelId="{984D15E7-BBCD-48EB-BEC1-BECD50245739}" type="presOf" srcId="{D135B0E6-A9F7-4C6D-B8E6-2F03A179498E}" destId="{1E8EF368-E50E-6C49-B5A4-60AA28E4C534}" srcOrd="0" destOrd="0" presId="urn:microsoft.com/office/officeart/2005/8/layout/vList5"/>
    <dgm:cxn modelId="{18272FEA-C20C-48D8-9DA2-30F394CFC1FE}" srcId="{82B81E7D-7CC8-4FB3-973D-C6102D9275CB}" destId="{82D95001-9841-4BE9-AD1B-D5DAD06F91D9}" srcOrd="1" destOrd="0" parTransId="{F1BECB81-61B3-4363-A611-CFA024191698}" sibTransId="{5CEE0443-2768-4A47-B9B3-4D5A9B36D7A0}"/>
    <dgm:cxn modelId="{E1C58FF2-7924-4A94-824B-AD5674593B93}" srcId="{5F0A1A1C-E399-42D9-B7E0-FDF8C8E1CBA6}" destId="{D135B0E6-A9F7-4C6D-B8E6-2F03A179498E}" srcOrd="0" destOrd="0" parTransId="{D1F1DFD0-E552-41EB-A691-5F25FD39F3B2}" sibTransId="{355F4585-1E21-479E-A9FA-C4451AD3EC45}"/>
    <dgm:cxn modelId="{A209B05F-9BED-44BD-9E0C-8978A15B4D44}" type="presParOf" srcId="{C575E5F3-E22C-BC43-BFDD-FA609C8C052B}" destId="{4AC4DA82-810F-704A-A8AE-671CB47A090C}" srcOrd="0" destOrd="0" presId="urn:microsoft.com/office/officeart/2005/8/layout/vList5"/>
    <dgm:cxn modelId="{89EB0476-F9D8-42AE-867E-0C9828B17299}" type="presParOf" srcId="{4AC4DA82-810F-704A-A8AE-671CB47A090C}" destId="{BC1EFF34-9E84-E04A-8C12-C6EFB82AF6B6}" srcOrd="0" destOrd="0" presId="urn:microsoft.com/office/officeart/2005/8/layout/vList5"/>
    <dgm:cxn modelId="{F1308CA7-A054-4335-B9ED-CEFCBD832D33}" type="presParOf" srcId="{4AC4DA82-810F-704A-A8AE-671CB47A090C}" destId="{A50C111D-DDE9-F54F-A4C0-E1AC84B9CA40}" srcOrd="1" destOrd="0" presId="urn:microsoft.com/office/officeart/2005/8/layout/vList5"/>
    <dgm:cxn modelId="{5C02F1C2-BD90-42E1-8CF1-E356BEEA1599}" type="presParOf" srcId="{C575E5F3-E22C-BC43-BFDD-FA609C8C052B}" destId="{7A9F0C30-D5D9-C048-86BB-AE6264218193}" srcOrd="1" destOrd="0" presId="urn:microsoft.com/office/officeart/2005/8/layout/vList5"/>
    <dgm:cxn modelId="{6E49248A-2C0B-440D-AE99-CB76593A9B16}" type="presParOf" srcId="{C575E5F3-E22C-BC43-BFDD-FA609C8C052B}" destId="{E0FA7B02-4AAA-8540-9D13-7761700D9063}" srcOrd="2" destOrd="0" presId="urn:microsoft.com/office/officeart/2005/8/layout/vList5"/>
    <dgm:cxn modelId="{A7BC687C-6CAA-4F25-8F60-FC2EC1E4D983}" type="presParOf" srcId="{E0FA7B02-4AAA-8540-9D13-7761700D9063}" destId="{0F0EAE6C-3FE9-3646-9188-F71C79BE9CAB}" srcOrd="0" destOrd="0" presId="urn:microsoft.com/office/officeart/2005/8/layout/vList5"/>
    <dgm:cxn modelId="{CEE1254F-87F8-43BE-8AD0-4718E1EDD21F}" type="presParOf" srcId="{E0FA7B02-4AAA-8540-9D13-7761700D9063}" destId="{217D4628-9DBE-0E48-9E16-08286ED87B8E}" srcOrd="1" destOrd="0" presId="urn:microsoft.com/office/officeart/2005/8/layout/vList5"/>
    <dgm:cxn modelId="{DB84BB18-95AD-46B3-A8B1-CDC952A77C7F}" type="presParOf" srcId="{C575E5F3-E22C-BC43-BFDD-FA609C8C052B}" destId="{C2549FA2-829D-1D48-B80D-A63CCACCEB27}" srcOrd="3" destOrd="0" presId="urn:microsoft.com/office/officeart/2005/8/layout/vList5"/>
    <dgm:cxn modelId="{2C81C017-BCC0-4D8B-B5AD-9F97F6493DBD}" type="presParOf" srcId="{C575E5F3-E22C-BC43-BFDD-FA609C8C052B}" destId="{C11EF8C9-C5C4-AC44-9E83-8F65FA294975}" srcOrd="4" destOrd="0" presId="urn:microsoft.com/office/officeart/2005/8/layout/vList5"/>
    <dgm:cxn modelId="{DEF5D59F-B4DB-4A54-92AA-457D7AE3C43D}" type="presParOf" srcId="{C11EF8C9-C5C4-AC44-9E83-8F65FA294975}" destId="{1047C65C-451B-6943-BBE7-734671FFB9D9}" srcOrd="0" destOrd="0" presId="urn:microsoft.com/office/officeart/2005/8/layout/vList5"/>
    <dgm:cxn modelId="{D628A996-914A-41CF-AD62-41E71E9E063E}" type="presParOf" srcId="{C11EF8C9-C5C4-AC44-9E83-8F65FA294975}" destId="{1E8EF368-E50E-6C49-B5A4-60AA28E4C534}" srcOrd="1" destOrd="0" presId="urn:microsoft.com/office/officeart/2005/8/layout/vList5"/>
    <dgm:cxn modelId="{EE047E6F-2300-4C7D-ABF3-1EB4AC9E7E50}" type="presParOf" srcId="{C575E5F3-E22C-BC43-BFDD-FA609C8C052B}" destId="{926A0743-9DF2-9A4E-A636-2B260A21B031}" srcOrd="5" destOrd="0" presId="urn:microsoft.com/office/officeart/2005/8/layout/vList5"/>
    <dgm:cxn modelId="{3FD9D68D-023E-4824-8D97-1D69ED7807A9}" type="presParOf" srcId="{C575E5F3-E22C-BC43-BFDD-FA609C8C052B}" destId="{6CB22719-B26B-7344-BC97-6F889CED2463}" srcOrd="6" destOrd="0" presId="urn:microsoft.com/office/officeart/2005/8/layout/vList5"/>
    <dgm:cxn modelId="{FA0EB0A8-73B7-4527-B26D-EB65087AB43B}" type="presParOf" srcId="{6CB22719-B26B-7344-BC97-6F889CED2463}" destId="{9AC1906D-A125-1C4F-AFD4-3A53D43019C4}" srcOrd="0" destOrd="0" presId="urn:microsoft.com/office/officeart/2005/8/layout/vList5"/>
    <dgm:cxn modelId="{5E011636-6C47-42EF-A000-64D1A4993F6B}" type="presParOf" srcId="{6CB22719-B26B-7344-BC97-6F889CED2463}" destId="{DC516358-64EC-284C-A764-540EDA78D4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E4718E-0E06-4A45-8F54-23B4C224E3D2}"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DFFBF9CE-A5B6-4CC8-9101-4E34BEED9798}">
      <dgm:prSet/>
      <dgm:spPr>
        <a:gradFill rotWithShape="0">
          <a:gsLst>
            <a:gs pos="0">
              <a:schemeClr val="tx2"/>
            </a:gs>
            <a:gs pos="100000">
              <a:schemeClr val="accent3"/>
            </a:gs>
          </a:gsLst>
        </a:gradFill>
      </dgm:spPr>
      <dgm:t>
        <a:bodyPr/>
        <a:lstStyle/>
        <a:p>
          <a:pPr rtl="0"/>
          <a:r>
            <a:rPr lang="en-US" b="1" dirty="0">
              <a:latin typeface="Arial" panose="020B0604020202020204"/>
            </a:rPr>
            <a:t>Bachelor’s</a:t>
          </a:r>
          <a:r>
            <a:rPr lang="en-US" b="1" dirty="0"/>
            <a:t> </a:t>
          </a:r>
          <a:r>
            <a:rPr lang="en-US" b="1" dirty="0">
              <a:latin typeface="Arial" panose="020B0604020202020204"/>
            </a:rPr>
            <a:t>degree </a:t>
          </a:r>
          <a:r>
            <a:rPr lang="en-US" b="0" dirty="0">
              <a:latin typeface="Arial" panose="020B0604020202020204"/>
            </a:rPr>
            <a:t>holders</a:t>
          </a:r>
          <a:r>
            <a:rPr lang="en-US" b="1" i="0" u="none" strike="noStrike" cap="none" baseline="0" noProof="0" dirty="0">
              <a:solidFill>
                <a:srgbClr val="010000"/>
              </a:solidFill>
              <a:latin typeface="Arial"/>
              <a:cs typeface="Arial"/>
            </a:rPr>
            <a:t> </a:t>
          </a:r>
          <a:r>
            <a:rPr lang="en-US" b="0" dirty="0">
              <a:latin typeface="Arial" panose="020B0604020202020204"/>
            </a:rPr>
            <a:t>generally</a:t>
          </a:r>
          <a:r>
            <a:rPr lang="en-US" dirty="0"/>
            <a:t> meet all lower division requirements​ and may meet upper division courses</a:t>
          </a:r>
        </a:p>
      </dgm:t>
    </dgm:pt>
    <dgm:pt modelId="{47CFF83A-D964-46C3-ADA1-7C84A43FFA8C}" type="parTrans" cxnId="{124298FA-AF7B-4937-8CC3-5C2D77D4296C}">
      <dgm:prSet/>
      <dgm:spPr/>
      <dgm:t>
        <a:bodyPr/>
        <a:lstStyle/>
        <a:p>
          <a:endParaRPr lang="en-US"/>
        </a:p>
      </dgm:t>
    </dgm:pt>
    <dgm:pt modelId="{F34900DB-CAB6-4C3D-91E3-006BB1531928}" type="sibTrans" cxnId="{124298FA-AF7B-4937-8CC3-5C2D77D4296C}">
      <dgm:prSet/>
      <dgm:spPr/>
      <dgm:t>
        <a:bodyPr/>
        <a:lstStyle/>
        <a:p>
          <a:endParaRPr lang="en-US"/>
        </a:p>
      </dgm:t>
    </dgm:pt>
    <dgm:pt modelId="{90F89A9B-483C-4B05-8C1B-439846DD7CCE}">
      <dgm:prSet/>
      <dgm:spPr>
        <a:gradFill rotWithShape="0">
          <a:gsLst>
            <a:gs pos="0">
              <a:schemeClr val="tx2"/>
            </a:gs>
            <a:gs pos="100000">
              <a:schemeClr val="accent3"/>
            </a:gs>
          </a:gsLst>
        </a:gradFill>
      </dgm:spPr>
      <dgm:t>
        <a:bodyPr/>
        <a:lstStyle/>
        <a:p>
          <a:pPr rtl="0"/>
          <a:r>
            <a:rPr lang="en-US" b="1" dirty="0">
              <a:latin typeface="Arial" panose="020B0604020202020204"/>
            </a:rPr>
            <a:t>Associate’s</a:t>
          </a:r>
          <a:r>
            <a:rPr lang="en-US" b="1" dirty="0"/>
            <a:t> degree </a:t>
          </a:r>
          <a:r>
            <a:rPr lang="en-US" b="0" dirty="0">
              <a:latin typeface="Arial" panose="020B0604020202020204"/>
            </a:rPr>
            <a:t>holders</a:t>
          </a:r>
          <a:r>
            <a:rPr lang="en-US" b="1" dirty="0">
              <a:latin typeface="Arial" panose="020B0604020202020204"/>
            </a:rPr>
            <a:t> </a:t>
          </a:r>
          <a:r>
            <a:rPr lang="en-US" dirty="0">
              <a:latin typeface="Arial" panose="020B0604020202020204"/>
            </a:rPr>
            <a:t>typically</a:t>
          </a:r>
          <a:r>
            <a:rPr lang="en-US" dirty="0"/>
            <a:t> clear most of the upper-division GE requirements</a:t>
          </a:r>
        </a:p>
      </dgm:t>
    </dgm:pt>
    <dgm:pt modelId="{07D639FD-53DE-4E31-8708-6AACE1A9A2D0}" type="parTrans" cxnId="{462E807C-95AE-4522-85A3-EB4C85FA7D69}">
      <dgm:prSet/>
      <dgm:spPr/>
      <dgm:t>
        <a:bodyPr/>
        <a:lstStyle/>
        <a:p>
          <a:endParaRPr lang="en-US"/>
        </a:p>
      </dgm:t>
    </dgm:pt>
    <dgm:pt modelId="{0FDED7DC-3F54-4B04-B2B4-A868BD6C7FC0}" type="sibTrans" cxnId="{462E807C-95AE-4522-85A3-EB4C85FA7D69}">
      <dgm:prSet/>
      <dgm:spPr/>
      <dgm:t>
        <a:bodyPr/>
        <a:lstStyle/>
        <a:p>
          <a:endParaRPr lang="en-US"/>
        </a:p>
      </dgm:t>
    </dgm:pt>
    <dgm:pt modelId="{C2030723-CDD9-44B7-A9AA-8F10392485DB}">
      <dgm:prSet/>
      <dgm:spPr>
        <a:gradFill rotWithShape="0">
          <a:gsLst>
            <a:gs pos="0">
              <a:schemeClr val="tx2"/>
            </a:gs>
            <a:gs pos="100000">
              <a:schemeClr val="accent3"/>
            </a:gs>
          </a:gsLst>
        </a:gradFill>
      </dgm:spPr>
      <dgm:t>
        <a:bodyPr/>
        <a:lstStyle/>
        <a:p>
          <a:pPr rtl="0"/>
          <a:r>
            <a:rPr lang="en-US" b="1">
              <a:latin typeface="Arial" panose="020B0604020202020204"/>
            </a:rPr>
            <a:t>Evaluating courses</a:t>
          </a:r>
          <a:r>
            <a:rPr lang="en-US" b="0">
              <a:latin typeface="Arial" panose="020B0604020202020204"/>
            </a:rPr>
            <a:t> individually is</a:t>
          </a:r>
          <a:r>
            <a:rPr lang="en-US">
              <a:latin typeface="Arial" panose="020B0604020202020204"/>
            </a:rPr>
            <a:t> </a:t>
          </a:r>
          <a:r>
            <a:rPr lang="en-US"/>
            <a:t>typically performed for Health Professions​ and Teachers College Programs.</a:t>
          </a:r>
        </a:p>
      </dgm:t>
    </dgm:pt>
    <dgm:pt modelId="{F6A2BAFA-2E33-46F3-966D-8F7760D88263}" type="parTrans" cxnId="{C44B3ED2-1C11-4A7E-A16C-B95A9AE68D46}">
      <dgm:prSet/>
      <dgm:spPr/>
      <dgm:t>
        <a:bodyPr/>
        <a:lstStyle/>
        <a:p>
          <a:endParaRPr lang="en-US"/>
        </a:p>
      </dgm:t>
    </dgm:pt>
    <dgm:pt modelId="{82F81943-D268-46A3-B103-34D631D167C3}" type="sibTrans" cxnId="{C44B3ED2-1C11-4A7E-A16C-B95A9AE68D46}">
      <dgm:prSet/>
      <dgm:spPr/>
      <dgm:t>
        <a:bodyPr/>
        <a:lstStyle/>
        <a:p>
          <a:endParaRPr lang="en-US"/>
        </a:p>
      </dgm:t>
    </dgm:pt>
    <dgm:pt modelId="{AFAADD0F-D4A4-45F6-A7DB-E26C2904E5F9}">
      <dgm:prSet/>
      <dgm:spPr>
        <a:gradFill rotWithShape="0">
          <a:gsLst>
            <a:gs pos="0">
              <a:schemeClr val="tx2"/>
            </a:gs>
            <a:gs pos="100000">
              <a:schemeClr val="accent3"/>
            </a:gs>
          </a:gsLst>
        </a:gradFill>
      </dgm:spPr>
      <dgm:t>
        <a:bodyPr/>
        <a:lstStyle/>
        <a:p>
          <a:pPr rtl="0"/>
          <a:r>
            <a:rPr lang="en-US" b="1"/>
            <a:t>Foreign </a:t>
          </a:r>
          <a:r>
            <a:rPr lang="en-US" b="1">
              <a:latin typeface="Arial" panose="020B0604020202020204"/>
            </a:rPr>
            <a:t>degre</a:t>
          </a:r>
          <a:r>
            <a:rPr lang="en-US">
              <a:latin typeface="Arial" panose="020B0604020202020204"/>
            </a:rPr>
            <a:t>e</a:t>
          </a:r>
          <a:r>
            <a:rPr lang="en-US"/>
            <a:t> coursework may be accepted after transcript review</a:t>
          </a:r>
        </a:p>
      </dgm:t>
    </dgm:pt>
    <dgm:pt modelId="{41D3F32C-8B7A-45B7-A2D2-09D8FD9EC42D}" type="parTrans" cxnId="{55EC5CFB-B31E-41B8-A932-3838FF773B16}">
      <dgm:prSet/>
      <dgm:spPr/>
      <dgm:t>
        <a:bodyPr/>
        <a:lstStyle/>
        <a:p>
          <a:endParaRPr lang="en-US"/>
        </a:p>
      </dgm:t>
    </dgm:pt>
    <dgm:pt modelId="{03844224-AA4D-4024-94F2-476E2382236E}" type="sibTrans" cxnId="{55EC5CFB-B31E-41B8-A932-3838FF773B16}">
      <dgm:prSet/>
      <dgm:spPr/>
      <dgm:t>
        <a:bodyPr/>
        <a:lstStyle/>
        <a:p>
          <a:endParaRPr lang="en-US"/>
        </a:p>
      </dgm:t>
    </dgm:pt>
    <dgm:pt modelId="{507F612D-168E-4AFD-8D97-4E76FBAD9892}">
      <dgm:prSet/>
      <dgm:spPr>
        <a:gradFill rotWithShape="0">
          <a:gsLst>
            <a:gs pos="0">
              <a:schemeClr val="tx2"/>
            </a:gs>
            <a:gs pos="100000">
              <a:schemeClr val="accent3"/>
            </a:gs>
          </a:gsLst>
        </a:gradFill>
      </dgm:spPr>
      <dgm:t>
        <a:bodyPr/>
        <a:lstStyle/>
        <a:p>
          <a:r>
            <a:rPr lang="en-US" b="1"/>
            <a:t>Some military and public service </a:t>
          </a:r>
          <a:r>
            <a:rPr lang="en-US"/>
            <a:t>courses may be accepted after review</a:t>
          </a:r>
        </a:p>
      </dgm:t>
    </dgm:pt>
    <dgm:pt modelId="{A1245018-A6AA-4060-978C-BB7FDE69D90D}" type="parTrans" cxnId="{6774E368-8F7D-4634-ABBC-728018E02BC8}">
      <dgm:prSet/>
      <dgm:spPr/>
      <dgm:t>
        <a:bodyPr/>
        <a:lstStyle/>
        <a:p>
          <a:endParaRPr lang="en-US"/>
        </a:p>
      </dgm:t>
    </dgm:pt>
    <dgm:pt modelId="{6C6D3EF3-B921-43D8-9BB1-F4D71307B7B9}" type="sibTrans" cxnId="{6774E368-8F7D-4634-ABBC-728018E02BC8}">
      <dgm:prSet/>
      <dgm:spPr/>
      <dgm:t>
        <a:bodyPr/>
        <a:lstStyle/>
        <a:p>
          <a:endParaRPr lang="en-US"/>
        </a:p>
      </dgm:t>
    </dgm:pt>
    <dgm:pt modelId="{D73828F7-2DD6-9E43-869A-0359F32A8BFE}" type="pres">
      <dgm:prSet presAssocID="{B4E4718E-0E06-4A45-8F54-23B4C224E3D2}" presName="diagram" presStyleCnt="0">
        <dgm:presLayoutVars>
          <dgm:dir/>
          <dgm:resizeHandles val="exact"/>
        </dgm:presLayoutVars>
      </dgm:prSet>
      <dgm:spPr/>
    </dgm:pt>
    <dgm:pt modelId="{08618EE6-7D88-E742-BE34-0418A5EA9AFA}" type="pres">
      <dgm:prSet presAssocID="{DFFBF9CE-A5B6-4CC8-9101-4E34BEED9798}" presName="node" presStyleLbl="node1" presStyleIdx="0" presStyleCnt="5">
        <dgm:presLayoutVars>
          <dgm:bulletEnabled val="1"/>
        </dgm:presLayoutVars>
      </dgm:prSet>
      <dgm:spPr/>
    </dgm:pt>
    <dgm:pt modelId="{FA2C84EB-1BCA-9046-AED0-A1074452FB37}" type="pres">
      <dgm:prSet presAssocID="{F34900DB-CAB6-4C3D-91E3-006BB1531928}" presName="sibTrans" presStyleCnt="0"/>
      <dgm:spPr/>
    </dgm:pt>
    <dgm:pt modelId="{0FA68F59-EBBC-CD45-A795-AB0EBD494689}" type="pres">
      <dgm:prSet presAssocID="{90F89A9B-483C-4B05-8C1B-439846DD7CCE}" presName="node" presStyleLbl="node1" presStyleIdx="1" presStyleCnt="5">
        <dgm:presLayoutVars>
          <dgm:bulletEnabled val="1"/>
        </dgm:presLayoutVars>
      </dgm:prSet>
      <dgm:spPr/>
    </dgm:pt>
    <dgm:pt modelId="{0487A92A-D37B-0042-B7EB-EB2C60FDA3A6}" type="pres">
      <dgm:prSet presAssocID="{0FDED7DC-3F54-4B04-B2B4-A868BD6C7FC0}" presName="sibTrans" presStyleCnt="0"/>
      <dgm:spPr/>
    </dgm:pt>
    <dgm:pt modelId="{3C94EC9F-E8AC-6C43-AC4B-7BCF0242BD4D}" type="pres">
      <dgm:prSet presAssocID="{C2030723-CDD9-44B7-A9AA-8F10392485DB}" presName="node" presStyleLbl="node1" presStyleIdx="2" presStyleCnt="5">
        <dgm:presLayoutVars>
          <dgm:bulletEnabled val="1"/>
        </dgm:presLayoutVars>
      </dgm:prSet>
      <dgm:spPr/>
    </dgm:pt>
    <dgm:pt modelId="{A5C48788-B68A-814B-95F4-9D721E2F231D}" type="pres">
      <dgm:prSet presAssocID="{82F81943-D268-46A3-B103-34D631D167C3}" presName="sibTrans" presStyleCnt="0"/>
      <dgm:spPr/>
    </dgm:pt>
    <dgm:pt modelId="{A504F22D-0C09-7D4A-8134-50256637F3FD}" type="pres">
      <dgm:prSet presAssocID="{AFAADD0F-D4A4-45F6-A7DB-E26C2904E5F9}" presName="node" presStyleLbl="node1" presStyleIdx="3" presStyleCnt="5">
        <dgm:presLayoutVars>
          <dgm:bulletEnabled val="1"/>
        </dgm:presLayoutVars>
      </dgm:prSet>
      <dgm:spPr/>
    </dgm:pt>
    <dgm:pt modelId="{FD8E6C31-DF59-A341-96E7-539F7490357B}" type="pres">
      <dgm:prSet presAssocID="{03844224-AA4D-4024-94F2-476E2382236E}" presName="sibTrans" presStyleCnt="0"/>
      <dgm:spPr/>
    </dgm:pt>
    <dgm:pt modelId="{6218E44E-9F72-EA47-9108-4B02B60A4959}" type="pres">
      <dgm:prSet presAssocID="{507F612D-168E-4AFD-8D97-4E76FBAD9892}" presName="node" presStyleLbl="node1" presStyleIdx="4" presStyleCnt="5">
        <dgm:presLayoutVars>
          <dgm:bulletEnabled val="1"/>
        </dgm:presLayoutVars>
      </dgm:prSet>
      <dgm:spPr/>
    </dgm:pt>
  </dgm:ptLst>
  <dgm:cxnLst>
    <dgm:cxn modelId="{4E95820D-FC63-4485-8F82-E23D7C75F6E1}" type="presOf" srcId="{AFAADD0F-D4A4-45F6-A7DB-E26C2904E5F9}" destId="{A504F22D-0C09-7D4A-8134-50256637F3FD}" srcOrd="0" destOrd="0" presId="urn:microsoft.com/office/officeart/2005/8/layout/default"/>
    <dgm:cxn modelId="{6774E368-8F7D-4634-ABBC-728018E02BC8}" srcId="{B4E4718E-0E06-4A45-8F54-23B4C224E3D2}" destId="{507F612D-168E-4AFD-8D97-4E76FBAD9892}" srcOrd="4" destOrd="0" parTransId="{A1245018-A6AA-4060-978C-BB7FDE69D90D}" sibTransId="{6C6D3EF3-B921-43D8-9BB1-F4D71307B7B9}"/>
    <dgm:cxn modelId="{462E807C-95AE-4522-85A3-EB4C85FA7D69}" srcId="{B4E4718E-0E06-4A45-8F54-23B4C224E3D2}" destId="{90F89A9B-483C-4B05-8C1B-439846DD7CCE}" srcOrd="1" destOrd="0" parTransId="{07D639FD-53DE-4E31-8708-6AACE1A9A2D0}" sibTransId="{0FDED7DC-3F54-4B04-B2B4-A868BD6C7FC0}"/>
    <dgm:cxn modelId="{B37C7DA2-4A20-4381-91CD-0903FD3D5A20}" type="presOf" srcId="{DFFBF9CE-A5B6-4CC8-9101-4E34BEED9798}" destId="{08618EE6-7D88-E742-BE34-0418A5EA9AFA}" srcOrd="0" destOrd="0" presId="urn:microsoft.com/office/officeart/2005/8/layout/default"/>
    <dgm:cxn modelId="{12793FB1-4D57-49B0-9C7F-52837434ABF9}" type="presOf" srcId="{C2030723-CDD9-44B7-A9AA-8F10392485DB}" destId="{3C94EC9F-E8AC-6C43-AC4B-7BCF0242BD4D}" srcOrd="0" destOrd="0" presId="urn:microsoft.com/office/officeart/2005/8/layout/default"/>
    <dgm:cxn modelId="{0E5BD4BF-9C20-FD4F-8D20-1096B6EA791A}" type="presOf" srcId="{B4E4718E-0E06-4A45-8F54-23B4C224E3D2}" destId="{D73828F7-2DD6-9E43-869A-0359F32A8BFE}" srcOrd="0" destOrd="0" presId="urn:microsoft.com/office/officeart/2005/8/layout/default"/>
    <dgm:cxn modelId="{C44B3ED2-1C11-4A7E-A16C-B95A9AE68D46}" srcId="{B4E4718E-0E06-4A45-8F54-23B4C224E3D2}" destId="{C2030723-CDD9-44B7-A9AA-8F10392485DB}" srcOrd="2" destOrd="0" parTransId="{F6A2BAFA-2E33-46F3-966D-8F7760D88263}" sibTransId="{82F81943-D268-46A3-B103-34D631D167C3}"/>
    <dgm:cxn modelId="{A14C6DE3-8548-48D7-8ADA-DD7050298E68}" type="presOf" srcId="{507F612D-168E-4AFD-8D97-4E76FBAD9892}" destId="{6218E44E-9F72-EA47-9108-4B02B60A4959}" srcOrd="0" destOrd="0" presId="urn:microsoft.com/office/officeart/2005/8/layout/default"/>
    <dgm:cxn modelId="{D0ECDDE5-52A9-47D1-B448-4F43BE0AA8A9}" type="presOf" srcId="{90F89A9B-483C-4B05-8C1B-439846DD7CCE}" destId="{0FA68F59-EBBC-CD45-A795-AB0EBD494689}" srcOrd="0" destOrd="0" presId="urn:microsoft.com/office/officeart/2005/8/layout/default"/>
    <dgm:cxn modelId="{124298FA-AF7B-4937-8CC3-5C2D77D4296C}" srcId="{B4E4718E-0E06-4A45-8F54-23B4C224E3D2}" destId="{DFFBF9CE-A5B6-4CC8-9101-4E34BEED9798}" srcOrd="0" destOrd="0" parTransId="{47CFF83A-D964-46C3-ADA1-7C84A43FFA8C}" sibTransId="{F34900DB-CAB6-4C3D-91E3-006BB1531928}"/>
    <dgm:cxn modelId="{55EC5CFB-B31E-41B8-A932-3838FF773B16}" srcId="{B4E4718E-0E06-4A45-8F54-23B4C224E3D2}" destId="{AFAADD0F-D4A4-45F6-A7DB-E26C2904E5F9}" srcOrd="3" destOrd="0" parTransId="{41D3F32C-8B7A-45B7-A2D2-09D8FD9EC42D}" sibTransId="{03844224-AA4D-4024-94F2-476E2382236E}"/>
    <dgm:cxn modelId="{59954F97-0467-4917-A051-5F21A3992C12}" type="presParOf" srcId="{D73828F7-2DD6-9E43-869A-0359F32A8BFE}" destId="{08618EE6-7D88-E742-BE34-0418A5EA9AFA}" srcOrd="0" destOrd="0" presId="urn:microsoft.com/office/officeart/2005/8/layout/default"/>
    <dgm:cxn modelId="{59A5EB33-4D31-4D40-BA63-F76E35395DA7}" type="presParOf" srcId="{D73828F7-2DD6-9E43-869A-0359F32A8BFE}" destId="{FA2C84EB-1BCA-9046-AED0-A1074452FB37}" srcOrd="1" destOrd="0" presId="urn:microsoft.com/office/officeart/2005/8/layout/default"/>
    <dgm:cxn modelId="{4FA21FB3-7D52-4177-AC90-52F788063D0B}" type="presParOf" srcId="{D73828F7-2DD6-9E43-869A-0359F32A8BFE}" destId="{0FA68F59-EBBC-CD45-A795-AB0EBD494689}" srcOrd="2" destOrd="0" presId="urn:microsoft.com/office/officeart/2005/8/layout/default"/>
    <dgm:cxn modelId="{57B8AD46-C617-4748-88A9-8370BB6B47B6}" type="presParOf" srcId="{D73828F7-2DD6-9E43-869A-0359F32A8BFE}" destId="{0487A92A-D37B-0042-B7EB-EB2C60FDA3A6}" srcOrd="3" destOrd="0" presId="urn:microsoft.com/office/officeart/2005/8/layout/default"/>
    <dgm:cxn modelId="{C26EB217-E528-4008-A43C-95EFAD4ACDB1}" type="presParOf" srcId="{D73828F7-2DD6-9E43-869A-0359F32A8BFE}" destId="{3C94EC9F-E8AC-6C43-AC4B-7BCF0242BD4D}" srcOrd="4" destOrd="0" presId="urn:microsoft.com/office/officeart/2005/8/layout/default"/>
    <dgm:cxn modelId="{4F0F045E-65CE-4592-B423-8EF25B24A740}" type="presParOf" srcId="{D73828F7-2DD6-9E43-869A-0359F32A8BFE}" destId="{A5C48788-B68A-814B-95F4-9D721E2F231D}" srcOrd="5" destOrd="0" presId="urn:microsoft.com/office/officeart/2005/8/layout/default"/>
    <dgm:cxn modelId="{139BBA84-42F2-42E1-86C9-A71690965D3A}" type="presParOf" srcId="{D73828F7-2DD6-9E43-869A-0359F32A8BFE}" destId="{A504F22D-0C09-7D4A-8134-50256637F3FD}" srcOrd="6" destOrd="0" presId="urn:microsoft.com/office/officeart/2005/8/layout/default"/>
    <dgm:cxn modelId="{8151898E-32B0-42D3-B8A0-8535197C4711}" type="presParOf" srcId="{D73828F7-2DD6-9E43-869A-0359F32A8BFE}" destId="{FD8E6C31-DF59-A341-96E7-539F7490357B}" srcOrd="7" destOrd="0" presId="urn:microsoft.com/office/officeart/2005/8/layout/default"/>
    <dgm:cxn modelId="{95BE77E2-B4EC-4E6B-BFD7-353CE8A1CB9C}" type="presParOf" srcId="{D73828F7-2DD6-9E43-869A-0359F32A8BFE}" destId="{6218E44E-9F72-EA47-9108-4B02B60A495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94127-5B4E-4014-95A3-260F23008C4E}">
      <dsp:nvSpPr>
        <dsp:cNvPr id="0" name=""/>
        <dsp:cNvSpPr/>
      </dsp:nvSpPr>
      <dsp:spPr>
        <a:xfrm>
          <a:off x="393299" y="30747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4625C-16A5-48B7-9D62-823B445CCBC4}">
      <dsp:nvSpPr>
        <dsp:cNvPr id="0" name=""/>
        <dsp:cNvSpPr/>
      </dsp:nvSpPr>
      <dsp:spPr>
        <a:xfrm>
          <a:off x="627299" y="54147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BF0EED-3729-4E23-9F1C-1DB3438F8651}">
      <dsp:nvSpPr>
        <dsp:cNvPr id="0" name=""/>
        <dsp:cNvSpPr/>
      </dsp:nvSpPr>
      <dsp:spPr>
        <a:xfrm>
          <a:off x="42299" y="17474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College of Business</a:t>
          </a:r>
        </a:p>
      </dsp:txBody>
      <dsp:txXfrm>
        <a:off x="42299" y="1747475"/>
        <a:ext cx="1800000" cy="720000"/>
      </dsp:txXfrm>
    </dsp:sp>
    <dsp:sp modelId="{8F7884AF-A8F2-4F85-8B2B-573715325E55}">
      <dsp:nvSpPr>
        <dsp:cNvPr id="0" name=""/>
        <dsp:cNvSpPr/>
      </dsp:nvSpPr>
      <dsp:spPr>
        <a:xfrm>
          <a:off x="2508300" y="30747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BB316-7905-450F-8522-FE07312C9E67}">
      <dsp:nvSpPr>
        <dsp:cNvPr id="0" name=""/>
        <dsp:cNvSpPr/>
      </dsp:nvSpPr>
      <dsp:spPr>
        <a:xfrm>
          <a:off x="2742300" y="54147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B653D1-9FEF-4445-B7CE-A7F7F6A83B36}">
      <dsp:nvSpPr>
        <dsp:cNvPr id="0" name=""/>
        <dsp:cNvSpPr/>
      </dsp:nvSpPr>
      <dsp:spPr>
        <a:xfrm>
          <a:off x="2157300" y="17474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College of Health Professions</a:t>
          </a:r>
        </a:p>
      </dsp:txBody>
      <dsp:txXfrm>
        <a:off x="2157300" y="1747475"/>
        <a:ext cx="1800000" cy="720000"/>
      </dsp:txXfrm>
    </dsp:sp>
    <dsp:sp modelId="{163A0899-8D08-4BE7-A8E7-8FC3DB9E9467}">
      <dsp:nvSpPr>
        <dsp:cNvPr id="0" name=""/>
        <dsp:cNvSpPr/>
      </dsp:nvSpPr>
      <dsp:spPr>
        <a:xfrm>
          <a:off x="4623300" y="30747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32390-19F4-439D-BA4E-E511752AF224}">
      <dsp:nvSpPr>
        <dsp:cNvPr id="0" name=""/>
        <dsp:cNvSpPr/>
      </dsp:nvSpPr>
      <dsp:spPr>
        <a:xfrm>
          <a:off x="4857300" y="54147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65A15-3528-4500-B266-6375266278FB}">
      <dsp:nvSpPr>
        <dsp:cNvPr id="0" name=""/>
        <dsp:cNvSpPr/>
      </dsp:nvSpPr>
      <dsp:spPr>
        <a:xfrm>
          <a:off x="4272300" y="17474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College of Information Technology</a:t>
          </a:r>
        </a:p>
      </dsp:txBody>
      <dsp:txXfrm>
        <a:off x="4272300" y="1747475"/>
        <a:ext cx="1800000" cy="720000"/>
      </dsp:txXfrm>
    </dsp:sp>
    <dsp:sp modelId="{4136E9F6-6476-4CF2-87EC-8D76A3A4E3AD}">
      <dsp:nvSpPr>
        <dsp:cNvPr id="0" name=""/>
        <dsp:cNvSpPr/>
      </dsp:nvSpPr>
      <dsp:spPr>
        <a:xfrm>
          <a:off x="6738300" y="30747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609322-C61F-4115-8D2F-9D4226389F29}">
      <dsp:nvSpPr>
        <dsp:cNvPr id="0" name=""/>
        <dsp:cNvSpPr/>
      </dsp:nvSpPr>
      <dsp:spPr>
        <a:xfrm>
          <a:off x="6972300" y="54147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717E1B-A8CA-4B24-8E88-CD5C54BFBEAD}">
      <dsp:nvSpPr>
        <dsp:cNvPr id="0" name=""/>
        <dsp:cNvSpPr/>
      </dsp:nvSpPr>
      <dsp:spPr>
        <a:xfrm>
          <a:off x="6387300" y="174747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Teachers College</a:t>
          </a:r>
        </a:p>
      </dsp:txBody>
      <dsp:txXfrm>
        <a:off x="6387300" y="174747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85601-70A4-554C-9899-A42780FA3036}">
      <dsp:nvSpPr>
        <dsp:cNvPr id="0" name=""/>
        <dsp:cNvSpPr/>
      </dsp:nvSpPr>
      <dsp:spPr>
        <a:xfrm>
          <a:off x="2571" y="96458"/>
          <a:ext cx="2507456" cy="5715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t>Degrees earned by demonstrating skills and knowledge.</a:t>
          </a:r>
        </a:p>
      </dsp:txBody>
      <dsp:txXfrm>
        <a:off x="2571" y="96458"/>
        <a:ext cx="2507456" cy="571575"/>
      </dsp:txXfrm>
    </dsp:sp>
    <dsp:sp modelId="{F8ED3D46-4FFF-F34C-B799-76C9481D42A1}">
      <dsp:nvSpPr>
        <dsp:cNvPr id="0" name=""/>
        <dsp:cNvSpPr/>
      </dsp:nvSpPr>
      <dsp:spPr>
        <a:xfrm>
          <a:off x="2571" y="668033"/>
          <a:ext cx="2507456" cy="22255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Knowledge-based, not time-based.</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Learn. Assess. Move on.</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WGU was first to offer competency-based degrees at scale. </a:t>
          </a:r>
        </a:p>
      </dsp:txBody>
      <dsp:txXfrm>
        <a:off x="2571" y="668033"/>
        <a:ext cx="2507456" cy="2225508"/>
      </dsp:txXfrm>
    </dsp:sp>
    <dsp:sp modelId="{5CA98632-00BE-DA4A-80D0-AA5BC892B203}">
      <dsp:nvSpPr>
        <dsp:cNvPr id="0" name=""/>
        <dsp:cNvSpPr/>
      </dsp:nvSpPr>
      <dsp:spPr>
        <a:xfrm>
          <a:off x="2861071" y="96458"/>
          <a:ext cx="2507456" cy="5715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t>Curriculum developed in collaboration with major employers. </a:t>
          </a:r>
        </a:p>
      </dsp:txBody>
      <dsp:txXfrm>
        <a:off x="2861071" y="96458"/>
        <a:ext cx="2507456" cy="571575"/>
      </dsp:txXfrm>
    </dsp:sp>
    <dsp:sp modelId="{9F907C95-60DC-1F4A-85EC-D54A6CE1411A}">
      <dsp:nvSpPr>
        <dsp:cNvPr id="0" name=""/>
        <dsp:cNvSpPr/>
      </dsp:nvSpPr>
      <dsp:spPr>
        <a:xfrm>
          <a:off x="2861071" y="668033"/>
          <a:ext cx="2507456" cy="22255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Hospital Corporation of America, and others. </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The real-world skills your organization values. </a:t>
          </a:r>
        </a:p>
      </dsp:txBody>
      <dsp:txXfrm>
        <a:off x="2861071" y="668033"/>
        <a:ext cx="2507456" cy="2225508"/>
      </dsp:txXfrm>
    </dsp:sp>
    <dsp:sp modelId="{7031C2F8-9B27-DF4F-B615-E8E16FA96820}">
      <dsp:nvSpPr>
        <dsp:cNvPr id="0" name=""/>
        <dsp:cNvSpPr/>
      </dsp:nvSpPr>
      <dsp:spPr>
        <a:xfrm>
          <a:off x="5719571" y="96458"/>
          <a:ext cx="2507456" cy="57157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t>Students progress as quickly as they master the material.</a:t>
          </a:r>
        </a:p>
      </dsp:txBody>
      <dsp:txXfrm>
        <a:off x="5719571" y="96458"/>
        <a:ext cx="2507456" cy="571575"/>
      </dsp:txXfrm>
    </dsp:sp>
    <dsp:sp modelId="{07D343E0-D8F9-F647-B390-631A8D3965C4}">
      <dsp:nvSpPr>
        <dsp:cNvPr id="0" name=""/>
        <dsp:cNvSpPr/>
      </dsp:nvSpPr>
      <dsp:spPr>
        <a:xfrm>
          <a:off x="5719571" y="668033"/>
          <a:ext cx="2507456" cy="22255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The focus is on learning, not seat time. </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Existing skills and knowledge help them advance faster. </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Move quickly through material they already know. Prove it and move on. </a:t>
          </a:r>
        </a:p>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en-US" sz="1200" kern="1200"/>
            <a:t>Spend time learning the skills they still need to learn. </a:t>
          </a:r>
        </a:p>
      </dsp:txBody>
      <dsp:txXfrm>
        <a:off x="5719571" y="668033"/>
        <a:ext cx="2507456" cy="22255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EEC12-EBD9-E242-8CBF-173344E4E1DD}">
      <dsp:nvSpPr>
        <dsp:cNvPr id="0" name=""/>
        <dsp:cNvSpPr/>
      </dsp:nvSpPr>
      <dsp:spPr>
        <a:xfrm>
          <a:off x="0" y="212558"/>
          <a:ext cx="8229600" cy="10584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From day one until graduation.</a:t>
          </a:r>
        </a:p>
        <a:p>
          <a:pPr marL="114300" lvl="1" indent="-114300" algn="l" defTabSz="533400">
            <a:lnSpc>
              <a:spcPct val="90000"/>
            </a:lnSpc>
            <a:spcBef>
              <a:spcPct val="0"/>
            </a:spcBef>
            <a:spcAft>
              <a:spcPct val="15000"/>
            </a:spcAft>
            <a:buChar char="•"/>
          </a:pPr>
          <a:r>
            <a:rPr lang="en-US" sz="1200" kern="1200"/>
            <a:t>Personalized degree plan.</a:t>
          </a:r>
        </a:p>
        <a:p>
          <a:pPr marL="114300" lvl="1" indent="-114300" algn="l" defTabSz="533400">
            <a:lnSpc>
              <a:spcPct val="90000"/>
            </a:lnSpc>
            <a:spcBef>
              <a:spcPct val="0"/>
            </a:spcBef>
            <a:spcAft>
              <a:spcPct val="15000"/>
            </a:spcAft>
            <a:buChar char="•"/>
          </a:pPr>
          <a:r>
            <a:rPr lang="en-US" sz="1200" kern="1200"/>
            <a:t>One-on-one help and advice. </a:t>
          </a:r>
        </a:p>
        <a:p>
          <a:pPr marL="114300" lvl="1" indent="-114300" algn="l" defTabSz="533400">
            <a:lnSpc>
              <a:spcPct val="90000"/>
            </a:lnSpc>
            <a:spcBef>
              <a:spcPct val="0"/>
            </a:spcBef>
            <a:spcAft>
              <a:spcPct val="15000"/>
            </a:spcAft>
            <a:buChar char="•"/>
          </a:pPr>
          <a:r>
            <a:rPr lang="en-US" sz="1200" kern="1200"/>
            <a:t>Regular and frequent check-ins. </a:t>
          </a:r>
        </a:p>
      </dsp:txBody>
      <dsp:txXfrm>
        <a:off x="0" y="212558"/>
        <a:ext cx="8229600" cy="1058400"/>
      </dsp:txXfrm>
    </dsp:sp>
    <dsp:sp modelId="{E80A78E0-9FDD-BD4E-B0FA-68C957540711}">
      <dsp:nvSpPr>
        <dsp:cNvPr id="0" name=""/>
        <dsp:cNvSpPr/>
      </dsp:nvSpPr>
      <dsp:spPr>
        <a:xfrm>
          <a:off x="411480" y="35438"/>
          <a:ext cx="5760720" cy="354240"/>
        </a:xfrm>
        <a:prstGeom prst="round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33400">
            <a:lnSpc>
              <a:spcPct val="90000"/>
            </a:lnSpc>
            <a:spcBef>
              <a:spcPct val="0"/>
            </a:spcBef>
            <a:spcAft>
              <a:spcPct val="35000"/>
            </a:spcAft>
            <a:buNone/>
          </a:pPr>
          <a:r>
            <a:rPr lang="en-US" sz="1200" kern="1200"/>
            <a:t>Every student paired with a Program Mentor</a:t>
          </a:r>
        </a:p>
      </dsp:txBody>
      <dsp:txXfrm>
        <a:off x="428773" y="52731"/>
        <a:ext cx="5726134" cy="319654"/>
      </dsp:txXfrm>
    </dsp:sp>
    <dsp:sp modelId="{F844DCA1-D2E7-A24D-A0BD-CC049C0301EA}">
      <dsp:nvSpPr>
        <dsp:cNvPr id="0" name=""/>
        <dsp:cNvSpPr/>
      </dsp:nvSpPr>
      <dsp:spPr>
        <a:xfrm>
          <a:off x="0" y="1512878"/>
          <a:ext cx="8229600" cy="661500"/>
        </a:xfrm>
        <a:prstGeom prst="rect">
          <a:avLst/>
        </a:prstGeom>
        <a:solidFill>
          <a:schemeClr val="lt1">
            <a:alpha val="90000"/>
            <a:hueOff val="0"/>
            <a:satOff val="0"/>
            <a:lumOff val="0"/>
            <a:alphaOff val="0"/>
          </a:schemeClr>
        </a:solidFill>
        <a:ln w="25400" cap="flat" cmpd="sng" algn="ctr">
          <a:solidFill>
            <a:schemeClr val="accent1">
              <a:shade val="80000"/>
              <a:hueOff val="125386"/>
              <a:satOff val="-7482"/>
              <a:lumOff val="14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A visual tool for Program Mentors to view specific student indicators, the LCD was built to create timelier, more personalized faculty support of students. </a:t>
          </a:r>
        </a:p>
      </dsp:txBody>
      <dsp:txXfrm>
        <a:off x="0" y="1512878"/>
        <a:ext cx="8229600" cy="661500"/>
      </dsp:txXfrm>
    </dsp:sp>
    <dsp:sp modelId="{5BB929C3-F4B6-2F45-991E-13541C28B51E}">
      <dsp:nvSpPr>
        <dsp:cNvPr id="0" name=""/>
        <dsp:cNvSpPr/>
      </dsp:nvSpPr>
      <dsp:spPr>
        <a:xfrm>
          <a:off x="411480" y="1335758"/>
          <a:ext cx="5760720" cy="354240"/>
        </a:xfrm>
        <a:prstGeom prst="roundRect">
          <a:avLst/>
        </a:prstGeom>
        <a:solidFill>
          <a:schemeClr val="accent1">
            <a:shade val="80000"/>
            <a:hueOff val="125386"/>
            <a:satOff val="-7482"/>
            <a:lumOff val="1416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33400">
            <a:lnSpc>
              <a:spcPct val="90000"/>
            </a:lnSpc>
            <a:spcBef>
              <a:spcPct val="0"/>
            </a:spcBef>
            <a:spcAft>
              <a:spcPct val="35000"/>
            </a:spcAft>
            <a:buNone/>
          </a:pPr>
          <a:r>
            <a:rPr lang="en-US" sz="1200" kern="1200"/>
            <a:t>Learner Care Dashboard</a:t>
          </a:r>
        </a:p>
      </dsp:txBody>
      <dsp:txXfrm>
        <a:off x="428773" y="1353051"/>
        <a:ext cx="5726134" cy="319654"/>
      </dsp:txXfrm>
    </dsp:sp>
    <dsp:sp modelId="{5954F218-AD82-4245-AB99-298A910DA90D}">
      <dsp:nvSpPr>
        <dsp:cNvPr id="0" name=""/>
        <dsp:cNvSpPr/>
      </dsp:nvSpPr>
      <dsp:spPr>
        <a:xfrm>
          <a:off x="0" y="2416298"/>
          <a:ext cx="8229600" cy="680400"/>
        </a:xfrm>
        <a:prstGeom prst="rect">
          <a:avLst/>
        </a:prstGeom>
        <a:solidFill>
          <a:schemeClr val="lt1">
            <a:alpha val="90000"/>
            <a:hueOff val="0"/>
            <a:satOff val="0"/>
            <a:lumOff val="0"/>
            <a:alphaOff val="0"/>
          </a:schemeClr>
        </a:solidFill>
        <a:ln w="25400" cap="flat" cmpd="sng" algn="ctr">
          <a:solidFill>
            <a:schemeClr val="accent1">
              <a:shade val="80000"/>
              <a:hueOff val="250772"/>
              <a:satOff val="-14964"/>
              <a:lumOff val="28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Subject-matter experts for every course. </a:t>
          </a:r>
        </a:p>
        <a:p>
          <a:pPr marL="114300" lvl="1" indent="-114300" algn="l" defTabSz="533400">
            <a:lnSpc>
              <a:spcPct val="90000"/>
            </a:lnSpc>
            <a:spcBef>
              <a:spcPct val="0"/>
            </a:spcBef>
            <a:spcAft>
              <a:spcPct val="15000"/>
            </a:spcAft>
            <a:buChar char="•"/>
          </a:pPr>
          <a:r>
            <a:rPr lang="en-US" sz="1200" kern="1200"/>
            <a:t>Personal instruction when needed. </a:t>
          </a:r>
        </a:p>
      </dsp:txBody>
      <dsp:txXfrm>
        <a:off x="0" y="2416298"/>
        <a:ext cx="8229600" cy="680400"/>
      </dsp:txXfrm>
    </dsp:sp>
    <dsp:sp modelId="{32D15C55-D56A-5347-BAF0-2E60AADB938C}">
      <dsp:nvSpPr>
        <dsp:cNvPr id="0" name=""/>
        <dsp:cNvSpPr/>
      </dsp:nvSpPr>
      <dsp:spPr>
        <a:xfrm>
          <a:off x="411480" y="2239178"/>
          <a:ext cx="5760720" cy="354240"/>
        </a:xfrm>
        <a:prstGeom prst="roundRect">
          <a:avLst/>
        </a:prstGeom>
        <a:solidFill>
          <a:schemeClr val="accent1">
            <a:shade val="80000"/>
            <a:hueOff val="250772"/>
            <a:satOff val="-14964"/>
            <a:lumOff val="283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533400">
            <a:lnSpc>
              <a:spcPct val="90000"/>
            </a:lnSpc>
            <a:spcBef>
              <a:spcPct val="0"/>
            </a:spcBef>
            <a:spcAft>
              <a:spcPct val="35000"/>
            </a:spcAft>
            <a:buNone/>
          </a:pPr>
          <a:r>
            <a:rPr lang="en-US" sz="1200" kern="1200"/>
            <a:t>On-demand access to specialized Course Instructors. </a:t>
          </a:r>
        </a:p>
      </dsp:txBody>
      <dsp:txXfrm>
        <a:off x="428773" y="2256471"/>
        <a:ext cx="5726134"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C111D-DDE9-F54F-A4C0-E1AC84B9CA40}">
      <dsp:nvSpPr>
        <dsp:cNvPr id="0" name=""/>
        <dsp:cNvSpPr/>
      </dsp:nvSpPr>
      <dsp:spPr>
        <a:xfrm rot="5400000">
          <a:off x="5294484" y="-2254849"/>
          <a:ext cx="60328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a:t>$6,500- $7,500 per year.</a:t>
          </a:r>
          <a:r>
            <a:rPr lang="en-US" sz="1100" kern="1200" dirty="0">
              <a:latin typeface="Arial" panose="020B0604020202020204"/>
            </a:rPr>
            <a:t>  </a:t>
          </a:r>
          <a:endParaRPr lang="en-US" sz="1100" kern="1200" dirty="0"/>
        </a:p>
        <a:p>
          <a:pPr marL="57150" lvl="1" indent="-57150" algn="l" defTabSz="488950">
            <a:lnSpc>
              <a:spcPct val="90000"/>
            </a:lnSpc>
            <a:spcBef>
              <a:spcPct val="0"/>
            </a:spcBef>
            <a:spcAft>
              <a:spcPct val="15000"/>
            </a:spcAft>
            <a:buChar char="•"/>
          </a:pPr>
          <a:r>
            <a:rPr lang="en-US" sz="1100" kern="1200" dirty="0"/>
            <a:t>In 2019, average tuition and fees for WGU undergraduates was $6,670, compared to $12,775 for comparable institutions nationwide.</a:t>
          </a:r>
        </a:p>
      </dsp:txBody>
      <dsp:txXfrm rot="-5400000">
        <a:off x="2962656" y="106429"/>
        <a:ext cx="5237494" cy="544387"/>
      </dsp:txXfrm>
    </dsp:sp>
    <dsp:sp modelId="{BC1EFF34-9E84-E04A-8C12-C6EFB82AF6B6}">
      <dsp:nvSpPr>
        <dsp:cNvPr id="0" name=""/>
        <dsp:cNvSpPr/>
      </dsp:nvSpPr>
      <dsp:spPr>
        <a:xfrm>
          <a:off x="0" y="1567"/>
          <a:ext cx="2962656" cy="754109"/>
        </a:xfrm>
        <a:prstGeom prst="round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Thousands of dollars less than other online universities.</a:t>
          </a:r>
          <a:r>
            <a:rPr lang="en-US" sz="1600" kern="1200" dirty="0">
              <a:latin typeface="Arial" panose="020B0604020202020204"/>
            </a:rPr>
            <a:t> </a:t>
          </a:r>
          <a:endParaRPr lang="en-US" sz="1600" kern="1200" dirty="0"/>
        </a:p>
      </dsp:txBody>
      <dsp:txXfrm>
        <a:off x="36813" y="38380"/>
        <a:ext cx="2889030" cy="680483"/>
      </dsp:txXfrm>
    </dsp:sp>
    <dsp:sp modelId="{217D4628-9DBE-0E48-9E16-08286ED87B8E}">
      <dsp:nvSpPr>
        <dsp:cNvPr id="0" name=""/>
        <dsp:cNvSpPr/>
      </dsp:nvSpPr>
      <dsp:spPr>
        <a:xfrm rot="5400000">
          <a:off x="5294484" y="-1463034"/>
          <a:ext cx="60328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a:t>Six-month tuition covers unlimited courses.</a:t>
          </a:r>
          <a:r>
            <a:rPr lang="en-US" sz="1100" kern="1200" dirty="0">
              <a:latin typeface="Arial" panose="020B0604020202020204"/>
            </a:rPr>
            <a:t> </a:t>
          </a:r>
          <a:endParaRPr lang="en-US" sz="1100" kern="1200" dirty="0"/>
        </a:p>
        <a:p>
          <a:pPr marL="57150" lvl="1" indent="-57150" algn="l" defTabSz="488950" rtl="0">
            <a:lnSpc>
              <a:spcPct val="90000"/>
            </a:lnSpc>
            <a:spcBef>
              <a:spcPct val="0"/>
            </a:spcBef>
            <a:spcAft>
              <a:spcPct val="15000"/>
            </a:spcAft>
            <a:buChar char="•"/>
          </a:pPr>
          <a:r>
            <a:rPr lang="en-US" sz="1100" kern="1200" dirty="0"/>
            <a:t>Compete more courses without paying more.</a:t>
          </a:r>
          <a:r>
            <a:rPr lang="en-US" sz="1100" kern="1200" dirty="0">
              <a:latin typeface="Arial" panose="020B0604020202020204"/>
            </a:rPr>
            <a:t> </a:t>
          </a:r>
          <a:endParaRPr lang="en-US" sz="1100" kern="1200" dirty="0"/>
        </a:p>
        <a:p>
          <a:pPr marL="57150" lvl="1" indent="-57150" algn="l" defTabSz="488950">
            <a:lnSpc>
              <a:spcPct val="90000"/>
            </a:lnSpc>
            <a:spcBef>
              <a:spcPct val="0"/>
            </a:spcBef>
            <a:spcAft>
              <a:spcPct val="15000"/>
            </a:spcAft>
            <a:buChar char="•"/>
          </a:pPr>
          <a:r>
            <a:rPr lang="en-US" sz="1100" kern="1200" dirty="0"/>
            <a:t>Save both time and money.</a:t>
          </a:r>
        </a:p>
      </dsp:txBody>
      <dsp:txXfrm rot="-5400000">
        <a:off x="2962656" y="898244"/>
        <a:ext cx="5237494" cy="544387"/>
      </dsp:txXfrm>
    </dsp:sp>
    <dsp:sp modelId="{0F0EAE6C-3FE9-3646-9188-F71C79BE9CAB}">
      <dsp:nvSpPr>
        <dsp:cNvPr id="0" name=""/>
        <dsp:cNvSpPr/>
      </dsp:nvSpPr>
      <dsp:spPr>
        <a:xfrm>
          <a:off x="0" y="793382"/>
          <a:ext cx="2962656" cy="754109"/>
        </a:xfrm>
        <a:prstGeom prst="roundRect">
          <a:avLst/>
        </a:prstGeom>
        <a:solidFill>
          <a:schemeClr val="accent1">
            <a:shade val="80000"/>
            <a:hueOff val="83591"/>
            <a:satOff val="-4988"/>
            <a:lumOff val="94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Flat-rate tuition.</a:t>
          </a:r>
          <a:r>
            <a:rPr lang="en-US" sz="1600" kern="1200" dirty="0">
              <a:latin typeface="Arial" panose="020B0604020202020204"/>
            </a:rPr>
            <a:t> </a:t>
          </a:r>
          <a:endParaRPr lang="en-US" sz="1600" kern="1200" dirty="0"/>
        </a:p>
      </dsp:txBody>
      <dsp:txXfrm>
        <a:off x="36813" y="830195"/>
        <a:ext cx="2889030" cy="680483"/>
      </dsp:txXfrm>
    </dsp:sp>
    <dsp:sp modelId="{1E8EF368-E50E-6C49-B5A4-60AA28E4C534}">
      <dsp:nvSpPr>
        <dsp:cNvPr id="0" name=""/>
        <dsp:cNvSpPr/>
      </dsp:nvSpPr>
      <dsp:spPr>
        <a:xfrm rot="5400000">
          <a:off x="5294484" y="-671220"/>
          <a:ext cx="60328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a:t>Covers all learning resources and online library.</a:t>
          </a:r>
          <a:r>
            <a:rPr lang="en-US" sz="1100" kern="1200" dirty="0">
              <a:latin typeface="Arial" panose="020B0604020202020204"/>
            </a:rPr>
            <a:t> </a:t>
          </a:r>
          <a:endParaRPr lang="en-US" sz="1100" kern="1200" dirty="0"/>
        </a:p>
        <a:p>
          <a:pPr marL="57150" lvl="1" indent="-57150" algn="l" defTabSz="488950" rtl="0">
            <a:lnSpc>
              <a:spcPct val="90000"/>
            </a:lnSpc>
            <a:spcBef>
              <a:spcPct val="0"/>
            </a:spcBef>
            <a:spcAft>
              <a:spcPct val="15000"/>
            </a:spcAft>
            <a:buChar char="•"/>
          </a:pPr>
          <a:r>
            <a:rPr lang="en-US" sz="1100" kern="1200" dirty="0"/>
            <a:t>Fraction of the $1,300 per year average at most universities.</a:t>
          </a:r>
          <a:r>
            <a:rPr lang="en-US" sz="1100" kern="1200" dirty="0">
              <a:latin typeface="Arial" panose="020B0604020202020204"/>
            </a:rPr>
            <a:t> </a:t>
          </a:r>
          <a:endParaRPr lang="en-US" sz="1100" kern="1200" dirty="0"/>
        </a:p>
      </dsp:txBody>
      <dsp:txXfrm rot="-5400000">
        <a:off x="2962656" y="1690058"/>
        <a:ext cx="5237494" cy="544387"/>
      </dsp:txXfrm>
    </dsp:sp>
    <dsp:sp modelId="{1047C65C-451B-6943-BBE7-734671FFB9D9}">
      <dsp:nvSpPr>
        <dsp:cNvPr id="0" name=""/>
        <dsp:cNvSpPr/>
      </dsp:nvSpPr>
      <dsp:spPr>
        <a:xfrm>
          <a:off x="0" y="1585197"/>
          <a:ext cx="2962656" cy="754109"/>
        </a:xfrm>
        <a:prstGeom prst="roundRect">
          <a:avLst/>
        </a:prstGeom>
        <a:solidFill>
          <a:schemeClr val="accent1">
            <a:shade val="80000"/>
            <a:hueOff val="167181"/>
            <a:satOff val="-9976"/>
            <a:lumOff val="188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$145 Resource Fee.</a:t>
          </a:r>
        </a:p>
      </dsp:txBody>
      <dsp:txXfrm>
        <a:off x="36813" y="1622010"/>
        <a:ext cx="2889030" cy="680483"/>
      </dsp:txXfrm>
    </dsp:sp>
    <dsp:sp modelId="{DC516358-64EC-284C-A764-540EDA78D41E}">
      <dsp:nvSpPr>
        <dsp:cNvPr id="0" name=""/>
        <dsp:cNvSpPr/>
      </dsp:nvSpPr>
      <dsp:spPr>
        <a:xfrm rot="5400000">
          <a:off x="5294484" y="120594"/>
          <a:ext cx="603287"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a:t>Scholarships, Pell Grants, federal loans, military benefits</a:t>
          </a:r>
        </a:p>
        <a:p>
          <a:pPr marL="57150" lvl="1" indent="-57150" algn="l" defTabSz="488950" rtl="0">
            <a:lnSpc>
              <a:spcPct val="90000"/>
            </a:lnSpc>
            <a:spcBef>
              <a:spcPct val="0"/>
            </a:spcBef>
            <a:spcAft>
              <a:spcPct val="15000"/>
            </a:spcAft>
            <a:buChar char="•"/>
          </a:pPr>
          <a:r>
            <a:rPr lang="en-US" sz="1100" kern="1200" dirty="0"/>
            <a:t>Employer tuition assistance</a:t>
          </a:r>
          <a:r>
            <a:rPr lang="en-US" sz="1100" kern="1200" dirty="0">
              <a:latin typeface="Arial" panose="020B0604020202020204"/>
            </a:rPr>
            <a:t>,</a:t>
          </a:r>
          <a:r>
            <a:rPr lang="en-US" sz="1100" kern="1200" dirty="0"/>
            <a:t> payment plans.</a:t>
          </a:r>
          <a:r>
            <a:rPr lang="en-US" sz="1100" kern="1200" dirty="0">
              <a:latin typeface="Arial" panose="020B0604020202020204"/>
            </a:rPr>
            <a:t> </a:t>
          </a:r>
          <a:endParaRPr lang="en-US" sz="1100" kern="1200" dirty="0"/>
        </a:p>
        <a:p>
          <a:pPr marL="57150" lvl="1" indent="-57150" algn="l" defTabSz="488950" rtl="0">
            <a:lnSpc>
              <a:spcPct val="90000"/>
            </a:lnSpc>
            <a:spcBef>
              <a:spcPct val="0"/>
            </a:spcBef>
            <a:spcAft>
              <a:spcPct val="15000"/>
            </a:spcAft>
            <a:buChar char="•"/>
          </a:pPr>
          <a:r>
            <a:rPr lang="en-US" sz="1100" kern="1200" dirty="0"/>
            <a:t>Half the national average rate of student loan defaults.</a:t>
          </a:r>
          <a:r>
            <a:rPr lang="en-US" sz="1100" kern="1200" dirty="0">
              <a:latin typeface="Arial" panose="020B0604020202020204"/>
            </a:rPr>
            <a:t> </a:t>
          </a:r>
          <a:endParaRPr lang="en-US" sz="1100" kern="1200" dirty="0"/>
        </a:p>
      </dsp:txBody>
      <dsp:txXfrm rot="-5400000">
        <a:off x="2962656" y="2481872"/>
        <a:ext cx="5237494" cy="544387"/>
      </dsp:txXfrm>
    </dsp:sp>
    <dsp:sp modelId="{9AC1906D-A125-1C4F-AFD4-3A53D43019C4}">
      <dsp:nvSpPr>
        <dsp:cNvPr id="0" name=""/>
        <dsp:cNvSpPr/>
      </dsp:nvSpPr>
      <dsp:spPr>
        <a:xfrm>
          <a:off x="0" y="2377011"/>
          <a:ext cx="2962656" cy="754109"/>
        </a:xfrm>
        <a:prstGeom prst="roundRect">
          <a:avLst/>
        </a:prstGeom>
        <a:solidFill>
          <a:schemeClr val="accent1">
            <a:shade val="80000"/>
            <a:hueOff val="250772"/>
            <a:satOff val="-14964"/>
            <a:lumOff val="283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Options for financial aid.</a:t>
          </a:r>
          <a:r>
            <a:rPr lang="en-US" sz="1600" kern="1200" dirty="0">
              <a:latin typeface="Arial" panose="020B0604020202020204"/>
            </a:rPr>
            <a:t> </a:t>
          </a:r>
          <a:endParaRPr lang="en-US" sz="1600" kern="1200" dirty="0"/>
        </a:p>
      </dsp:txBody>
      <dsp:txXfrm>
        <a:off x="36813" y="2413824"/>
        <a:ext cx="2889030" cy="680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8EE6-7D88-E742-BE34-0418A5EA9AFA}">
      <dsp:nvSpPr>
        <dsp:cNvPr id="0" name=""/>
        <dsp:cNvSpPr/>
      </dsp:nvSpPr>
      <dsp:spPr>
        <a:xfrm>
          <a:off x="700801" y="813"/>
          <a:ext cx="2133748" cy="1280249"/>
        </a:xfrm>
        <a:prstGeom prst="rect">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Arial" panose="020B0604020202020204"/>
            </a:rPr>
            <a:t>Bachelor’s</a:t>
          </a:r>
          <a:r>
            <a:rPr lang="en-US" sz="1400" b="1" kern="1200" dirty="0"/>
            <a:t> </a:t>
          </a:r>
          <a:r>
            <a:rPr lang="en-US" sz="1400" b="1" kern="1200" dirty="0">
              <a:latin typeface="Arial" panose="020B0604020202020204"/>
            </a:rPr>
            <a:t>degree </a:t>
          </a:r>
          <a:r>
            <a:rPr lang="en-US" sz="1400" b="0" kern="1200" dirty="0">
              <a:latin typeface="Arial" panose="020B0604020202020204"/>
            </a:rPr>
            <a:t>holders</a:t>
          </a:r>
          <a:r>
            <a:rPr lang="en-US" sz="1400" b="1" i="0" u="none" strike="noStrike" kern="1200" cap="none" baseline="0" noProof="0" dirty="0">
              <a:solidFill>
                <a:srgbClr val="010000"/>
              </a:solidFill>
              <a:latin typeface="Arial"/>
              <a:cs typeface="Arial"/>
            </a:rPr>
            <a:t> </a:t>
          </a:r>
          <a:r>
            <a:rPr lang="en-US" sz="1400" b="0" kern="1200" dirty="0">
              <a:latin typeface="Arial" panose="020B0604020202020204"/>
            </a:rPr>
            <a:t>generally</a:t>
          </a:r>
          <a:r>
            <a:rPr lang="en-US" sz="1400" kern="1200" dirty="0"/>
            <a:t> meet all lower division requirements​ and may meet upper division courses</a:t>
          </a:r>
        </a:p>
      </dsp:txBody>
      <dsp:txXfrm>
        <a:off x="700801" y="813"/>
        <a:ext cx="2133748" cy="1280249"/>
      </dsp:txXfrm>
    </dsp:sp>
    <dsp:sp modelId="{0FA68F59-EBBC-CD45-A795-AB0EBD494689}">
      <dsp:nvSpPr>
        <dsp:cNvPr id="0" name=""/>
        <dsp:cNvSpPr/>
      </dsp:nvSpPr>
      <dsp:spPr>
        <a:xfrm>
          <a:off x="3047925" y="813"/>
          <a:ext cx="2133748" cy="1280249"/>
        </a:xfrm>
        <a:prstGeom prst="rect">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Arial" panose="020B0604020202020204"/>
            </a:rPr>
            <a:t>Associate’s</a:t>
          </a:r>
          <a:r>
            <a:rPr lang="en-US" sz="1400" b="1" kern="1200" dirty="0"/>
            <a:t> degree </a:t>
          </a:r>
          <a:r>
            <a:rPr lang="en-US" sz="1400" b="0" kern="1200" dirty="0">
              <a:latin typeface="Arial" panose="020B0604020202020204"/>
            </a:rPr>
            <a:t>holders</a:t>
          </a:r>
          <a:r>
            <a:rPr lang="en-US" sz="1400" b="1" kern="1200" dirty="0">
              <a:latin typeface="Arial" panose="020B0604020202020204"/>
            </a:rPr>
            <a:t> </a:t>
          </a:r>
          <a:r>
            <a:rPr lang="en-US" sz="1400" kern="1200" dirty="0">
              <a:latin typeface="Arial" panose="020B0604020202020204"/>
            </a:rPr>
            <a:t>typically</a:t>
          </a:r>
          <a:r>
            <a:rPr lang="en-US" sz="1400" kern="1200" dirty="0"/>
            <a:t> clear most of the upper-division GE requirements</a:t>
          </a:r>
        </a:p>
      </dsp:txBody>
      <dsp:txXfrm>
        <a:off x="3047925" y="813"/>
        <a:ext cx="2133748" cy="1280249"/>
      </dsp:txXfrm>
    </dsp:sp>
    <dsp:sp modelId="{3C94EC9F-E8AC-6C43-AC4B-7BCF0242BD4D}">
      <dsp:nvSpPr>
        <dsp:cNvPr id="0" name=""/>
        <dsp:cNvSpPr/>
      </dsp:nvSpPr>
      <dsp:spPr>
        <a:xfrm>
          <a:off x="5395049" y="813"/>
          <a:ext cx="2133748" cy="1280249"/>
        </a:xfrm>
        <a:prstGeom prst="rect">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Arial" panose="020B0604020202020204"/>
            </a:rPr>
            <a:t>Evaluating courses</a:t>
          </a:r>
          <a:r>
            <a:rPr lang="en-US" sz="1400" b="0" kern="1200">
              <a:latin typeface="Arial" panose="020B0604020202020204"/>
            </a:rPr>
            <a:t> individually is</a:t>
          </a:r>
          <a:r>
            <a:rPr lang="en-US" sz="1400" kern="1200">
              <a:latin typeface="Arial" panose="020B0604020202020204"/>
            </a:rPr>
            <a:t> </a:t>
          </a:r>
          <a:r>
            <a:rPr lang="en-US" sz="1400" kern="1200"/>
            <a:t>typically performed for Health Professions​ and Teachers College Programs.</a:t>
          </a:r>
        </a:p>
      </dsp:txBody>
      <dsp:txXfrm>
        <a:off x="5395049" y="813"/>
        <a:ext cx="2133748" cy="1280249"/>
      </dsp:txXfrm>
    </dsp:sp>
    <dsp:sp modelId="{A504F22D-0C09-7D4A-8134-50256637F3FD}">
      <dsp:nvSpPr>
        <dsp:cNvPr id="0" name=""/>
        <dsp:cNvSpPr/>
      </dsp:nvSpPr>
      <dsp:spPr>
        <a:xfrm>
          <a:off x="1874363" y="1494437"/>
          <a:ext cx="2133748" cy="1280249"/>
        </a:xfrm>
        <a:prstGeom prst="rect">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a:t>Foreign </a:t>
          </a:r>
          <a:r>
            <a:rPr lang="en-US" sz="1400" b="1" kern="1200">
              <a:latin typeface="Arial" panose="020B0604020202020204"/>
            </a:rPr>
            <a:t>degre</a:t>
          </a:r>
          <a:r>
            <a:rPr lang="en-US" sz="1400" kern="1200">
              <a:latin typeface="Arial" panose="020B0604020202020204"/>
            </a:rPr>
            <a:t>e</a:t>
          </a:r>
          <a:r>
            <a:rPr lang="en-US" sz="1400" kern="1200"/>
            <a:t> coursework may be accepted after transcript review</a:t>
          </a:r>
        </a:p>
      </dsp:txBody>
      <dsp:txXfrm>
        <a:off x="1874363" y="1494437"/>
        <a:ext cx="2133748" cy="1280249"/>
      </dsp:txXfrm>
    </dsp:sp>
    <dsp:sp modelId="{6218E44E-9F72-EA47-9108-4B02B60A4959}">
      <dsp:nvSpPr>
        <dsp:cNvPr id="0" name=""/>
        <dsp:cNvSpPr/>
      </dsp:nvSpPr>
      <dsp:spPr>
        <a:xfrm>
          <a:off x="4221487" y="1494437"/>
          <a:ext cx="2133748" cy="1280249"/>
        </a:xfrm>
        <a:prstGeom prst="rect">
          <a:avLst/>
        </a:prstGeom>
        <a:gradFill rotWithShape="0">
          <a:gsLst>
            <a:gs pos="0">
              <a:schemeClr val="tx2"/>
            </a:gs>
            <a:gs pos="100000">
              <a:schemeClr val="accent3"/>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Some military and public service </a:t>
          </a:r>
          <a:r>
            <a:rPr lang="en-US" sz="1400" kern="1200"/>
            <a:t>courses may be accepted after review</a:t>
          </a:r>
        </a:p>
      </dsp:txBody>
      <dsp:txXfrm>
        <a:off x="4221487" y="1494437"/>
        <a:ext cx="2133748" cy="128024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2D08A-B26A-CC41-8C6F-B18A109A606D}"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5D4D2-09F1-BB4B-B3BD-6046DB5F55BB}" type="slidenum">
              <a:rPr lang="en-US" smtClean="0"/>
              <a:t>‹#›</a:t>
            </a:fld>
            <a:endParaRPr lang="en-US"/>
          </a:p>
        </p:txBody>
      </p:sp>
    </p:spTree>
    <p:extLst>
      <p:ext uri="{BB962C8B-B14F-4D97-AF65-F5344CB8AC3E}">
        <p14:creationId xmlns:p14="http://schemas.microsoft.com/office/powerpoint/2010/main" val="390590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Statement: The principal mission of WGU is to</a:t>
            </a:r>
            <a:r>
              <a:rPr lang="en-US" b="1" dirty="0"/>
              <a:t> improve quality and expand access to post-secondary educational opportunities </a:t>
            </a:r>
            <a:r>
              <a:rPr lang="en-US" dirty="0"/>
              <a:t> </a:t>
            </a:r>
          </a:p>
          <a:p>
            <a:r>
              <a:rPr lang="en-US" dirty="0"/>
              <a:t>by providing a means for individuals to learn independent of time or place and to earn competency-based degrees and other credentials that are credible to both academic institutions and employers.</a:t>
            </a:r>
            <a:endParaRPr lang="en-US" dirty="0">
              <a:cs typeface="Calibri"/>
            </a:endParaRPr>
          </a:p>
        </p:txBody>
      </p:sp>
      <p:sp>
        <p:nvSpPr>
          <p:cNvPr id="4" name="Slide Number Placeholder 3"/>
          <p:cNvSpPr>
            <a:spLocks noGrp="1"/>
          </p:cNvSpPr>
          <p:nvPr>
            <p:ph type="sldNum" sz="quarter" idx="5"/>
          </p:nvPr>
        </p:nvSpPr>
        <p:spPr/>
        <p:txBody>
          <a:bodyPr/>
          <a:lstStyle/>
          <a:p>
            <a:fld id="{59B5D4D2-09F1-BB4B-B3BD-6046DB5F55BB}" type="slidenum">
              <a:rPr lang="en-US" smtClean="0"/>
              <a:t>2</a:t>
            </a:fld>
            <a:endParaRPr lang="en-US"/>
          </a:p>
        </p:txBody>
      </p:sp>
    </p:spTree>
    <p:extLst>
      <p:ext uri="{BB962C8B-B14F-4D97-AF65-F5344CB8AC3E}">
        <p14:creationId xmlns:p14="http://schemas.microsoft.com/office/powerpoint/2010/main" val="24885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 assume that many of you have not heard of Western Governors University. That’s probably because we have not done much promotion and marketing in Hawaii. But word of mouth is spreading and we have a number of active students and graduates locally. And nationally we are big. In fact, we currently have roughly 130, 000 enrolled students – which means we’re the largest or second largest university in the country. WGU was founded in 1997 by a group of western US governors who wanted to expand access to higher education. That’s pretty phenomenal growth in 23 years. And it seems like our competency-based and flat tuition model are very appealing. I’ll talk about both of those in a few minutes. </a:t>
            </a:r>
          </a:p>
          <a:p>
            <a:pPr lvl="0"/>
            <a:endParaRPr lang="en-US" dirty="0"/>
          </a:p>
          <a:p>
            <a:pPr lvl="0"/>
            <a:r>
              <a:rPr lang="en-US" dirty="0"/>
              <a:t>We are 100% online and courses are geared to the independent learner and are </a:t>
            </a:r>
            <a:r>
              <a:rPr lang="en-US" dirty="0" err="1"/>
              <a:t>asyncronous</a:t>
            </a:r>
            <a:r>
              <a:rPr lang="en-US" dirty="0"/>
              <a:t> – meaning they are available any time, so you don’t have to log-in at a specific time. As long as you have an internet connection and access to a computer, you have access to your courses anytime and anywhere</a:t>
            </a:r>
          </a:p>
          <a:p>
            <a:pPr lvl="0"/>
            <a:endParaRPr lang="en-US" dirty="0"/>
          </a:p>
          <a:p>
            <a:pPr lvl="0"/>
            <a:r>
              <a:rPr lang="en-US" dirty="0"/>
              <a:t>WGU is the pioneer of competency-based education, which is designed for busy working adults seeking a degree. We’ll talk more about CBE in a few minutes. </a:t>
            </a:r>
          </a:p>
          <a:p>
            <a:pPr lvl="0"/>
            <a:endParaRPr lang="en-US" dirty="0"/>
          </a:p>
          <a:p>
            <a:pPr lvl="0"/>
            <a:r>
              <a:rPr lang="en-US" dirty="0"/>
              <a:t>WGU is regionally accredited – the highest level of institutional accreditation available.</a:t>
            </a:r>
          </a:p>
          <a:p>
            <a:pPr lvl="0"/>
            <a:endParaRPr lang="en-US" dirty="0"/>
          </a:p>
          <a:p>
            <a:pPr lvl="0"/>
            <a:r>
              <a:rPr lang="en-US" dirty="0"/>
              <a:t>We are dedicated to keep college affordable and we are a non-profit, mission driven university. Everything we do is designed around the student and their success. And we truly adhere to that.  </a:t>
            </a:r>
          </a:p>
          <a:p>
            <a:pPr marL="176679" indent="-176679">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59B5D4D2-09F1-BB4B-B3BD-6046DB5F55BB}" type="slidenum">
              <a:rPr lang="en-US" smtClean="0"/>
              <a:t>3</a:t>
            </a:fld>
            <a:endParaRPr lang="en-US"/>
          </a:p>
        </p:txBody>
      </p:sp>
    </p:spTree>
    <p:extLst>
      <p:ext uri="{BB962C8B-B14F-4D97-AF65-F5344CB8AC3E}">
        <p14:creationId xmlns:p14="http://schemas.microsoft.com/office/powerpoint/2010/main" val="86865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Articulation partnerships allow the student to go right into their junior year.</a:t>
            </a:r>
          </a:p>
          <a:p>
            <a:endParaRPr lang="en-US" dirty="0"/>
          </a:p>
          <a:p>
            <a:r>
              <a:rPr lang="en-US" dirty="0"/>
              <a:t>Leeward CC</a:t>
            </a:r>
          </a:p>
          <a:p>
            <a:r>
              <a:rPr lang="en-US" dirty="0"/>
              <a:t>CCAF being finalized </a:t>
            </a:r>
          </a:p>
          <a:p>
            <a:r>
              <a:rPr lang="en-US" dirty="0"/>
              <a:t>In conversations with Navy CC</a:t>
            </a:r>
          </a:p>
        </p:txBody>
      </p:sp>
      <p:sp>
        <p:nvSpPr>
          <p:cNvPr id="4" name="Slide Number Placeholder 3"/>
          <p:cNvSpPr>
            <a:spLocks noGrp="1"/>
          </p:cNvSpPr>
          <p:nvPr>
            <p:ph type="sldNum" sz="quarter" idx="5"/>
          </p:nvPr>
        </p:nvSpPr>
        <p:spPr/>
        <p:txBody>
          <a:bodyPr/>
          <a:lstStyle/>
          <a:p>
            <a:fld id="{59B5D4D2-09F1-BB4B-B3BD-6046DB5F55BB}" type="slidenum">
              <a:rPr lang="en-US" smtClean="0"/>
              <a:t>11</a:t>
            </a:fld>
            <a:endParaRPr lang="en-US"/>
          </a:p>
        </p:txBody>
      </p:sp>
    </p:spTree>
    <p:extLst>
      <p:ext uri="{BB962C8B-B14F-4D97-AF65-F5344CB8AC3E}">
        <p14:creationId xmlns:p14="http://schemas.microsoft.com/office/powerpoint/2010/main" val="186823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Force Student – Scholarship for MS in Cyber Security and Information Assurance; Scholarship; BS also at WGU’ recently accepted to go into OCS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B5D4D2-09F1-BB4B-B3BD-6046DB5F55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391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close up of a person&#10;&#10;Description automatically generated">
            <a:extLst>
              <a:ext uri="{FF2B5EF4-FFF2-40B4-BE49-F238E27FC236}">
                <a16:creationId xmlns:a16="http://schemas.microsoft.com/office/drawing/2014/main" id="{574C0F18-D9AD-3248-9456-25E9A7912C4C}"/>
              </a:ext>
            </a:extLst>
          </p:cNvPr>
          <p:cNvPicPr>
            <a:picLocks noChangeAspect="1"/>
          </p:cNvPicPr>
          <p:nvPr userDrawn="1"/>
        </p:nvPicPr>
        <p:blipFill>
          <a:blip r:embed="rId2"/>
          <a:stretch>
            <a:fillRect/>
          </a:stretch>
        </p:blipFill>
        <p:spPr>
          <a:xfrm>
            <a:off x="-1" y="0"/>
            <a:ext cx="9144000" cy="5143500"/>
          </a:xfrm>
          <a:prstGeom prst="rect">
            <a:avLst/>
          </a:prstGeom>
        </p:spPr>
      </p:pic>
      <p:sp>
        <p:nvSpPr>
          <p:cNvPr id="3" name="Subtitle 2"/>
          <p:cNvSpPr>
            <a:spLocks noGrp="1"/>
          </p:cNvSpPr>
          <p:nvPr>
            <p:ph type="subTitle" idx="1"/>
          </p:nvPr>
        </p:nvSpPr>
        <p:spPr>
          <a:xfrm>
            <a:off x="3743152" y="2458291"/>
            <a:ext cx="5308640" cy="538482"/>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6">
            <a:extLst>
              <a:ext uri="{FF2B5EF4-FFF2-40B4-BE49-F238E27FC236}">
                <a16:creationId xmlns:a16="http://schemas.microsoft.com/office/drawing/2014/main" id="{E4CE6CDF-26E3-474F-A1D0-44C20D01831B}"/>
              </a:ext>
            </a:extLst>
          </p:cNvPr>
          <p:cNvSpPr>
            <a:spLocks noGrp="1"/>
          </p:cNvSpPr>
          <p:nvPr>
            <p:ph type="body" sz="quarter" idx="10" hasCustomPrompt="1"/>
          </p:nvPr>
        </p:nvSpPr>
        <p:spPr>
          <a:xfrm>
            <a:off x="3743152" y="1354747"/>
            <a:ext cx="5308640" cy="861497"/>
          </a:xfrm>
        </p:spPr>
        <p:txBody>
          <a:bodyPr>
            <a:noAutofit/>
          </a:bodyPr>
          <a:lstStyle>
            <a:lvl1pPr marL="0" indent="0" algn="ctr">
              <a:buNone/>
              <a:defRPr sz="2800" b="1" i="1" cap="all" spc="600" baseline="0">
                <a:solidFill>
                  <a:srgbClr val="002F51"/>
                </a:solidFill>
                <a:latin typeface="+mj-lt"/>
              </a:defRPr>
            </a:lvl1pPr>
          </a:lstStyle>
          <a:p>
            <a:pPr lvl="0"/>
            <a:r>
              <a:rPr lang="en-US"/>
              <a:t>Presentation Title Here</a:t>
            </a:r>
          </a:p>
        </p:txBody>
      </p:sp>
      <p:sp>
        <p:nvSpPr>
          <p:cNvPr id="8" name="Rectangle 3">
            <a:extLst>
              <a:ext uri="{FF2B5EF4-FFF2-40B4-BE49-F238E27FC236}">
                <a16:creationId xmlns:a16="http://schemas.microsoft.com/office/drawing/2014/main" id="{821C21B3-F3EB-9F4A-B600-337E113D791D}"/>
              </a:ext>
            </a:extLst>
          </p:cNvPr>
          <p:cNvSpPr/>
          <p:nvPr userDrawn="1"/>
        </p:nvSpPr>
        <p:spPr>
          <a:xfrm flipH="1">
            <a:off x="0" y="4014788"/>
            <a:ext cx="9144000" cy="1128712"/>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8CD4D68-48F0-2748-8132-566592A9D89D}"/>
              </a:ext>
            </a:extLst>
          </p:cNvPr>
          <p:cNvPicPr>
            <a:picLocks noChangeAspect="1"/>
          </p:cNvPicPr>
          <p:nvPr userDrawn="1"/>
        </p:nvPicPr>
        <p:blipFill>
          <a:blip r:embed="rId3"/>
          <a:stretch>
            <a:fillRect/>
          </a:stretch>
        </p:blipFill>
        <p:spPr>
          <a:xfrm>
            <a:off x="7012998" y="4295910"/>
            <a:ext cx="1685678" cy="682589"/>
          </a:xfrm>
          <a:prstGeom prst="rect">
            <a:avLst/>
          </a:prstGeom>
        </p:spPr>
      </p:pic>
    </p:spTree>
    <p:extLst>
      <p:ext uri="{BB962C8B-B14F-4D97-AF65-F5344CB8AC3E}">
        <p14:creationId xmlns:p14="http://schemas.microsoft.com/office/powerpoint/2010/main" val="48119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_Gree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1D9DB5-79E1-0047-BDC8-C60DEA29B183}"/>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5" name="Rectangle 3">
            <a:extLst>
              <a:ext uri="{FF2B5EF4-FFF2-40B4-BE49-F238E27FC236}">
                <a16:creationId xmlns:a16="http://schemas.microsoft.com/office/drawing/2014/main" id="{CDDD64FE-E12E-134D-8115-B7A44465B432}"/>
              </a:ext>
            </a:extLst>
          </p:cNvPr>
          <p:cNvSpPr/>
          <p:nvPr userDrawn="1"/>
        </p:nvSpPr>
        <p:spPr>
          <a:xfrm flipH="1">
            <a:off x="0" y="423992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24A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713FEFDF-29B4-E74D-9988-E0EC6A42390D}"/>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3FEAD5-F805-3F46-B897-CE0EB90B335C}"/>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8" name="Footer Placeholder 4">
            <a:extLst>
              <a:ext uri="{FF2B5EF4-FFF2-40B4-BE49-F238E27FC236}">
                <a16:creationId xmlns:a16="http://schemas.microsoft.com/office/drawing/2014/main" id="{7EBE96FD-41A1-0749-A468-CCEC58050405}"/>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B67D61C5-BDFF-8A40-9DCF-8B0AA99D408F}"/>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86683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2081DE2-2666-3746-9D0E-B536B61AF534}"/>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1" name="Content Placeholder 2">
            <a:extLst>
              <a:ext uri="{FF2B5EF4-FFF2-40B4-BE49-F238E27FC236}">
                <a16:creationId xmlns:a16="http://schemas.microsoft.com/office/drawing/2014/main" id="{E3FFBF74-7BCF-B24E-B113-6D8D71052EC8}"/>
              </a:ext>
            </a:extLst>
          </p:cNvPr>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Rectangle 3">
            <a:extLst>
              <a:ext uri="{FF2B5EF4-FFF2-40B4-BE49-F238E27FC236}">
                <a16:creationId xmlns:a16="http://schemas.microsoft.com/office/drawing/2014/main" id="{A869717C-B869-8A40-9DA6-28ED03B35AF8}"/>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78E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77959011-A57F-F14B-BB46-8AED48F7E661}"/>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DB10FCF-5C83-3245-9925-5D6DEF33B299}"/>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4" name="Footer Placeholder 4">
            <a:extLst>
              <a:ext uri="{FF2B5EF4-FFF2-40B4-BE49-F238E27FC236}">
                <a16:creationId xmlns:a16="http://schemas.microsoft.com/office/drawing/2014/main" id="{72DEF8CF-D76B-544F-A362-1515CCC2F685}"/>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A71967F8-A75A-F046-AFAC-EC54B32E78A3}"/>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282933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hoto_Oran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2081DE2-2666-3746-9D0E-B536B61AF534}"/>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8" name="Content Placeholder 2">
            <a:extLst>
              <a:ext uri="{FF2B5EF4-FFF2-40B4-BE49-F238E27FC236}">
                <a16:creationId xmlns:a16="http://schemas.microsoft.com/office/drawing/2014/main" id="{7647E2BD-04F0-234F-9185-9C0A98222ECB}"/>
              </a:ext>
            </a:extLst>
          </p:cNvPr>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Picture Placeholder 6">
            <a:extLst>
              <a:ext uri="{FF2B5EF4-FFF2-40B4-BE49-F238E27FC236}">
                <a16:creationId xmlns:a16="http://schemas.microsoft.com/office/drawing/2014/main" id="{43F3E4B7-7042-FE45-8FF0-1715924EA36C}"/>
              </a:ext>
            </a:extLst>
          </p:cNvPr>
          <p:cNvSpPr>
            <a:spLocks noGrp="1"/>
          </p:cNvSpPr>
          <p:nvPr>
            <p:ph type="pic" sz="quarter" idx="13"/>
          </p:nvPr>
        </p:nvSpPr>
        <p:spPr>
          <a:xfrm>
            <a:off x="4572000" y="1200150"/>
            <a:ext cx="4343400" cy="2665642"/>
          </a:xfrm>
        </p:spPr>
        <p:txBody>
          <a:bodyPr/>
          <a:lstStyle/>
          <a:p>
            <a:endParaRPr lang="en-US"/>
          </a:p>
        </p:txBody>
      </p:sp>
      <p:sp>
        <p:nvSpPr>
          <p:cNvPr id="11" name="Rectangle 3">
            <a:extLst>
              <a:ext uri="{FF2B5EF4-FFF2-40B4-BE49-F238E27FC236}">
                <a16:creationId xmlns:a16="http://schemas.microsoft.com/office/drawing/2014/main" id="{A484B94E-D138-EA4E-BECD-337EF8E78B04}"/>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78E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3">
            <a:extLst>
              <a:ext uri="{FF2B5EF4-FFF2-40B4-BE49-F238E27FC236}">
                <a16:creationId xmlns:a16="http://schemas.microsoft.com/office/drawing/2014/main" id="{D42F0D02-C886-CF46-87AA-F4ED830BEC04}"/>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5FEA344-1D15-AB4E-A3D6-F44F7D741530}"/>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5" name="Footer Placeholder 4">
            <a:extLst>
              <a:ext uri="{FF2B5EF4-FFF2-40B4-BE49-F238E27FC236}">
                <a16:creationId xmlns:a16="http://schemas.microsoft.com/office/drawing/2014/main" id="{1BDA25D5-9496-BB46-8D89-C67CC019EF20}"/>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1B9C31D9-15D8-6946-9130-C6204C867F83}"/>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29381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_Oran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2081DE2-2666-3746-9D0E-B536B61AF534}"/>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5" name="Rectangle 3">
            <a:extLst>
              <a:ext uri="{FF2B5EF4-FFF2-40B4-BE49-F238E27FC236}">
                <a16:creationId xmlns:a16="http://schemas.microsoft.com/office/drawing/2014/main" id="{7BAA01FF-22B1-3D4C-9EF1-2E269EED1983}"/>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78E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899F38A3-7446-CE4D-9C7F-2F4D671962B9}"/>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7C3BF3-1668-794F-9326-7EFA19897B4F}"/>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2" name="Footer Placeholder 4">
            <a:extLst>
              <a:ext uri="{FF2B5EF4-FFF2-40B4-BE49-F238E27FC236}">
                <a16:creationId xmlns:a16="http://schemas.microsoft.com/office/drawing/2014/main" id="{CF322D43-68B3-6040-9F1B-6198BF79007D}"/>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806ABE1D-08D6-7542-BA30-8F5F415BE8D7}"/>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1855243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60C4FD2-F421-9247-91A5-CE48F011C132}"/>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0" name="Content Placeholder 2">
            <a:extLst>
              <a:ext uri="{FF2B5EF4-FFF2-40B4-BE49-F238E27FC236}">
                <a16:creationId xmlns:a16="http://schemas.microsoft.com/office/drawing/2014/main" id="{129DB1CC-0B2A-014F-82BE-D43162FE8BD1}"/>
              </a:ext>
            </a:extLst>
          </p:cNvPr>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49C64DA-7891-BA41-9D30-1739AFB31A3F}"/>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840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41698EF9-CB48-E946-ADC2-2FC2CE4D01E8}"/>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CF06B6D-F5FE-114A-B2C4-F70947305473}"/>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3" name="Footer Placeholder 4">
            <a:extLst>
              <a:ext uri="{FF2B5EF4-FFF2-40B4-BE49-F238E27FC236}">
                <a16:creationId xmlns:a16="http://schemas.microsoft.com/office/drawing/2014/main" id="{8A85CF26-8721-244D-A3C1-77324D7B4C71}"/>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F808ED8F-34D6-F043-AAB2-EF7C1B9614D2}"/>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377562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_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60C4FD2-F421-9247-91A5-CE48F011C132}"/>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7" name="Content Placeholder 2">
            <a:extLst>
              <a:ext uri="{FF2B5EF4-FFF2-40B4-BE49-F238E27FC236}">
                <a16:creationId xmlns:a16="http://schemas.microsoft.com/office/drawing/2014/main" id="{5CF66984-2A96-8F47-92EF-D3DF5BEFF157}"/>
              </a:ext>
            </a:extLst>
          </p:cNvPr>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6">
            <a:extLst>
              <a:ext uri="{FF2B5EF4-FFF2-40B4-BE49-F238E27FC236}">
                <a16:creationId xmlns:a16="http://schemas.microsoft.com/office/drawing/2014/main" id="{C5EF5227-8179-0A42-8BFA-5F62F7FA1ED2}"/>
              </a:ext>
            </a:extLst>
          </p:cNvPr>
          <p:cNvSpPr>
            <a:spLocks noGrp="1"/>
          </p:cNvSpPr>
          <p:nvPr>
            <p:ph type="pic" sz="quarter" idx="13"/>
          </p:nvPr>
        </p:nvSpPr>
        <p:spPr>
          <a:xfrm>
            <a:off x="4572000" y="1200150"/>
            <a:ext cx="4343400" cy="2665642"/>
          </a:xfrm>
        </p:spPr>
        <p:txBody>
          <a:bodyPr/>
          <a:lstStyle/>
          <a:p>
            <a:endParaRPr lang="en-US"/>
          </a:p>
        </p:txBody>
      </p:sp>
      <p:sp>
        <p:nvSpPr>
          <p:cNvPr id="10" name="Rectangle 3">
            <a:extLst>
              <a:ext uri="{FF2B5EF4-FFF2-40B4-BE49-F238E27FC236}">
                <a16:creationId xmlns:a16="http://schemas.microsoft.com/office/drawing/2014/main" id="{FEDB427E-CA99-5744-BD7E-A5CAE20E4982}"/>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840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3">
            <a:extLst>
              <a:ext uri="{FF2B5EF4-FFF2-40B4-BE49-F238E27FC236}">
                <a16:creationId xmlns:a16="http://schemas.microsoft.com/office/drawing/2014/main" id="{E72DE5DC-477A-6F48-A0FD-1BFD27D9A7C2}"/>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56F042A-68A5-B84E-9BE9-7989286B9322}"/>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4" name="Footer Placeholder 4">
            <a:extLst>
              <a:ext uri="{FF2B5EF4-FFF2-40B4-BE49-F238E27FC236}">
                <a16:creationId xmlns:a16="http://schemas.microsoft.com/office/drawing/2014/main" id="{8A9E9D89-4F91-5A4B-86A8-2EBFF66D8F57}"/>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40581962-7940-624A-BAFC-EBA41B6E69AD}"/>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138163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_Re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60C4FD2-F421-9247-91A5-CE48F011C132}"/>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7" name="Rectangle 3">
            <a:extLst>
              <a:ext uri="{FF2B5EF4-FFF2-40B4-BE49-F238E27FC236}">
                <a16:creationId xmlns:a16="http://schemas.microsoft.com/office/drawing/2014/main" id="{AA3DA45B-F4A6-AC40-9B42-C27E24E76DB1}"/>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840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F734A4E1-3EAA-D243-8FBB-F2A42C667B75}"/>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38937F1-E8C1-014F-AA49-6E937B28CAE4}"/>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2" name="Footer Placeholder 4">
            <a:extLst>
              <a:ext uri="{FF2B5EF4-FFF2-40B4-BE49-F238E27FC236}">
                <a16:creationId xmlns:a16="http://schemas.microsoft.com/office/drawing/2014/main" id="{1E37E2FC-EDC9-FF47-8AB2-6CCFDD8FCBDB}"/>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61236489-369A-9B4D-9973-D8A2F5103651}"/>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3914991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Purpl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754210-6078-0E45-AA5E-8CA32C81859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3" name="Content Placeholder 2">
            <a:extLst>
              <a:ext uri="{FF2B5EF4-FFF2-40B4-BE49-F238E27FC236}">
                <a16:creationId xmlns:a16="http://schemas.microsoft.com/office/drawing/2014/main" id="{8DF6B303-7B2E-664D-BADF-446DA41F3162}"/>
              </a:ext>
            </a:extLst>
          </p:cNvPr>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D4036B54-A030-CD42-84D9-9568F9E854A9}"/>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8C29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DD533D95-F75F-E44F-876E-C2770D88D357}"/>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49C5B3-E1E9-934C-A66F-176434251A5E}"/>
              </a:ext>
            </a:extLst>
          </p:cNvPr>
          <p:cNvPicPr>
            <a:picLocks noChangeAspect="1"/>
          </p:cNvPicPr>
          <p:nvPr userDrawn="1"/>
        </p:nvPicPr>
        <p:blipFill>
          <a:blip r:embed="rId2"/>
          <a:stretch>
            <a:fillRect/>
          </a:stretch>
        </p:blipFill>
        <p:spPr>
          <a:xfrm>
            <a:off x="238125" y="4551144"/>
            <a:ext cx="1246291" cy="504666"/>
          </a:xfrm>
          <a:prstGeom prst="rect">
            <a:avLst/>
          </a:prstGeom>
        </p:spPr>
      </p:pic>
      <p:sp>
        <p:nvSpPr>
          <p:cNvPr id="14" name="Footer Placeholder 4">
            <a:extLst>
              <a:ext uri="{FF2B5EF4-FFF2-40B4-BE49-F238E27FC236}">
                <a16:creationId xmlns:a16="http://schemas.microsoft.com/office/drawing/2014/main" id="{C4AB36FC-0126-7F4D-9718-F599E8917CC8}"/>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9CCFBCFB-5230-B743-AD3B-E194EAD3191C}"/>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162320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hoto_Purple">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FB0D01CE-84A8-C64A-AAC2-538419A776EE}"/>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8C29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3">
            <a:extLst>
              <a:ext uri="{FF2B5EF4-FFF2-40B4-BE49-F238E27FC236}">
                <a16:creationId xmlns:a16="http://schemas.microsoft.com/office/drawing/2014/main" id="{A20CB2DD-3D41-804A-B45D-5ADC84AE49EF}"/>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5754210-6078-0E45-AA5E-8CA32C81859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6" name="Content Placeholder 2">
            <a:extLst>
              <a:ext uri="{FF2B5EF4-FFF2-40B4-BE49-F238E27FC236}">
                <a16:creationId xmlns:a16="http://schemas.microsoft.com/office/drawing/2014/main" id="{FBBCD368-2280-2241-8A21-199719B7FEBF}"/>
              </a:ext>
            </a:extLst>
          </p:cNvPr>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D09CC60-FA8A-8240-A854-29A0DF849EC3}"/>
              </a:ext>
            </a:extLst>
          </p:cNvPr>
          <p:cNvSpPr>
            <a:spLocks noGrp="1"/>
          </p:cNvSpPr>
          <p:nvPr>
            <p:ph type="pic" sz="quarter" idx="13"/>
          </p:nvPr>
        </p:nvSpPr>
        <p:spPr>
          <a:xfrm>
            <a:off x="4572000" y="1200150"/>
            <a:ext cx="4343400" cy="2665642"/>
          </a:xfrm>
        </p:spPr>
        <p:txBody>
          <a:bodyPr/>
          <a:lstStyle/>
          <a:p>
            <a:endParaRPr lang="en-US"/>
          </a:p>
        </p:txBody>
      </p:sp>
      <p:pic>
        <p:nvPicPr>
          <p:cNvPr id="13" name="Picture 12">
            <a:extLst>
              <a:ext uri="{FF2B5EF4-FFF2-40B4-BE49-F238E27FC236}">
                <a16:creationId xmlns:a16="http://schemas.microsoft.com/office/drawing/2014/main" id="{A0FF98AB-18F8-DD4D-BD00-2C7380FE26C5}"/>
              </a:ext>
            </a:extLst>
          </p:cNvPr>
          <p:cNvPicPr>
            <a:picLocks noChangeAspect="1"/>
          </p:cNvPicPr>
          <p:nvPr userDrawn="1"/>
        </p:nvPicPr>
        <p:blipFill>
          <a:blip r:embed="rId2"/>
          <a:stretch>
            <a:fillRect/>
          </a:stretch>
        </p:blipFill>
        <p:spPr>
          <a:xfrm>
            <a:off x="238125" y="4551144"/>
            <a:ext cx="1246291" cy="504666"/>
          </a:xfrm>
          <a:prstGeom prst="rect">
            <a:avLst/>
          </a:prstGeom>
        </p:spPr>
      </p:pic>
      <p:sp>
        <p:nvSpPr>
          <p:cNvPr id="15" name="Footer Placeholder 4">
            <a:extLst>
              <a:ext uri="{FF2B5EF4-FFF2-40B4-BE49-F238E27FC236}">
                <a16:creationId xmlns:a16="http://schemas.microsoft.com/office/drawing/2014/main" id="{A0B25A9C-B7AD-5345-9DF4-5F687117F2DD}"/>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E74FD1EA-0F89-5143-BE7E-29D11894801C}"/>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3400193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_Purpl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5754210-6078-0E45-AA5E-8CA32C81859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5" name="Rectangle 3">
            <a:extLst>
              <a:ext uri="{FF2B5EF4-FFF2-40B4-BE49-F238E27FC236}">
                <a16:creationId xmlns:a16="http://schemas.microsoft.com/office/drawing/2014/main" id="{4511209A-0B72-E94B-80AB-EE05F4A379D5}"/>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8C29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3">
            <a:extLst>
              <a:ext uri="{FF2B5EF4-FFF2-40B4-BE49-F238E27FC236}">
                <a16:creationId xmlns:a16="http://schemas.microsoft.com/office/drawing/2014/main" id="{2233E0BC-C304-A34E-8945-539E2C822002}"/>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E757F55-5F0D-E24D-972B-652BFD5C8A89}"/>
              </a:ext>
            </a:extLst>
          </p:cNvPr>
          <p:cNvPicPr>
            <a:picLocks noChangeAspect="1"/>
          </p:cNvPicPr>
          <p:nvPr userDrawn="1"/>
        </p:nvPicPr>
        <p:blipFill>
          <a:blip r:embed="rId2"/>
          <a:stretch>
            <a:fillRect/>
          </a:stretch>
        </p:blipFill>
        <p:spPr>
          <a:xfrm>
            <a:off x="238125" y="4551144"/>
            <a:ext cx="1246291" cy="504666"/>
          </a:xfrm>
          <a:prstGeom prst="rect">
            <a:avLst/>
          </a:prstGeom>
        </p:spPr>
      </p:pic>
      <p:sp>
        <p:nvSpPr>
          <p:cNvPr id="11" name="Footer Placeholder 4">
            <a:extLst>
              <a:ext uri="{FF2B5EF4-FFF2-40B4-BE49-F238E27FC236}">
                <a16:creationId xmlns:a16="http://schemas.microsoft.com/office/drawing/2014/main" id="{26942768-AAFA-4C47-A425-79BF528DC46A}"/>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A656453E-34B6-6C42-ABA4-4899542A1110}"/>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74850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small" baseline="0"/>
            </a:lvl1pPr>
          </a:lstStyle>
          <a:p>
            <a:r>
              <a:rPr lang="en-US"/>
              <a:t>Click to Add Title</a:t>
            </a:r>
          </a:p>
        </p:txBody>
      </p:sp>
      <p:sp>
        <p:nvSpPr>
          <p:cNvPr id="3" name="Content Placeholder 2"/>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7FF6CEA1-5AF7-3F48-9A70-3D2C676348EE}"/>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4886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B3E82AE5-3F89-6B40-8851-193BD6BEBB1D}"/>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53CEBFD-125D-E345-AF36-DEF3479171B5}"/>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0" name="Footer Placeholder 4">
            <a:extLst>
              <a:ext uri="{FF2B5EF4-FFF2-40B4-BE49-F238E27FC236}">
                <a16:creationId xmlns:a16="http://schemas.microsoft.com/office/drawing/2014/main" id="{BFA7A45F-A8FF-E845-969A-B7A85C7E7C92}"/>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374EA598-91DF-3A4B-9A27-9AEEBDE3817E}"/>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1871025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terstitial">
    <p:spTree>
      <p:nvGrpSpPr>
        <p:cNvPr id="1" name=""/>
        <p:cNvGrpSpPr/>
        <p:nvPr/>
      </p:nvGrpSpPr>
      <p:grpSpPr>
        <a:xfrm>
          <a:off x="0" y="0"/>
          <a:ext cx="0" cy="0"/>
          <a:chOff x="0" y="0"/>
          <a:chExt cx="0" cy="0"/>
        </a:xfrm>
      </p:grpSpPr>
      <p:pic>
        <p:nvPicPr>
          <p:cNvPr id="8" name="Picture 7" descr="A cat looking at the camera&#10;&#10;Description automatically generated">
            <a:extLst>
              <a:ext uri="{FF2B5EF4-FFF2-40B4-BE49-F238E27FC236}">
                <a16:creationId xmlns:a16="http://schemas.microsoft.com/office/drawing/2014/main" id="{63B5A683-7138-5542-9135-5E3F1045463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1371599" y="2904610"/>
            <a:ext cx="6400800" cy="131445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6">
            <a:extLst>
              <a:ext uri="{FF2B5EF4-FFF2-40B4-BE49-F238E27FC236}">
                <a16:creationId xmlns:a16="http://schemas.microsoft.com/office/drawing/2014/main" id="{E4CE6CDF-26E3-474F-A1D0-44C20D01831B}"/>
              </a:ext>
            </a:extLst>
          </p:cNvPr>
          <p:cNvSpPr>
            <a:spLocks noGrp="1"/>
          </p:cNvSpPr>
          <p:nvPr>
            <p:ph type="body" sz="quarter" idx="10" hasCustomPrompt="1"/>
          </p:nvPr>
        </p:nvSpPr>
        <p:spPr>
          <a:xfrm>
            <a:off x="754062" y="1838841"/>
            <a:ext cx="7635875" cy="861497"/>
          </a:xfrm>
        </p:spPr>
        <p:txBody>
          <a:bodyPr>
            <a:noAutofit/>
          </a:bodyPr>
          <a:lstStyle>
            <a:lvl1pPr marL="0" indent="0" algn="ctr">
              <a:buNone/>
              <a:defRPr sz="4000" b="1" i="1" cap="small" spc="300" baseline="0">
                <a:solidFill>
                  <a:srgbClr val="002F51"/>
                </a:solidFill>
                <a:latin typeface="+mj-lt"/>
              </a:defRPr>
            </a:lvl1pPr>
          </a:lstStyle>
          <a:p>
            <a:pPr lvl="0"/>
            <a:r>
              <a:rPr lang="en-US"/>
              <a:t>CLICK TO ADD TEXT</a:t>
            </a:r>
          </a:p>
        </p:txBody>
      </p:sp>
      <p:cxnSp>
        <p:nvCxnSpPr>
          <p:cNvPr id="4" name="Straight Connector 3">
            <a:extLst>
              <a:ext uri="{FF2B5EF4-FFF2-40B4-BE49-F238E27FC236}">
                <a16:creationId xmlns:a16="http://schemas.microsoft.com/office/drawing/2014/main" id="{B8DCCE6F-9429-9F42-94FA-2D9857613915}"/>
              </a:ext>
            </a:extLst>
          </p:cNvPr>
          <p:cNvCxnSpPr/>
          <p:nvPr userDrawn="1"/>
        </p:nvCxnSpPr>
        <p:spPr>
          <a:xfrm>
            <a:off x="754062" y="2700338"/>
            <a:ext cx="7635875" cy="0"/>
          </a:xfrm>
          <a:prstGeom prst="line">
            <a:avLst/>
          </a:prstGeom>
          <a:ln>
            <a:solidFill>
              <a:srgbClr val="002F5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492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stitial">
    <p:spTree>
      <p:nvGrpSpPr>
        <p:cNvPr id="1" name=""/>
        <p:cNvGrpSpPr/>
        <p:nvPr/>
      </p:nvGrpSpPr>
      <p:grpSpPr>
        <a:xfrm>
          <a:off x="0" y="0"/>
          <a:ext cx="0" cy="0"/>
          <a:chOff x="0" y="0"/>
          <a:chExt cx="0" cy="0"/>
        </a:xfrm>
      </p:grpSpPr>
      <p:pic>
        <p:nvPicPr>
          <p:cNvPr id="8" name="Picture 7" descr="A cat looking at the camera&#10;&#10;Description automatically generated">
            <a:extLst>
              <a:ext uri="{FF2B5EF4-FFF2-40B4-BE49-F238E27FC236}">
                <a16:creationId xmlns:a16="http://schemas.microsoft.com/office/drawing/2014/main" id="{63B5A683-7138-5542-9135-5E3F1045463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Subtitle 2"/>
          <p:cNvSpPr>
            <a:spLocks noGrp="1"/>
          </p:cNvSpPr>
          <p:nvPr>
            <p:ph type="subTitle" idx="1"/>
          </p:nvPr>
        </p:nvSpPr>
        <p:spPr>
          <a:xfrm>
            <a:off x="1371599" y="2904610"/>
            <a:ext cx="6400800" cy="131445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6">
            <a:extLst>
              <a:ext uri="{FF2B5EF4-FFF2-40B4-BE49-F238E27FC236}">
                <a16:creationId xmlns:a16="http://schemas.microsoft.com/office/drawing/2014/main" id="{E4CE6CDF-26E3-474F-A1D0-44C20D01831B}"/>
              </a:ext>
            </a:extLst>
          </p:cNvPr>
          <p:cNvSpPr>
            <a:spLocks noGrp="1"/>
          </p:cNvSpPr>
          <p:nvPr>
            <p:ph type="body" sz="quarter" idx="10" hasCustomPrompt="1"/>
          </p:nvPr>
        </p:nvSpPr>
        <p:spPr>
          <a:xfrm>
            <a:off x="754062" y="1838841"/>
            <a:ext cx="7635875" cy="861497"/>
          </a:xfrm>
        </p:spPr>
        <p:txBody>
          <a:bodyPr>
            <a:noAutofit/>
          </a:bodyPr>
          <a:lstStyle>
            <a:lvl1pPr marL="0" indent="0" algn="ctr">
              <a:buNone/>
              <a:defRPr sz="4000" b="1" i="1" cap="small" spc="300" baseline="0">
                <a:solidFill>
                  <a:srgbClr val="002F51"/>
                </a:solidFill>
                <a:latin typeface="+mj-lt"/>
              </a:defRPr>
            </a:lvl1pPr>
          </a:lstStyle>
          <a:p>
            <a:pPr lvl="0"/>
            <a:r>
              <a:rPr lang="en-US"/>
              <a:t>CLICK TO ADD TEXT</a:t>
            </a:r>
          </a:p>
        </p:txBody>
      </p:sp>
      <p:cxnSp>
        <p:nvCxnSpPr>
          <p:cNvPr id="4" name="Straight Connector 3">
            <a:extLst>
              <a:ext uri="{FF2B5EF4-FFF2-40B4-BE49-F238E27FC236}">
                <a16:creationId xmlns:a16="http://schemas.microsoft.com/office/drawing/2014/main" id="{B8DCCE6F-9429-9F42-94FA-2D9857613915}"/>
              </a:ext>
            </a:extLst>
          </p:cNvPr>
          <p:cNvCxnSpPr/>
          <p:nvPr userDrawn="1"/>
        </p:nvCxnSpPr>
        <p:spPr>
          <a:xfrm>
            <a:off x="754062" y="2700338"/>
            <a:ext cx="7635875" cy="0"/>
          </a:xfrm>
          <a:prstGeom prst="line">
            <a:avLst/>
          </a:prstGeom>
          <a:ln>
            <a:solidFill>
              <a:srgbClr val="002F5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576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6F925B-4CC9-2143-8839-D045D34BD5C0}"/>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79179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and Photo_Gree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1D9DB5-79E1-0047-BDC8-C60DEA29B183}"/>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6" name="Content Placeholder 2">
            <a:extLst>
              <a:ext uri="{FF2B5EF4-FFF2-40B4-BE49-F238E27FC236}">
                <a16:creationId xmlns:a16="http://schemas.microsoft.com/office/drawing/2014/main" id="{67D552BA-8B01-604E-B951-43A77A9B689F}"/>
              </a:ext>
            </a:extLst>
          </p:cNvPr>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EED013BF-5271-C448-AD56-575E3C0B5889}"/>
              </a:ext>
            </a:extLst>
          </p:cNvPr>
          <p:cNvSpPr>
            <a:spLocks noGrp="1"/>
          </p:cNvSpPr>
          <p:nvPr>
            <p:ph type="pic" sz="quarter" idx="13"/>
          </p:nvPr>
        </p:nvSpPr>
        <p:spPr>
          <a:xfrm>
            <a:off x="4572000" y="1200150"/>
            <a:ext cx="4343400" cy="2665642"/>
          </a:xfrm>
        </p:spPr>
        <p:txBody>
          <a:bodyPr/>
          <a:lstStyle/>
          <a:p>
            <a:endParaRPr lang="en-US"/>
          </a:p>
        </p:txBody>
      </p:sp>
      <p:sp>
        <p:nvSpPr>
          <p:cNvPr id="8" name="Rectangle 3">
            <a:extLst>
              <a:ext uri="{FF2B5EF4-FFF2-40B4-BE49-F238E27FC236}">
                <a16:creationId xmlns:a16="http://schemas.microsoft.com/office/drawing/2014/main" id="{4B52760E-F699-D34B-8518-010AD5758A1A}"/>
              </a:ext>
            </a:extLst>
          </p:cNvPr>
          <p:cNvSpPr/>
          <p:nvPr userDrawn="1"/>
        </p:nvSpPr>
        <p:spPr>
          <a:xfrm flipH="1">
            <a:off x="0" y="423992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24A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C3ED06A2-3C07-614A-8115-BB87D96E3FB7}"/>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F5D1397-A9EA-C54E-9C11-B63503A89244}"/>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3" name="Footer Placeholder 4">
            <a:extLst>
              <a:ext uri="{FF2B5EF4-FFF2-40B4-BE49-F238E27FC236}">
                <a16:creationId xmlns:a16="http://schemas.microsoft.com/office/drawing/2014/main" id="{9BD1F46C-AF82-014A-8086-E95431EEBED2}"/>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8CF86F51-8836-8144-8E17-C1318C9C7B9D}"/>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648511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_Yellow">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F8C4BF-C2FA-A548-9F0A-DBF19DEEB66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3" name="Content Placeholder 2">
            <a:extLst>
              <a:ext uri="{FF2B5EF4-FFF2-40B4-BE49-F238E27FC236}">
                <a16:creationId xmlns:a16="http://schemas.microsoft.com/office/drawing/2014/main" id="{B36C41A6-A5AD-E941-AF38-9ED4B7498697}"/>
              </a:ext>
            </a:extLst>
          </p:cNvPr>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33FB2735-91E6-6B41-8D09-18B0A7A581FE}"/>
              </a:ext>
            </a:extLst>
          </p:cNvPr>
          <p:cNvSpPr/>
          <p:nvPr userDrawn="1"/>
        </p:nvSpPr>
        <p:spPr>
          <a:xfrm flipH="1">
            <a:off x="0" y="4230254"/>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DB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419C1DFC-AA70-5D4D-9706-76F60670C346}"/>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5ACC80-554A-DD4A-8F40-0FD8C2AEB479}"/>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4" name="Footer Placeholder 4">
            <a:extLst>
              <a:ext uri="{FF2B5EF4-FFF2-40B4-BE49-F238E27FC236}">
                <a16:creationId xmlns:a16="http://schemas.microsoft.com/office/drawing/2014/main" id="{336A9F5F-2E5F-4F4F-B609-FB70E6BAF838}"/>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8F7A42B1-C4B7-DE4D-A7C3-D097738700CD}"/>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4124398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Photo_Blue">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3BA6C777-C3BC-2E4F-8111-EFCA0CC953AD}"/>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4886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00C98E62-5DA0-5648-B453-38058DC68A2F}"/>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DE691D7-083F-0849-BD4F-A8C4DA8430C1}"/>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2" name="Title 1"/>
          <p:cNvSpPr>
            <a:spLocks noGrp="1"/>
          </p:cNvSpPr>
          <p:nvPr>
            <p:ph type="title" hasCustomPrompt="1"/>
          </p:nvPr>
        </p:nvSpPr>
        <p:spPr/>
        <p:txBody>
          <a:bodyPr/>
          <a:lstStyle>
            <a:lvl1pPr>
              <a:defRPr cap="small" baseline="0"/>
            </a:lvl1pPr>
          </a:lstStyle>
          <a:p>
            <a:r>
              <a:rPr lang="en-US"/>
              <a:t>Click to Add Title</a:t>
            </a:r>
          </a:p>
        </p:txBody>
      </p:sp>
      <p:sp>
        <p:nvSpPr>
          <p:cNvPr id="3" name="Content Placeholder 2"/>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6" name="Slide Number Placeholder 5"/>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
        <p:nvSpPr>
          <p:cNvPr id="7" name="Picture Placeholder 6">
            <a:extLst>
              <a:ext uri="{FF2B5EF4-FFF2-40B4-BE49-F238E27FC236}">
                <a16:creationId xmlns:a16="http://schemas.microsoft.com/office/drawing/2014/main" id="{E6E80F96-1A8F-E746-8CC5-4FA241F2FB2D}"/>
              </a:ext>
            </a:extLst>
          </p:cNvPr>
          <p:cNvSpPr>
            <a:spLocks noGrp="1"/>
          </p:cNvSpPr>
          <p:nvPr>
            <p:ph type="pic" sz="quarter" idx="13"/>
          </p:nvPr>
        </p:nvSpPr>
        <p:spPr>
          <a:xfrm>
            <a:off x="4572000" y="1200150"/>
            <a:ext cx="4343400" cy="2665642"/>
          </a:xfrm>
        </p:spPr>
        <p:txBody>
          <a:bodyPr/>
          <a:lstStyle/>
          <a:p>
            <a:endParaRPr lang="en-US"/>
          </a:p>
        </p:txBody>
      </p:sp>
    </p:spTree>
    <p:extLst>
      <p:ext uri="{BB962C8B-B14F-4D97-AF65-F5344CB8AC3E}">
        <p14:creationId xmlns:p14="http://schemas.microsoft.com/office/powerpoint/2010/main" val="44032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_Blu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small" baseline="0"/>
            </a:lvl1pPr>
          </a:lstStyle>
          <a:p>
            <a:r>
              <a:rPr lang="en-US"/>
              <a:t>Click to Add Title</a:t>
            </a:r>
          </a:p>
        </p:txBody>
      </p:sp>
      <p:sp>
        <p:nvSpPr>
          <p:cNvPr id="7" name="Rectangle 3">
            <a:extLst>
              <a:ext uri="{FF2B5EF4-FFF2-40B4-BE49-F238E27FC236}">
                <a16:creationId xmlns:a16="http://schemas.microsoft.com/office/drawing/2014/main" id="{4B7D2659-0063-CF46-AF82-93A0842557D4}"/>
              </a:ext>
            </a:extLst>
          </p:cNvPr>
          <p:cNvSpPr/>
          <p:nvPr userDrawn="1"/>
        </p:nvSpPr>
        <p:spPr>
          <a:xfrm flipH="1">
            <a:off x="0" y="422297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4886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6402FA71-5186-8443-834F-A3D3AE986096}"/>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CBABB43-0726-1A42-B614-C86102BACDE0}"/>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0" name="Footer Placeholder 4">
            <a:extLst>
              <a:ext uri="{FF2B5EF4-FFF2-40B4-BE49-F238E27FC236}">
                <a16:creationId xmlns:a16="http://schemas.microsoft.com/office/drawing/2014/main" id="{9DD44D9F-EC0E-7E45-8B4D-CCD1433B36DB}"/>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59FD2F8D-90DF-3445-A9AE-6CCC975E7587}"/>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230421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Yellow">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F8C4BF-C2FA-A548-9F0A-DBF19DEEB66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3" name="Content Placeholder 2">
            <a:extLst>
              <a:ext uri="{FF2B5EF4-FFF2-40B4-BE49-F238E27FC236}">
                <a16:creationId xmlns:a16="http://schemas.microsoft.com/office/drawing/2014/main" id="{B36C41A6-A5AD-E941-AF38-9ED4B7498697}"/>
              </a:ext>
            </a:extLst>
          </p:cNvPr>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33FB2735-91E6-6B41-8D09-18B0A7A581FE}"/>
              </a:ext>
            </a:extLst>
          </p:cNvPr>
          <p:cNvSpPr/>
          <p:nvPr userDrawn="1"/>
        </p:nvSpPr>
        <p:spPr>
          <a:xfrm flipH="1">
            <a:off x="0" y="4230254"/>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DB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419C1DFC-AA70-5D4D-9706-76F60670C346}"/>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5ACC80-554A-DD4A-8F40-0FD8C2AEB479}"/>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4" name="Footer Placeholder 4">
            <a:extLst>
              <a:ext uri="{FF2B5EF4-FFF2-40B4-BE49-F238E27FC236}">
                <a16:creationId xmlns:a16="http://schemas.microsoft.com/office/drawing/2014/main" id="{336A9F5F-2E5F-4F4F-B609-FB70E6BAF838}"/>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5" name="Slide Number Placeholder 5">
            <a:extLst>
              <a:ext uri="{FF2B5EF4-FFF2-40B4-BE49-F238E27FC236}">
                <a16:creationId xmlns:a16="http://schemas.microsoft.com/office/drawing/2014/main" id="{8F7A42B1-C4B7-DE4D-A7C3-D097738700CD}"/>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888876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_Yellow">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F8C4BF-C2FA-A548-9F0A-DBF19DEEB66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6" name="Content Placeholder 2">
            <a:extLst>
              <a:ext uri="{FF2B5EF4-FFF2-40B4-BE49-F238E27FC236}">
                <a16:creationId xmlns:a16="http://schemas.microsoft.com/office/drawing/2014/main" id="{E3AEC0EC-B353-3A44-A5A9-E0D18C92A302}"/>
              </a:ext>
            </a:extLst>
          </p:cNvPr>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788929AB-C303-E74C-8EC8-E2F99407D4E1}"/>
              </a:ext>
            </a:extLst>
          </p:cNvPr>
          <p:cNvSpPr>
            <a:spLocks noGrp="1"/>
          </p:cNvSpPr>
          <p:nvPr>
            <p:ph type="pic" sz="quarter" idx="13"/>
          </p:nvPr>
        </p:nvSpPr>
        <p:spPr>
          <a:xfrm>
            <a:off x="4572000" y="1200150"/>
            <a:ext cx="4343400" cy="2665642"/>
          </a:xfrm>
        </p:spPr>
        <p:txBody>
          <a:bodyPr/>
          <a:lstStyle/>
          <a:p>
            <a:endParaRPr lang="en-US"/>
          </a:p>
        </p:txBody>
      </p:sp>
      <p:sp>
        <p:nvSpPr>
          <p:cNvPr id="16" name="Rectangle 3">
            <a:extLst>
              <a:ext uri="{FF2B5EF4-FFF2-40B4-BE49-F238E27FC236}">
                <a16:creationId xmlns:a16="http://schemas.microsoft.com/office/drawing/2014/main" id="{CCAF9A18-EDAF-FD44-AF10-EF1684C3F8CE}"/>
              </a:ext>
            </a:extLst>
          </p:cNvPr>
          <p:cNvSpPr/>
          <p:nvPr userDrawn="1"/>
        </p:nvSpPr>
        <p:spPr>
          <a:xfrm flipH="1">
            <a:off x="0" y="4230254"/>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DB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3">
            <a:extLst>
              <a:ext uri="{FF2B5EF4-FFF2-40B4-BE49-F238E27FC236}">
                <a16:creationId xmlns:a16="http://schemas.microsoft.com/office/drawing/2014/main" id="{79CD27F7-7F24-6844-8C3D-69B4DD417A2A}"/>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1151F97-E6F5-1F46-A5A4-0A7DCED39967}"/>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20" name="Footer Placeholder 4">
            <a:extLst>
              <a:ext uri="{FF2B5EF4-FFF2-40B4-BE49-F238E27FC236}">
                <a16:creationId xmlns:a16="http://schemas.microsoft.com/office/drawing/2014/main" id="{FCAE56AE-891D-AD45-A4ED-BB30FD9800F2}"/>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21" name="Slide Number Placeholder 5">
            <a:extLst>
              <a:ext uri="{FF2B5EF4-FFF2-40B4-BE49-F238E27FC236}">
                <a16:creationId xmlns:a16="http://schemas.microsoft.com/office/drawing/2014/main" id="{E5FD0181-811B-1D47-9388-313B56EA640A}"/>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411010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Yellow">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F8C4BF-C2FA-A548-9F0A-DBF19DEEB668}"/>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3" name="Rectangle 3">
            <a:extLst>
              <a:ext uri="{FF2B5EF4-FFF2-40B4-BE49-F238E27FC236}">
                <a16:creationId xmlns:a16="http://schemas.microsoft.com/office/drawing/2014/main" id="{921CAB45-6066-0B4F-9AA3-29736A66B826}"/>
              </a:ext>
            </a:extLst>
          </p:cNvPr>
          <p:cNvSpPr/>
          <p:nvPr userDrawn="1"/>
        </p:nvSpPr>
        <p:spPr>
          <a:xfrm flipH="1">
            <a:off x="0" y="4230254"/>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FDBA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3">
            <a:extLst>
              <a:ext uri="{FF2B5EF4-FFF2-40B4-BE49-F238E27FC236}">
                <a16:creationId xmlns:a16="http://schemas.microsoft.com/office/drawing/2014/main" id="{9DDBDBBC-B27C-7849-BC3C-6DECF6614F04}"/>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ED2DCF2-043B-5A44-8F7C-88AB4558C299}"/>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7" name="Footer Placeholder 4">
            <a:extLst>
              <a:ext uri="{FF2B5EF4-FFF2-40B4-BE49-F238E27FC236}">
                <a16:creationId xmlns:a16="http://schemas.microsoft.com/office/drawing/2014/main" id="{36516133-160C-9B45-AC94-5B31F754A523}"/>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8" name="Slide Number Placeholder 5">
            <a:extLst>
              <a:ext uri="{FF2B5EF4-FFF2-40B4-BE49-F238E27FC236}">
                <a16:creationId xmlns:a16="http://schemas.microsoft.com/office/drawing/2014/main" id="{5B61CB9E-029E-D34E-B95D-373ED9365A39}"/>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4210877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1D9DB5-79E1-0047-BDC8-C60DEA29B183}"/>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15" name="Content Placeholder 2">
            <a:extLst>
              <a:ext uri="{FF2B5EF4-FFF2-40B4-BE49-F238E27FC236}">
                <a16:creationId xmlns:a16="http://schemas.microsoft.com/office/drawing/2014/main" id="{2A8F22E9-82FD-AF40-8036-B98227188AD5}"/>
              </a:ext>
            </a:extLst>
          </p:cNvPr>
          <p:cNvSpPr>
            <a:spLocks noGrp="1"/>
          </p:cNvSpPr>
          <p:nvPr>
            <p:ph idx="1" hasCustomPrompt="1"/>
          </p:nvPr>
        </p:nvSpPr>
        <p:spPr>
          <a:xfrm>
            <a:off x="457200" y="1200151"/>
            <a:ext cx="8229600" cy="277550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272D8C30-06A8-754D-BE96-10E6B298E026}"/>
              </a:ext>
            </a:extLst>
          </p:cNvPr>
          <p:cNvSpPr/>
          <p:nvPr userDrawn="1"/>
        </p:nvSpPr>
        <p:spPr>
          <a:xfrm flipH="1">
            <a:off x="0" y="423992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24A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3">
            <a:extLst>
              <a:ext uri="{FF2B5EF4-FFF2-40B4-BE49-F238E27FC236}">
                <a16:creationId xmlns:a16="http://schemas.microsoft.com/office/drawing/2014/main" id="{0D41E854-47D0-8946-AA65-71965607B6FC}"/>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13AD53E-6C98-1E41-8EAE-C230A5A3C705}"/>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2" name="Footer Placeholder 4">
            <a:extLst>
              <a:ext uri="{FF2B5EF4-FFF2-40B4-BE49-F238E27FC236}">
                <a16:creationId xmlns:a16="http://schemas.microsoft.com/office/drawing/2014/main" id="{A6B9D2BD-8AC9-A448-8972-4F9AFAB9C797}"/>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5B75949E-4371-3049-80EC-8390649111DC}"/>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183274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hoto_Gree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81D9DB5-79E1-0047-BDC8-C60DEA29B183}"/>
              </a:ext>
            </a:extLst>
          </p:cNvPr>
          <p:cNvSpPr>
            <a:spLocks noGrp="1"/>
          </p:cNvSpPr>
          <p:nvPr>
            <p:ph type="title" hasCustomPrompt="1"/>
          </p:nvPr>
        </p:nvSpPr>
        <p:spPr>
          <a:xfrm>
            <a:off x="238125" y="98823"/>
            <a:ext cx="8677275" cy="744140"/>
          </a:xfrm>
        </p:spPr>
        <p:txBody>
          <a:bodyPr/>
          <a:lstStyle>
            <a:lvl1pPr>
              <a:defRPr cap="small" baseline="0"/>
            </a:lvl1pPr>
          </a:lstStyle>
          <a:p>
            <a:r>
              <a:rPr lang="en-US"/>
              <a:t>Click to Add Title</a:t>
            </a:r>
          </a:p>
        </p:txBody>
      </p:sp>
      <p:sp>
        <p:nvSpPr>
          <p:cNvPr id="6" name="Content Placeholder 2">
            <a:extLst>
              <a:ext uri="{FF2B5EF4-FFF2-40B4-BE49-F238E27FC236}">
                <a16:creationId xmlns:a16="http://schemas.microsoft.com/office/drawing/2014/main" id="{67D552BA-8B01-604E-B951-43A77A9B689F}"/>
              </a:ext>
            </a:extLst>
          </p:cNvPr>
          <p:cNvSpPr>
            <a:spLocks noGrp="1"/>
          </p:cNvSpPr>
          <p:nvPr>
            <p:ph idx="1" hasCustomPrompt="1"/>
          </p:nvPr>
        </p:nvSpPr>
        <p:spPr>
          <a:xfrm>
            <a:off x="457200" y="1200151"/>
            <a:ext cx="3896139" cy="2666171"/>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EED013BF-5271-C448-AD56-575E3C0B5889}"/>
              </a:ext>
            </a:extLst>
          </p:cNvPr>
          <p:cNvSpPr>
            <a:spLocks noGrp="1"/>
          </p:cNvSpPr>
          <p:nvPr>
            <p:ph type="pic" sz="quarter" idx="13"/>
          </p:nvPr>
        </p:nvSpPr>
        <p:spPr>
          <a:xfrm>
            <a:off x="4572000" y="1200150"/>
            <a:ext cx="4343400" cy="2665642"/>
          </a:xfrm>
        </p:spPr>
        <p:txBody>
          <a:bodyPr/>
          <a:lstStyle/>
          <a:p>
            <a:endParaRPr lang="en-US"/>
          </a:p>
        </p:txBody>
      </p:sp>
      <p:sp>
        <p:nvSpPr>
          <p:cNvPr id="8" name="Rectangle 3">
            <a:extLst>
              <a:ext uri="{FF2B5EF4-FFF2-40B4-BE49-F238E27FC236}">
                <a16:creationId xmlns:a16="http://schemas.microsoft.com/office/drawing/2014/main" id="{4B52760E-F699-D34B-8518-010AD5758A1A}"/>
              </a:ext>
            </a:extLst>
          </p:cNvPr>
          <p:cNvSpPr/>
          <p:nvPr userDrawn="1"/>
        </p:nvSpPr>
        <p:spPr>
          <a:xfrm flipH="1">
            <a:off x="0" y="4239929"/>
            <a:ext cx="9144000" cy="821698"/>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526212"/>
                </a:lnTo>
                <a:lnTo>
                  <a:pt x="9144000" y="1200151"/>
                </a:lnTo>
                <a:lnTo>
                  <a:pt x="0" y="1200151"/>
                </a:lnTo>
                <a:lnTo>
                  <a:pt x="0" y="0"/>
                </a:lnTo>
                <a:close/>
              </a:path>
            </a:pathLst>
          </a:custGeom>
          <a:solidFill>
            <a:srgbClr val="24A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3">
            <a:extLst>
              <a:ext uri="{FF2B5EF4-FFF2-40B4-BE49-F238E27FC236}">
                <a16:creationId xmlns:a16="http://schemas.microsoft.com/office/drawing/2014/main" id="{C3ED06A2-3C07-614A-8115-BB87D96E3FB7}"/>
              </a:ext>
            </a:extLst>
          </p:cNvPr>
          <p:cNvSpPr/>
          <p:nvPr userDrawn="1"/>
        </p:nvSpPr>
        <p:spPr>
          <a:xfrm>
            <a:off x="0" y="4275117"/>
            <a:ext cx="9144000" cy="868383"/>
          </a:xfrm>
          <a:custGeom>
            <a:avLst/>
            <a:gdLst>
              <a:gd name="connsiteX0" fmla="*/ 0 w 9144000"/>
              <a:gd name="connsiteY0" fmla="*/ 0 h 1200151"/>
              <a:gd name="connsiteX1" fmla="*/ 9144000 w 9144000"/>
              <a:gd name="connsiteY1" fmla="*/ 0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69344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526212 h 1200151"/>
              <a:gd name="connsiteX2" fmla="*/ 9144000 w 9144000"/>
              <a:gd name="connsiteY2" fmla="*/ 1200151 h 1200151"/>
              <a:gd name="connsiteX3" fmla="*/ 0 w 9144000"/>
              <a:gd name="connsiteY3" fmla="*/ 1200151 h 1200151"/>
              <a:gd name="connsiteX4" fmla="*/ 0 w 9144000"/>
              <a:gd name="connsiteY4" fmla="*/ 0 h 1200151"/>
              <a:gd name="connsiteX0" fmla="*/ 0 w 9144000"/>
              <a:gd name="connsiteY0" fmla="*/ 0 h 1200151"/>
              <a:gd name="connsiteX1" fmla="*/ 9144000 w 9144000"/>
              <a:gd name="connsiteY1" fmla="*/ 403120 h 1200151"/>
              <a:gd name="connsiteX2" fmla="*/ 9144000 w 9144000"/>
              <a:gd name="connsiteY2" fmla="*/ 1200151 h 1200151"/>
              <a:gd name="connsiteX3" fmla="*/ 0 w 9144000"/>
              <a:gd name="connsiteY3" fmla="*/ 1200151 h 1200151"/>
              <a:gd name="connsiteX4" fmla="*/ 0 w 9144000"/>
              <a:gd name="connsiteY4" fmla="*/ 0 h 1200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0151">
                <a:moveTo>
                  <a:pt x="0" y="0"/>
                </a:moveTo>
                <a:lnTo>
                  <a:pt x="9144000" y="403120"/>
                </a:lnTo>
                <a:lnTo>
                  <a:pt x="9144000" y="1200151"/>
                </a:lnTo>
                <a:lnTo>
                  <a:pt x="0" y="1200151"/>
                </a:lnTo>
                <a:lnTo>
                  <a:pt x="0" y="0"/>
                </a:lnTo>
                <a:close/>
              </a:path>
            </a:pathLst>
          </a:custGeom>
          <a:solidFill>
            <a:srgbClr val="002F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F5D1397-A9EA-C54E-9C11-B63503A89244}"/>
              </a:ext>
            </a:extLst>
          </p:cNvPr>
          <p:cNvPicPr>
            <a:picLocks noChangeAspect="1"/>
          </p:cNvPicPr>
          <p:nvPr userDrawn="1"/>
        </p:nvPicPr>
        <p:blipFill>
          <a:blip r:embed="rId2"/>
          <a:stretch>
            <a:fillRect/>
          </a:stretch>
        </p:blipFill>
        <p:spPr>
          <a:xfrm>
            <a:off x="238125" y="4556961"/>
            <a:ext cx="1246291" cy="504666"/>
          </a:xfrm>
          <a:prstGeom prst="rect">
            <a:avLst/>
          </a:prstGeom>
        </p:spPr>
      </p:pic>
      <p:sp>
        <p:nvSpPr>
          <p:cNvPr id="13" name="Footer Placeholder 4">
            <a:extLst>
              <a:ext uri="{FF2B5EF4-FFF2-40B4-BE49-F238E27FC236}">
                <a16:creationId xmlns:a16="http://schemas.microsoft.com/office/drawing/2014/main" id="{9BD1F46C-AF82-014A-8086-E95431EEBED2}"/>
              </a:ext>
            </a:extLst>
          </p:cNvPr>
          <p:cNvSpPr>
            <a:spLocks noGrp="1"/>
          </p:cNvSpPr>
          <p:nvPr>
            <p:ph type="ftr" sz="quarter" idx="11"/>
          </p:nvPr>
        </p:nvSpPr>
        <p:spPr>
          <a:xfrm>
            <a:off x="5606883" y="4682365"/>
            <a:ext cx="2678762" cy="233511"/>
          </a:xfrm>
        </p:spPr>
        <p:txBody>
          <a:bodyPr/>
          <a:lstStyle>
            <a:lvl1pPr algn="r">
              <a:defRPr sz="900">
                <a:solidFill>
                  <a:schemeClr val="bg1"/>
                </a:solidFill>
              </a:defRPr>
            </a:lvl1pPr>
          </a:lstStyle>
          <a:p>
            <a:endParaRPr lang="en-US"/>
          </a:p>
        </p:txBody>
      </p:sp>
      <p:sp>
        <p:nvSpPr>
          <p:cNvPr id="16" name="Slide Number Placeholder 5">
            <a:extLst>
              <a:ext uri="{FF2B5EF4-FFF2-40B4-BE49-F238E27FC236}">
                <a16:creationId xmlns:a16="http://schemas.microsoft.com/office/drawing/2014/main" id="{8CF86F51-8836-8144-8E17-C1318C9C7B9D}"/>
              </a:ext>
            </a:extLst>
          </p:cNvPr>
          <p:cNvSpPr>
            <a:spLocks noGrp="1"/>
          </p:cNvSpPr>
          <p:nvPr>
            <p:ph type="sldNum" sz="quarter" idx="12"/>
          </p:nvPr>
        </p:nvSpPr>
        <p:spPr>
          <a:xfrm>
            <a:off x="8395947" y="4696652"/>
            <a:ext cx="519453" cy="207076"/>
          </a:xfrm>
        </p:spPr>
        <p:txBody>
          <a:bodyPr/>
          <a:lstStyle>
            <a:lvl1pPr algn="l">
              <a:defRPr sz="900">
                <a:solidFill>
                  <a:schemeClr val="bg1"/>
                </a:solidFill>
              </a:defRPr>
            </a:lvl1pPr>
          </a:lstStyle>
          <a:p>
            <a:fld id="{234D34F9-0E77-9748-B11F-1496ECD1327D}" type="slidenum">
              <a:rPr lang="en-US" smtClean="0"/>
              <a:pPr/>
              <a:t>‹#›</a:t>
            </a:fld>
            <a:endParaRPr lang="en-US"/>
          </a:p>
        </p:txBody>
      </p:sp>
    </p:spTree>
    <p:extLst>
      <p:ext uri="{BB962C8B-B14F-4D97-AF65-F5344CB8AC3E}">
        <p14:creationId xmlns:p14="http://schemas.microsoft.com/office/powerpoint/2010/main" val="49360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2.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125" y="98823"/>
            <a:ext cx="8677275" cy="7441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907756"/>
            <a:ext cx="2895600" cy="2524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48625" y="4907756"/>
            <a:ext cx="1095375" cy="223838"/>
          </a:xfrm>
          <a:prstGeom prst="rect">
            <a:avLst/>
          </a:prstGeom>
        </p:spPr>
        <p:txBody>
          <a:bodyPr vert="horz" lIns="91440" tIns="45720" rIns="91440" bIns="45720" rtlCol="0" anchor="ctr"/>
          <a:lstStyle>
            <a:lvl1pPr algn="r">
              <a:defRPr sz="1200">
                <a:solidFill>
                  <a:schemeClr val="tx1">
                    <a:tint val="75000"/>
                  </a:schemeClr>
                </a:solidFill>
              </a:defRPr>
            </a:lvl1pPr>
          </a:lstStyle>
          <a:p>
            <a:fld id="{234D34F9-0E77-9748-B11F-1496ECD1327D}" type="slidenum">
              <a:rPr lang="en-US" smtClean="0"/>
              <a:t>‹#›</a:t>
            </a:fld>
            <a:endParaRPr lang="en-US"/>
          </a:p>
        </p:txBody>
      </p:sp>
    </p:spTree>
    <p:extLst>
      <p:ext uri="{BB962C8B-B14F-4D97-AF65-F5344CB8AC3E}">
        <p14:creationId xmlns:p14="http://schemas.microsoft.com/office/powerpoint/2010/main" val="310315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3" r:id="rId4"/>
    <p:sldLayoutId id="2147483652" r:id="rId5"/>
    <p:sldLayoutId id="2147483658" r:id="rId6"/>
    <p:sldLayoutId id="2147483664" r:id="rId7"/>
    <p:sldLayoutId id="2147483653" r:id="rId8"/>
    <p:sldLayoutId id="2147483659" r:id="rId9"/>
    <p:sldLayoutId id="2147483665" r:id="rId10"/>
    <p:sldLayoutId id="2147483654" r:id="rId11"/>
    <p:sldLayoutId id="2147483660" r:id="rId12"/>
    <p:sldLayoutId id="2147483666" r:id="rId13"/>
    <p:sldLayoutId id="2147483655" r:id="rId14"/>
    <p:sldLayoutId id="2147483661" r:id="rId15"/>
    <p:sldLayoutId id="2147483667" r:id="rId16"/>
    <p:sldLayoutId id="2147483656" r:id="rId17"/>
    <p:sldLayoutId id="2147483662" r:id="rId18"/>
    <p:sldLayoutId id="2147483668" r:id="rId19"/>
    <p:sldLayoutId id="2147483694" r:id="rId20"/>
  </p:sldLayoutIdLst>
  <p:txStyles>
    <p:titleStyle>
      <a:lvl1pPr algn="l" defTabSz="457200" rtl="0" eaLnBrk="1" latinLnBrk="0" hangingPunct="1">
        <a:spcBef>
          <a:spcPct val="0"/>
        </a:spcBef>
        <a:buNone/>
        <a:defRPr sz="3600" b="1" kern="1200" cap="sm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125" y="98823"/>
            <a:ext cx="8677275" cy="7441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907756"/>
            <a:ext cx="2895600" cy="2524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48625" y="4907756"/>
            <a:ext cx="1095375" cy="223838"/>
          </a:xfrm>
          <a:prstGeom prst="rect">
            <a:avLst/>
          </a:prstGeom>
        </p:spPr>
        <p:txBody>
          <a:bodyPr vert="horz" lIns="91440" tIns="45720" rIns="91440" bIns="45720" rtlCol="0" anchor="ctr"/>
          <a:lstStyle>
            <a:lvl1pPr algn="r">
              <a:defRPr sz="1200">
                <a:solidFill>
                  <a:schemeClr val="tx1">
                    <a:tint val="75000"/>
                  </a:schemeClr>
                </a:solidFill>
              </a:defRPr>
            </a:lvl1pPr>
          </a:lstStyle>
          <a:p>
            <a:fld id="{234D34F9-0E77-9748-B11F-1496ECD1327D}" type="slidenum">
              <a:rPr lang="en-US" smtClean="0"/>
              <a:t>‹#›</a:t>
            </a:fld>
            <a:endParaRPr lang="en-US"/>
          </a:p>
        </p:txBody>
      </p:sp>
    </p:spTree>
    <p:extLst>
      <p:ext uri="{BB962C8B-B14F-4D97-AF65-F5344CB8AC3E}">
        <p14:creationId xmlns:p14="http://schemas.microsoft.com/office/powerpoint/2010/main" val="3584791388"/>
      </p:ext>
    </p:extLst>
  </p:cSld>
  <p:clrMap bg1="lt1" tx1="dk1" bg2="lt2" tx2="dk2" accent1="accent1" accent2="accent2" accent3="accent3" accent4="accent4" accent5="accent5" accent6="accent6" hlink="hlink" folHlink="folHlink"/>
  <p:sldLayoutIdLst>
    <p:sldLayoutId id="2147483672" r:id="rId1"/>
    <p:sldLayoutId id="2147483691" r:id="rId2"/>
    <p:sldLayoutId id="2147483692" r:id="rId3"/>
    <p:sldLayoutId id="2147483693" r:id="rId4"/>
  </p:sldLayoutIdLst>
  <p:txStyles>
    <p:titleStyle>
      <a:lvl1pPr algn="l" defTabSz="457200" rtl="0" eaLnBrk="1" latinLnBrk="0" hangingPunct="1">
        <a:spcBef>
          <a:spcPct val="0"/>
        </a:spcBef>
        <a:buNone/>
        <a:defRPr sz="3600" b="1" kern="1200" cap="small" baseline="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8.xml"/><Relationship Id="rId5" Type="http://schemas.openxmlformats.org/officeDocument/2006/relationships/image" Target="../media/image33.jpeg"/><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hyperlink" Target="https://pixabay.com/en/hat-graduation-graduation-hat-cap-1217913/" TargetMode="External"/><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emf"/><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jpeg"/><Relationship Id="rId10" Type="http://schemas.openxmlformats.org/officeDocument/2006/relationships/image" Target="../media/image27.emf"/><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C927BE5-B37B-7449-99DF-C44609372F88}"/>
              </a:ext>
            </a:extLst>
          </p:cNvPr>
          <p:cNvSpPr>
            <a:spLocks noGrp="1"/>
          </p:cNvSpPr>
          <p:nvPr>
            <p:ph type="subTitle" idx="1"/>
          </p:nvPr>
        </p:nvSpPr>
        <p:spPr>
          <a:xfrm>
            <a:off x="3666948" y="1965079"/>
            <a:ext cx="5400848" cy="1036023"/>
          </a:xfrm>
        </p:spPr>
        <p:txBody>
          <a:bodyPr>
            <a:normAutofit/>
          </a:bodyPr>
          <a:lstStyle/>
          <a:p>
            <a:r>
              <a:rPr lang="en-US" sz="1200" b="1" dirty="0">
                <a:solidFill>
                  <a:srgbClr val="002F51"/>
                </a:solidFill>
              </a:rPr>
              <a:t>Presented by</a:t>
            </a:r>
          </a:p>
          <a:p>
            <a:r>
              <a:rPr lang="en-US" sz="1600" b="1" dirty="0">
                <a:solidFill>
                  <a:srgbClr val="002F51"/>
                </a:solidFill>
              </a:rPr>
              <a:t>Angie Condon</a:t>
            </a:r>
          </a:p>
          <a:p>
            <a:r>
              <a:rPr lang="en-US" sz="1600" b="1" dirty="0">
                <a:solidFill>
                  <a:srgbClr val="002F51"/>
                </a:solidFill>
              </a:rPr>
              <a:t>Western Governors University </a:t>
            </a:r>
          </a:p>
          <a:p>
            <a:endParaRPr lang="en-US" dirty="0"/>
          </a:p>
        </p:txBody>
      </p:sp>
      <p:sp>
        <p:nvSpPr>
          <p:cNvPr id="6" name="TextBox 5">
            <a:extLst>
              <a:ext uri="{FF2B5EF4-FFF2-40B4-BE49-F238E27FC236}">
                <a16:creationId xmlns:a16="http://schemas.microsoft.com/office/drawing/2014/main" id="{15571558-AF48-4EAF-8C9E-334B109AC31E}"/>
              </a:ext>
            </a:extLst>
          </p:cNvPr>
          <p:cNvSpPr txBox="1"/>
          <p:nvPr/>
        </p:nvSpPr>
        <p:spPr>
          <a:xfrm>
            <a:off x="5580137" y="2991149"/>
            <a:ext cx="1574470" cy="276999"/>
          </a:xfrm>
          <a:prstGeom prst="rect">
            <a:avLst/>
          </a:prstGeom>
          <a:noFill/>
        </p:spPr>
        <p:txBody>
          <a:bodyPr wrap="none" rtlCol="0">
            <a:spAutoFit/>
          </a:bodyPr>
          <a:lstStyle/>
          <a:p>
            <a:r>
              <a:rPr lang="en-US" sz="1200" dirty="0"/>
              <a:t>September 23, 2021</a:t>
            </a:r>
          </a:p>
        </p:txBody>
      </p:sp>
      <p:sp>
        <p:nvSpPr>
          <p:cNvPr id="7" name="Text Placeholder 6">
            <a:extLst>
              <a:ext uri="{FF2B5EF4-FFF2-40B4-BE49-F238E27FC236}">
                <a16:creationId xmlns:a16="http://schemas.microsoft.com/office/drawing/2014/main" id="{329B6BA2-F52B-4BC5-AF60-32E08B634131}"/>
              </a:ext>
            </a:extLst>
          </p:cNvPr>
          <p:cNvSpPr>
            <a:spLocks noGrp="1"/>
          </p:cNvSpPr>
          <p:nvPr>
            <p:ph type="body" sz="quarter" idx="10"/>
          </p:nvPr>
        </p:nvSpPr>
        <p:spPr>
          <a:xfrm>
            <a:off x="3713052" y="629533"/>
            <a:ext cx="5308640" cy="861497"/>
          </a:xfrm>
        </p:spPr>
        <p:txBody>
          <a:bodyPr/>
          <a:lstStyle/>
          <a:p>
            <a:r>
              <a:rPr lang="en-US" sz="2000" dirty="0" err="1">
                <a:latin typeface="Eras Bold ITC" panose="020B0907030504020204" pitchFamily="34" charset="0"/>
              </a:rPr>
              <a:t>HawaiI</a:t>
            </a:r>
            <a:r>
              <a:rPr lang="en-US" sz="2000" dirty="0">
                <a:latin typeface="Eras Bold ITC" panose="020B0907030504020204" pitchFamily="34" charset="0"/>
              </a:rPr>
              <a:t> WDC</a:t>
            </a:r>
          </a:p>
          <a:p>
            <a:r>
              <a:rPr lang="en-US" sz="1800" dirty="0"/>
              <a:t>Military &amp; Veterans Affairs Committee</a:t>
            </a:r>
          </a:p>
        </p:txBody>
      </p:sp>
    </p:spTree>
    <p:extLst>
      <p:ext uri="{BB962C8B-B14F-4D97-AF65-F5344CB8AC3E}">
        <p14:creationId xmlns:p14="http://schemas.microsoft.com/office/powerpoint/2010/main" val="25235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19E3-7576-924B-8544-0C153F0CF367}"/>
              </a:ext>
            </a:extLst>
          </p:cNvPr>
          <p:cNvSpPr>
            <a:spLocks noGrp="1"/>
          </p:cNvSpPr>
          <p:nvPr>
            <p:ph type="title"/>
          </p:nvPr>
        </p:nvSpPr>
        <p:spPr/>
        <p:txBody>
          <a:bodyPr/>
          <a:lstStyle/>
          <a:p>
            <a:r>
              <a:rPr lang="en-US"/>
              <a:t>Information Technology college</a:t>
            </a:r>
          </a:p>
        </p:txBody>
      </p:sp>
      <p:sp>
        <p:nvSpPr>
          <p:cNvPr id="3" name="Content Placeholder 2">
            <a:extLst>
              <a:ext uri="{FF2B5EF4-FFF2-40B4-BE49-F238E27FC236}">
                <a16:creationId xmlns:a16="http://schemas.microsoft.com/office/drawing/2014/main" id="{690235CF-9E9D-A94A-B2C8-D735CB079308}"/>
              </a:ext>
            </a:extLst>
          </p:cNvPr>
          <p:cNvSpPr>
            <a:spLocks noGrp="1"/>
          </p:cNvSpPr>
          <p:nvPr>
            <p:ph idx="1"/>
          </p:nvPr>
        </p:nvSpPr>
        <p:spPr>
          <a:xfrm>
            <a:off x="457200" y="1200152"/>
            <a:ext cx="8229600" cy="2359478"/>
          </a:xfrm>
        </p:spPr>
        <p:txBody>
          <a:bodyPr>
            <a:normAutofit fontScale="70000" lnSpcReduction="20000"/>
          </a:bodyPr>
          <a:lstStyle/>
          <a:p>
            <a:pPr lvl="0"/>
            <a:r>
              <a:rPr lang="en-US" dirty="0"/>
              <a:t>Bachelor’s programs incorporate certifications from CIW, CCNA, MCSA, OCP, CompTIA, and more.</a:t>
            </a:r>
          </a:p>
          <a:p>
            <a:pPr lvl="0"/>
            <a:endParaRPr lang="en-US" sz="1300" dirty="0"/>
          </a:p>
          <a:p>
            <a:pPr lvl="0"/>
            <a:r>
              <a:rPr lang="en-US" dirty="0"/>
              <a:t>Program member of Microsoft IT Academy.</a:t>
            </a:r>
          </a:p>
          <a:p>
            <a:pPr lvl="0"/>
            <a:endParaRPr lang="en-US" sz="1300" dirty="0"/>
          </a:p>
          <a:p>
            <a:pPr lvl="0"/>
            <a:r>
              <a:rPr lang="en-US" dirty="0"/>
              <a:t>We offer an IT </a:t>
            </a:r>
            <a:r>
              <a:rPr lang="en-US" dirty="0" err="1"/>
              <a:t>MicroBachelors</a:t>
            </a:r>
            <a:r>
              <a:rPr lang="en-US" dirty="0"/>
              <a:t> program on edX to earn work-ready credentials along the path to a degree. </a:t>
            </a:r>
          </a:p>
        </p:txBody>
      </p:sp>
      <p:pic>
        <p:nvPicPr>
          <p:cNvPr id="3074" name="Picture 2" descr="Cyberwatch Consortium Member">
            <a:extLst>
              <a:ext uri="{FF2B5EF4-FFF2-40B4-BE49-F238E27FC236}">
                <a16:creationId xmlns:a16="http://schemas.microsoft.com/office/drawing/2014/main" id="{DCE363E7-E899-C841-8311-1A5254E12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2172" y="3786740"/>
            <a:ext cx="1047750" cy="546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cnss logo">
            <a:extLst>
              <a:ext uri="{FF2B5EF4-FFF2-40B4-BE49-F238E27FC236}">
                <a16:creationId xmlns:a16="http://schemas.microsoft.com/office/drawing/2014/main" id="{3A73CBF9-8756-5749-864E-CAF74EE93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594" y="3786740"/>
            <a:ext cx="705277" cy="546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BE97A4D-7031-AD4E-853E-33732F132DFB}"/>
              </a:ext>
            </a:extLst>
          </p:cNvPr>
          <p:cNvPicPr>
            <a:picLocks noChangeAspect="1"/>
          </p:cNvPicPr>
          <p:nvPr/>
        </p:nvPicPr>
        <p:blipFill>
          <a:blip r:embed="rId4"/>
          <a:stretch>
            <a:fillRect/>
          </a:stretch>
        </p:blipFill>
        <p:spPr>
          <a:xfrm>
            <a:off x="7440543" y="3818639"/>
            <a:ext cx="1328929" cy="385447"/>
          </a:xfrm>
          <a:prstGeom prst="rect">
            <a:avLst/>
          </a:prstGeom>
        </p:spPr>
      </p:pic>
      <p:pic>
        <p:nvPicPr>
          <p:cNvPr id="1026" name="Picture 2" descr="AWS Academy Class Description | Stanly Community College - North Carolina">
            <a:extLst>
              <a:ext uri="{FF2B5EF4-FFF2-40B4-BE49-F238E27FC236}">
                <a16:creationId xmlns:a16="http://schemas.microsoft.com/office/drawing/2014/main" id="{EA3A6D0C-75AB-45EE-A4AB-77A5D8AA01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193" y="3633622"/>
            <a:ext cx="824593" cy="65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460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8ABB-362C-5A4C-806E-6575FDF661DE}"/>
              </a:ext>
            </a:extLst>
          </p:cNvPr>
          <p:cNvSpPr>
            <a:spLocks noGrp="1"/>
          </p:cNvSpPr>
          <p:nvPr>
            <p:ph type="title"/>
          </p:nvPr>
        </p:nvSpPr>
        <p:spPr>
          <a:xfrm>
            <a:off x="238125" y="98823"/>
            <a:ext cx="8677275" cy="744140"/>
          </a:xfrm>
        </p:spPr>
        <p:txBody>
          <a:bodyPr anchor="ctr">
            <a:normAutofit/>
          </a:bodyPr>
          <a:lstStyle/>
          <a:p>
            <a:r>
              <a:rPr lang="en-US"/>
              <a:t>Transfer Opportunities</a:t>
            </a:r>
          </a:p>
        </p:txBody>
      </p:sp>
      <p:graphicFrame>
        <p:nvGraphicFramePr>
          <p:cNvPr id="6" name="Content Placeholder 3">
            <a:extLst>
              <a:ext uri="{FF2B5EF4-FFF2-40B4-BE49-F238E27FC236}">
                <a16:creationId xmlns:a16="http://schemas.microsoft.com/office/drawing/2014/main" id="{E270EB95-8BC4-4C91-BF42-8D1DC3E387E2}"/>
              </a:ext>
            </a:extLst>
          </p:cNvPr>
          <p:cNvGraphicFramePr>
            <a:graphicFrameLocks noGrp="1"/>
          </p:cNvGraphicFramePr>
          <p:nvPr>
            <p:ph idx="1"/>
            <p:extLst>
              <p:ext uri="{D42A27DB-BD31-4B8C-83A1-F6EECF244321}">
                <p14:modId xmlns:p14="http://schemas.microsoft.com/office/powerpoint/2010/main" val="1126106239"/>
              </p:ext>
            </p:extLst>
          </p:nvPr>
        </p:nvGraphicFramePr>
        <p:xfrm>
          <a:off x="457200" y="1200151"/>
          <a:ext cx="8229600" cy="277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432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63128-E031-4B6C-8C89-10A5DD7A0812}"/>
              </a:ext>
            </a:extLst>
          </p:cNvPr>
          <p:cNvSpPr>
            <a:spLocks noGrp="1"/>
          </p:cNvSpPr>
          <p:nvPr>
            <p:ph type="title"/>
          </p:nvPr>
        </p:nvSpPr>
        <p:spPr/>
        <p:txBody>
          <a:bodyPr/>
          <a:lstStyle/>
          <a:p>
            <a:r>
              <a:rPr lang="en-US" dirty="0"/>
              <a:t>Military student snapshot</a:t>
            </a:r>
          </a:p>
        </p:txBody>
      </p:sp>
      <p:sp>
        <p:nvSpPr>
          <p:cNvPr id="3" name="Text Box 20">
            <a:extLst>
              <a:ext uri="{FF2B5EF4-FFF2-40B4-BE49-F238E27FC236}">
                <a16:creationId xmlns:a16="http://schemas.microsoft.com/office/drawing/2014/main" id="{1A33247A-A253-4FA5-ACEE-C2CC911FD623}"/>
              </a:ext>
            </a:extLst>
          </p:cNvPr>
          <p:cNvSpPr txBox="1">
            <a:spLocks noChangeArrowheads="1"/>
          </p:cNvSpPr>
          <p:nvPr/>
        </p:nvSpPr>
        <p:spPr bwMode="auto">
          <a:xfrm>
            <a:off x="1945055" y="786898"/>
            <a:ext cx="3299301" cy="481128"/>
          </a:xfrm>
          <a:prstGeom prst="rect">
            <a:avLst/>
          </a:prstGeom>
          <a:noFill/>
          <a:ln>
            <a:noFill/>
          </a:ln>
          <a:effectLst/>
        </p:spPr>
        <p:txBody>
          <a:bodyPr vert="horz" wrap="square" lIns="36576" tIns="36576" rIns="36576" bIns="36576"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2F51"/>
                </a:solidFill>
                <a:effectLst/>
                <a:uLnTx/>
                <a:uFillTx/>
                <a:latin typeface="Arial" panose="020B0604020202020204" pitchFamily="34" charset="0"/>
                <a:ea typeface="+mn-ea"/>
                <a:cs typeface="+mn-cs"/>
              </a:rPr>
              <a:t>17,776</a:t>
            </a:r>
            <a:r>
              <a:rPr kumimoji="0" lang="en-US" altLang="en-US" sz="1400" b="0" i="0" u="none" strike="noStrike" kern="1200" cap="none" spc="0" normalizeH="0" baseline="0" noProof="0" dirty="0">
                <a:ln>
                  <a:noFill/>
                </a:ln>
                <a:solidFill>
                  <a:srgbClr val="002F51"/>
                </a:solidFill>
                <a:effectLst/>
                <a:uLnTx/>
                <a:uFillTx/>
                <a:latin typeface="Arial" panose="020B0604020202020204" pitchFamily="34" charset="0"/>
                <a:ea typeface="+mn-ea"/>
                <a:cs typeface="+mn-cs"/>
              </a:rPr>
              <a:t> Military-Connected Students</a:t>
            </a:r>
          </a:p>
        </p:txBody>
      </p:sp>
      <p:grpSp>
        <p:nvGrpSpPr>
          <p:cNvPr id="4" name="Group 160">
            <a:extLst>
              <a:ext uri="{FF2B5EF4-FFF2-40B4-BE49-F238E27FC236}">
                <a16:creationId xmlns:a16="http://schemas.microsoft.com/office/drawing/2014/main" id="{FACFC88A-2908-489E-B8A6-783DC25C08DF}"/>
              </a:ext>
            </a:extLst>
          </p:cNvPr>
          <p:cNvGrpSpPr/>
          <p:nvPr/>
        </p:nvGrpSpPr>
        <p:grpSpPr>
          <a:xfrm>
            <a:off x="879207" y="1701560"/>
            <a:ext cx="5086473" cy="2095591"/>
            <a:chOff x="621361" y="73277"/>
            <a:chExt cx="9645457" cy="3973858"/>
          </a:xfrm>
        </p:grpSpPr>
        <p:sp>
          <p:nvSpPr>
            <p:cNvPr id="5" name="Shape 141">
              <a:extLst>
                <a:ext uri="{FF2B5EF4-FFF2-40B4-BE49-F238E27FC236}">
                  <a16:creationId xmlns:a16="http://schemas.microsoft.com/office/drawing/2014/main" id="{DC5BE939-65D2-4E57-9BAB-0980E0051A22}"/>
                </a:ext>
              </a:extLst>
            </p:cNvPr>
            <p:cNvSpPr/>
            <p:nvPr/>
          </p:nvSpPr>
          <p:spPr>
            <a:xfrm>
              <a:off x="2532027" y="3558858"/>
              <a:ext cx="5864898" cy="488277"/>
            </a:xfrm>
            <a:prstGeom prst="rect">
              <a:avLst/>
            </a:prstGeom>
            <a:solidFill>
              <a:srgbClr val="FFFFFF"/>
            </a:solidFill>
            <a:ln w="12700" cap="flat">
              <a:noFill/>
              <a:miter lim="400000"/>
            </a:ln>
            <a:effectLst/>
            <a:extLst>
              <a:ext uri="{C572A759-6A51-4108-AA02-DFA0A04FC94B}">
                <ma14:wrappingTextBoxFlag xmlns="" xmlns:ma14="http://schemas.microsoft.com/office/mac/drawingml/2011/main" val="1"/>
              </a:ext>
            </a:extLst>
          </p:spPr>
          <p:txBody>
            <a:bodyPr wrap="none" lIns="26789" tIns="26789" rIns="26789" bIns="26789" numCol="1" anchor="ctr">
              <a:spAutoFit/>
            </a:bodyPr>
            <a:lstStyle>
              <a:lvl1pPr defTabSz="800100">
                <a:lnSpc>
                  <a:spcPct val="120000"/>
                </a:lnSpc>
                <a:defRPr sz="2300" cap="all">
                  <a:solidFill>
                    <a:srgbClr val="538AAF"/>
                  </a:solidFill>
                  <a:latin typeface="Arial"/>
                  <a:ea typeface="Arial"/>
                  <a:cs typeface="Arial"/>
                  <a:sym typeface="Arial"/>
                </a:defRPr>
              </a:lvl1pPr>
            </a:lstStyle>
            <a:p>
              <a:pPr marL="0" marR="0" lvl="0" indent="0" algn="l" defTabSz="800100" rtl="0" eaLnBrk="1" fontAlgn="auto" latinLnBrk="0" hangingPunct="1">
                <a:lnSpc>
                  <a:spcPct val="120000"/>
                </a:lnSpc>
                <a:spcBef>
                  <a:spcPts val="0"/>
                </a:spcBef>
                <a:spcAft>
                  <a:spcPts val="0"/>
                </a:spcAft>
                <a:buClrTx/>
                <a:buSzTx/>
                <a:buFontTx/>
                <a:buNone/>
                <a:tabLst/>
                <a:defRPr/>
              </a:pPr>
              <a:r>
                <a:rPr kumimoji="0" sz="1213" b="0" i="0" u="none" strike="noStrike" kern="1200" cap="all" spc="0" normalizeH="0" baseline="0" noProof="0">
                  <a:ln>
                    <a:noFill/>
                  </a:ln>
                  <a:solidFill>
                    <a:srgbClr val="4A7C9E"/>
                  </a:solidFill>
                  <a:effectLst/>
                  <a:uLnTx/>
                  <a:uFillTx/>
                  <a:latin typeface="Arial"/>
                  <a:cs typeface="Arial"/>
                  <a:sym typeface="Arial"/>
                </a:rPr>
                <a:t> </a:t>
              </a:r>
              <a:r>
                <a:rPr kumimoji="0" lang="en-US" sz="1213" b="0" i="0" u="none" strike="noStrike" kern="1200" cap="all" spc="0" normalizeH="0" baseline="0" noProof="0">
                  <a:ln>
                    <a:noFill/>
                  </a:ln>
                  <a:solidFill>
                    <a:srgbClr val="4A7C9E"/>
                  </a:solidFill>
                  <a:effectLst/>
                  <a:uLnTx/>
                  <a:uFillTx/>
                  <a:latin typeface="Arial"/>
                  <a:cs typeface="Arial"/>
                  <a:sym typeface="Arial"/>
                </a:rPr>
                <a:t>bachelor’s and master’s degrees</a:t>
              </a:r>
              <a:endParaRPr kumimoji="0" sz="1213" b="0" i="0" u="none" strike="noStrike" kern="1200" cap="all" spc="0" normalizeH="0" baseline="0" noProof="0">
                <a:ln>
                  <a:noFill/>
                </a:ln>
                <a:solidFill>
                  <a:srgbClr val="4A7C9E"/>
                </a:solidFill>
                <a:effectLst/>
                <a:uLnTx/>
                <a:uFillTx/>
                <a:latin typeface="Arial"/>
                <a:cs typeface="Arial"/>
                <a:sym typeface="Arial"/>
              </a:endParaRPr>
            </a:p>
          </p:txBody>
        </p:sp>
        <p:grpSp>
          <p:nvGrpSpPr>
            <p:cNvPr id="6" name="Group 144">
              <a:extLst>
                <a:ext uri="{FF2B5EF4-FFF2-40B4-BE49-F238E27FC236}">
                  <a16:creationId xmlns:a16="http://schemas.microsoft.com/office/drawing/2014/main" id="{C7AE92A8-A689-47C4-8913-59282A9C0C9B}"/>
                </a:ext>
              </a:extLst>
            </p:cNvPr>
            <p:cNvGrpSpPr/>
            <p:nvPr/>
          </p:nvGrpSpPr>
          <p:grpSpPr>
            <a:xfrm>
              <a:off x="5282011" y="73277"/>
              <a:ext cx="2734755" cy="2729611"/>
              <a:chOff x="238091" y="73277"/>
              <a:chExt cx="2734754" cy="2729611"/>
            </a:xfrm>
          </p:grpSpPr>
          <p:sp>
            <p:nvSpPr>
              <p:cNvPr id="22" name="Shape 142">
                <a:extLst>
                  <a:ext uri="{FF2B5EF4-FFF2-40B4-BE49-F238E27FC236}">
                    <a16:creationId xmlns:a16="http://schemas.microsoft.com/office/drawing/2014/main" id="{40E9EF11-B97A-45FA-92DC-406C83A9FDE6}"/>
                  </a:ext>
                </a:extLst>
              </p:cNvPr>
              <p:cNvSpPr/>
              <p:nvPr/>
            </p:nvSpPr>
            <p:spPr>
              <a:xfrm>
                <a:off x="238091" y="2438610"/>
                <a:ext cx="2734754" cy="3642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ctr">
                <a:noAutofit/>
              </a:bodyPr>
              <a:lstStyle>
                <a:lvl1pPr defTabSz="800100">
                  <a:lnSpc>
                    <a:spcPct val="120000"/>
                  </a:lnSpc>
                  <a:defRPr sz="1400" b="1" cap="all">
                    <a:solidFill>
                      <a:srgbClr val="002351"/>
                    </a:solidFill>
                    <a:latin typeface="Arial"/>
                    <a:ea typeface="Arial"/>
                    <a:cs typeface="Arial"/>
                    <a:sym typeface="Arial"/>
                  </a:defRPr>
                </a:lvl1pPr>
              </a:lstStyle>
              <a:p>
                <a:pPr marL="0" marR="0" lvl="0" indent="0" algn="l" defTabSz="800100" rtl="0" eaLnBrk="1" fontAlgn="auto" latinLnBrk="0" hangingPunct="1">
                  <a:lnSpc>
                    <a:spcPct val="120000"/>
                  </a:lnSpc>
                  <a:spcBef>
                    <a:spcPts val="0"/>
                  </a:spcBef>
                  <a:spcAft>
                    <a:spcPts val="0"/>
                  </a:spcAft>
                  <a:buClrTx/>
                  <a:buSzTx/>
                  <a:buFontTx/>
                  <a:buNone/>
                  <a:tabLst/>
                  <a:defRPr/>
                </a:pPr>
                <a:r>
                  <a:rPr kumimoji="0" sz="738" b="1" i="0" u="none" strike="noStrike" kern="1200" cap="all" spc="0" normalizeH="0" baseline="0" noProof="0" dirty="0">
                    <a:ln>
                      <a:noFill/>
                    </a:ln>
                    <a:solidFill>
                      <a:srgbClr val="002F51"/>
                    </a:solidFill>
                    <a:effectLst/>
                    <a:uLnTx/>
                    <a:uFillTx/>
                    <a:latin typeface="Arial"/>
                    <a:cs typeface="Arial"/>
                    <a:sym typeface="Arial"/>
                  </a:rPr>
                  <a:t>INFORMATION TECHNOLOGY</a:t>
                </a:r>
              </a:p>
            </p:txBody>
          </p:sp>
          <p:pic>
            <p:nvPicPr>
              <p:cNvPr id="23" name="Screen Shot 2016-04-27 at 11.14.32 AM.png">
                <a:extLst>
                  <a:ext uri="{FF2B5EF4-FFF2-40B4-BE49-F238E27FC236}">
                    <a16:creationId xmlns:a16="http://schemas.microsoft.com/office/drawing/2014/main" id="{67BB0745-E21D-4B4E-BC06-99B401C5B961}"/>
                  </a:ext>
                </a:extLst>
              </p:cNvPr>
              <p:cNvPicPr>
                <a:picLocks noChangeAspect="1"/>
              </p:cNvPicPr>
              <p:nvPr/>
            </p:nvPicPr>
            <p:blipFill>
              <a:blip r:embed="rId3"/>
              <a:srcRect l="6627" r="6627"/>
              <a:stretch>
                <a:fillRect/>
              </a:stretch>
            </p:blipFill>
            <p:spPr>
              <a:xfrm>
                <a:off x="725831" y="73277"/>
                <a:ext cx="1838758" cy="2315857"/>
              </a:xfrm>
              <a:prstGeom prst="rect">
                <a:avLst/>
              </a:prstGeom>
              <a:ln w="12700" cap="flat">
                <a:noFill/>
                <a:miter lim="400000"/>
              </a:ln>
              <a:effectLst/>
            </p:spPr>
          </p:pic>
        </p:grpSp>
        <p:grpSp>
          <p:nvGrpSpPr>
            <p:cNvPr id="7" name="Group 147">
              <a:extLst>
                <a:ext uri="{FF2B5EF4-FFF2-40B4-BE49-F238E27FC236}">
                  <a16:creationId xmlns:a16="http://schemas.microsoft.com/office/drawing/2014/main" id="{7A613470-CA9B-4DFE-8417-3FE95148164F}"/>
                </a:ext>
              </a:extLst>
            </p:cNvPr>
            <p:cNvGrpSpPr/>
            <p:nvPr/>
          </p:nvGrpSpPr>
          <p:grpSpPr>
            <a:xfrm>
              <a:off x="3210173" y="134084"/>
              <a:ext cx="2023020" cy="2650844"/>
              <a:chOff x="0" y="0"/>
              <a:chExt cx="2023018" cy="2650844"/>
            </a:xfrm>
          </p:grpSpPr>
          <p:sp>
            <p:nvSpPr>
              <p:cNvPr id="20" name="Shape 145">
                <a:extLst>
                  <a:ext uri="{FF2B5EF4-FFF2-40B4-BE49-F238E27FC236}">
                    <a16:creationId xmlns:a16="http://schemas.microsoft.com/office/drawing/2014/main" id="{CF71481A-E0AF-49E2-9452-A314F9ACFCC2}"/>
                  </a:ext>
                </a:extLst>
              </p:cNvPr>
              <p:cNvSpPr/>
              <p:nvPr/>
            </p:nvSpPr>
            <p:spPr>
              <a:xfrm>
                <a:off x="368689" y="2286565"/>
                <a:ext cx="1285641" cy="3642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ctr">
                <a:noAutofit/>
              </a:bodyPr>
              <a:lstStyle>
                <a:lvl1pPr defTabSz="800100">
                  <a:lnSpc>
                    <a:spcPct val="120000"/>
                  </a:lnSpc>
                  <a:defRPr sz="1400" b="1" cap="all">
                    <a:solidFill>
                      <a:srgbClr val="002351"/>
                    </a:solidFill>
                    <a:latin typeface="Arial"/>
                    <a:ea typeface="Arial"/>
                    <a:cs typeface="Arial"/>
                    <a:sym typeface="Arial"/>
                  </a:defRPr>
                </a:lvl1pPr>
              </a:lstStyle>
              <a:p>
                <a:pPr marL="0" marR="0" lvl="0" indent="0" algn="l" defTabSz="800100" rtl="0" eaLnBrk="1" fontAlgn="auto" latinLnBrk="0" hangingPunct="1">
                  <a:lnSpc>
                    <a:spcPct val="120000"/>
                  </a:lnSpc>
                  <a:spcBef>
                    <a:spcPts val="0"/>
                  </a:spcBef>
                  <a:spcAft>
                    <a:spcPts val="0"/>
                  </a:spcAft>
                  <a:buClrTx/>
                  <a:buSzTx/>
                  <a:buFontTx/>
                  <a:buNone/>
                  <a:tabLst/>
                  <a:defRPr/>
                </a:pPr>
                <a:r>
                  <a:rPr kumimoji="0" sz="738" b="1" i="0" u="none" strike="noStrike" kern="1200" cap="all" spc="0" normalizeH="0" baseline="0" noProof="0">
                    <a:ln>
                      <a:noFill/>
                    </a:ln>
                    <a:solidFill>
                      <a:srgbClr val="002F51"/>
                    </a:solidFill>
                    <a:effectLst/>
                    <a:uLnTx/>
                    <a:uFillTx/>
                    <a:latin typeface="Arial"/>
                    <a:cs typeface="Arial"/>
                    <a:sym typeface="Arial"/>
                  </a:rPr>
                  <a:t>BUSINESS</a:t>
                </a:r>
              </a:p>
            </p:txBody>
          </p:sp>
          <p:pic>
            <p:nvPicPr>
              <p:cNvPr id="21" name="Screen Shot 2016-04-27 at 11.16.08 AM.png">
                <a:extLst>
                  <a:ext uri="{FF2B5EF4-FFF2-40B4-BE49-F238E27FC236}">
                    <a16:creationId xmlns:a16="http://schemas.microsoft.com/office/drawing/2014/main" id="{69F14B18-A4CC-4BBC-A484-A748136666FF}"/>
                  </a:ext>
                </a:extLst>
              </p:cNvPr>
              <p:cNvPicPr>
                <a:picLocks noChangeAspect="1"/>
              </p:cNvPicPr>
              <p:nvPr/>
            </p:nvPicPr>
            <p:blipFill>
              <a:blip r:embed="rId4"/>
              <a:stretch>
                <a:fillRect/>
              </a:stretch>
            </p:blipFill>
            <p:spPr>
              <a:xfrm>
                <a:off x="0" y="0"/>
                <a:ext cx="2023018" cy="2152397"/>
              </a:xfrm>
              <a:prstGeom prst="rect">
                <a:avLst/>
              </a:prstGeom>
              <a:ln w="12700" cap="flat">
                <a:noFill/>
                <a:miter lim="400000"/>
              </a:ln>
              <a:effectLst/>
            </p:spPr>
          </p:pic>
        </p:grpSp>
        <p:grpSp>
          <p:nvGrpSpPr>
            <p:cNvPr id="8" name="Group 150">
              <a:extLst>
                <a:ext uri="{FF2B5EF4-FFF2-40B4-BE49-F238E27FC236}">
                  <a16:creationId xmlns:a16="http://schemas.microsoft.com/office/drawing/2014/main" id="{2EA0E3CF-0492-4F08-99FF-EE46AAAE9116}"/>
                </a:ext>
              </a:extLst>
            </p:cNvPr>
            <p:cNvGrpSpPr/>
            <p:nvPr/>
          </p:nvGrpSpPr>
          <p:grpSpPr>
            <a:xfrm>
              <a:off x="8179577" y="175249"/>
              <a:ext cx="2087241" cy="2609678"/>
              <a:chOff x="0" y="0"/>
              <a:chExt cx="2087239" cy="2609678"/>
            </a:xfrm>
          </p:grpSpPr>
          <p:sp>
            <p:nvSpPr>
              <p:cNvPr id="18" name="Shape 148">
                <a:extLst>
                  <a:ext uri="{FF2B5EF4-FFF2-40B4-BE49-F238E27FC236}">
                    <a16:creationId xmlns:a16="http://schemas.microsoft.com/office/drawing/2014/main" id="{FE65ADAB-2410-47DE-AEA6-589FC84FE0F1}"/>
                  </a:ext>
                </a:extLst>
              </p:cNvPr>
              <p:cNvSpPr/>
              <p:nvPr/>
            </p:nvSpPr>
            <p:spPr>
              <a:xfrm>
                <a:off x="502654" y="2245400"/>
                <a:ext cx="1081930" cy="36427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ctr">
                <a:noAutofit/>
              </a:bodyPr>
              <a:lstStyle>
                <a:lvl1pPr defTabSz="800100">
                  <a:lnSpc>
                    <a:spcPct val="120000"/>
                  </a:lnSpc>
                  <a:defRPr sz="1400" b="1" cap="all">
                    <a:solidFill>
                      <a:srgbClr val="002351"/>
                    </a:solidFill>
                    <a:latin typeface="Arial"/>
                    <a:ea typeface="Arial"/>
                    <a:cs typeface="Arial"/>
                    <a:sym typeface="Arial"/>
                  </a:defRPr>
                </a:lvl1pPr>
              </a:lstStyle>
              <a:p>
                <a:pPr marL="0" marR="0" lvl="0" indent="0" algn="l" defTabSz="800100" rtl="0" eaLnBrk="1" fontAlgn="auto" latinLnBrk="0" hangingPunct="1">
                  <a:lnSpc>
                    <a:spcPct val="120000"/>
                  </a:lnSpc>
                  <a:spcBef>
                    <a:spcPts val="0"/>
                  </a:spcBef>
                  <a:spcAft>
                    <a:spcPts val="0"/>
                  </a:spcAft>
                  <a:buClrTx/>
                  <a:buSzTx/>
                  <a:buFontTx/>
                  <a:buNone/>
                  <a:tabLst/>
                  <a:defRPr/>
                </a:pPr>
                <a:r>
                  <a:rPr kumimoji="0" sz="738" b="1" i="0" u="none" strike="noStrike" kern="1200" cap="all" spc="0" normalizeH="0" baseline="0" noProof="0">
                    <a:ln>
                      <a:noFill/>
                    </a:ln>
                    <a:solidFill>
                      <a:srgbClr val="002F51"/>
                    </a:solidFill>
                    <a:effectLst/>
                    <a:uLnTx/>
                    <a:uFillTx/>
                    <a:latin typeface="Arial"/>
                    <a:cs typeface="Arial"/>
                    <a:sym typeface="Arial"/>
                  </a:rPr>
                  <a:t>TEACHING</a:t>
                </a:r>
              </a:p>
            </p:txBody>
          </p:sp>
          <p:pic>
            <p:nvPicPr>
              <p:cNvPr id="19" name="Screen Shot 2016-04-27 at 11.13.26 AM.png">
                <a:extLst>
                  <a:ext uri="{FF2B5EF4-FFF2-40B4-BE49-F238E27FC236}">
                    <a16:creationId xmlns:a16="http://schemas.microsoft.com/office/drawing/2014/main" id="{3483C9E8-3DF4-401E-B1E1-14EF077EC339}"/>
                  </a:ext>
                </a:extLst>
              </p:cNvPr>
              <p:cNvPicPr>
                <a:picLocks noChangeAspect="1"/>
              </p:cNvPicPr>
              <p:nvPr/>
            </p:nvPicPr>
            <p:blipFill>
              <a:blip r:embed="rId5"/>
              <a:stretch>
                <a:fillRect/>
              </a:stretch>
            </p:blipFill>
            <p:spPr>
              <a:xfrm>
                <a:off x="0" y="0"/>
                <a:ext cx="2087239" cy="2111231"/>
              </a:xfrm>
              <a:prstGeom prst="rect">
                <a:avLst/>
              </a:prstGeom>
              <a:ln w="12700" cap="flat">
                <a:noFill/>
                <a:miter lim="400000"/>
              </a:ln>
              <a:effectLst/>
            </p:spPr>
          </p:pic>
        </p:grpSp>
        <p:grpSp>
          <p:nvGrpSpPr>
            <p:cNvPr id="9" name="Group 153">
              <a:extLst>
                <a:ext uri="{FF2B5EF4-FFF2-40B4-BE49-F238E27FC236}">
                  <a16:creationId xmlns:a16="http://schemas.microsoft.com/office/drawing/2014/main" id="{C4CEBD9C-5719-486C-AF17-C383040642E1}"/>
                </a:ext>
              </a:extLst>
            </p:cNvPr>
            <p:cNvGrpSpPr/>
            <p:nvPr/>
          </p:nvGrpSpPr>
          <p:grpSpPr>
            <a:xfrm>
              <a:off x="621361" y="357870"/>
              <a:ext cx="2271118" cy="2427058"/>
              <a:chOff x="621361" y="23523"/>
              <a:chExt cx="2271117" cy="2427057"/>
            </a:xfrm>
          </p:grpSpPr>
          <p:pic>
            <p:nvPicPr>
              <p:cNvPr id="16" name="Screen Shot 2016-05-05 at 11.42.02 AM.png">
                <a:extLst>
                  <a:ext uri="{FF2B5EF4-FFF2-40B4-BE49-F238E27FC236}">
                    <a16:creationId xmlns:a16="http://schemas.microsoft.com/office/drawing/2014/main" id="{E88CC469-3F44-47F8-840B-B0EEF487FA3B}"/>
                  </a:ext>
                </a:extLst>
              </p:cNvPr>
              <p:cNvPicPr>
                <a:picLocks noChangeAspect="1"/>
              </p:cNvPicPr>
              <p:nvPr/>
            </p:nvPicPr>
            <p:blipFill>
              <a:blip r:embed="rId6"/>
              <a:srcRect l="8951" t="10891" r="10265" b="9492"/>
              <a:stretch>
                <a:fillRect/>
              </a:stretch>
            </p:blipFill>
            <p:spPr>
              <a:xfrm>
                <a:off x="780288" y="23523"/>
                <a:ext cx="1778886" cy="1782662"/>
              </a:xfrm>
              <a:custGeom>
                <a:avLst/>
                <a:gdLst/>
                <a:ahLst/>
                <a:cxnLst>
                  <a:cxn ang="0">
                    <a:pos x="wd2" y="hd2"/>
                  </a:cxn>
                  <a:cxn ang="5400000">
                    <a:pos x="wd2" y="hd2"/>
                  </a:cxn>
                  <a:cxn ang="10800000">
                    <a:pos x="wd2" y="hd2"/>
                  </a:cxn>
                  <a:cxn ang="16200000">
                    <a:pos x="wd2" y="hd2"/>
                  </a:cxn>
                </a:cxnLst>
                <a:rect l="0" t="0" r="r" b="b"/>
                <a:pathLst>
                  <a:path w="21581" h="21371" extrusionOk="0">
                    <a:moveTo>
                      <a:pt x="10790" y="0"/>
                    </a:moveTo>
                    <a:cubicBezTo>
                      <a:pt x="9858" y="-1"/>
                      <a:pt x="8931" y="78"/>
                      <a:pt x="8267" y="238"/>
                    </a:cubicBezTo>
                    <a:cubicBezTo>
                      <a:pt x="6816" y="588"/>
                      <a:pt x="4692" y="1657"/>
                      <a:pt x="3684" y="2546"/>
                    </a:cubicBezTo>
                    <a:cubicBezTo>
                      <a:pt x="1214" y="4721"/>
                      <a:pt x="-7" y="7433"/>
                      <a:pt x="0" y="10729"/>
                    </a:cubicBezTo>
                    <a:cubicBezTo>
                      <a:pt x="5" y="13068"/>
                      <a:pt x="480" y="14677"/>
                      <a:pt x="1709" y="16543"/>
                    </a:cubicBezTo>
                    <a:cubicBezTo>
                      <a:pt x="3313" y="18976"/>
                      <a:pt x="5709" y="20586"/>
                      <a:pt x="8652" y="21201"/>
                    </a:cubicBezTo>
                    <a:cubicBezTo>
                      <a:pt x="10558" y="21599"/>
                      <a:pt x="13569" y="21272"/>
                      <a:pt x="15220" y="20487"/>
                    </a:cubicBezTo>
                    <a:cubicBezTo>
                      <a:pt x="18287" y="19028"/>
                      <a:pt x="20233" y="16835"/>
                      <a:pt x="21210" y="13741"/>
                    </a:cubicBezTo>
                    <a:cubicBezTo>
                      <a:pt x="21442" y="13004"/>
                      <a:pt x="21568" y="11897"/>
                      <a:pt x="21580" y="10791"/>
                    </a:cubicBezTo>
                    <a:cubicBezTo>
                      <a:pt x="21593" y="9684"/>
                      <a:pt x="21492" y="8575"/>
                      <a:pt x="21277" y="7841"/>
                    </a:cubicBezTo>
                    <a:cubicBezTo>
                      <a:pt x="20159" y="4033"/>
                      <a:pt x="17130" y="1130"/>
                      <a:pt x="13357" y="248"/>
                    </a:cubicBezTo>
                    <a:cubicBezTo>
                      <a:pt x="12664" y="86"/>
                      <a:pt x="11723" y="2"/>
                      <a:pt x="10790" y="0"/>
                    </a:cubicBezTo>
                    <a:close/>
                  </a:path>
                </a:pathLst>
              </a:custGeom>
              <a:ln w="12700" cap="flat">
                <a:noFill/>
                <a:miter lim="400000"/>
              </a:ln>
              <a:effectLst/>
            </p:spPr>
          </p:pic>
          <p:sp>
            <p:nvSpPr>
              <p:cNvPr id="17" name="Shape 152">
                <a:extLst>
                  <a:ext uri="{FF2B5EF4-FFF2-40B4-BE49-F238E27FC236}">
                    <a16:creationId xmlns:a16="http://schemas.microsoft.com/office/drawing/2014/main" id="{57EFBB32-5C3C-4DA6-9298-A85F55EE30DE}"/>
                  </a:ext>
                </a:extLst>
              </p:cNvPr>
              <p:cNvSpPr/>
              <p:nvPr/>
            </p:nvSpPr>
            <p:spPr>
              <a:xfrm>
                <a:off x="621361" y="2086300"/>
                <a:ext cx="2271117" cy="3642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ctr">
                <a:noAutofit/>
              </a:bodyPr>
              <a:lstStyle>
                <a:lvl1pPr defTabSz="800100">
                  <a:lnSpc>
                    <a:spcPct val="120000"/>
                  </a:lnSpc>
                  <a:defRPr sz="1400" b="1" cap="all">
                    <a:solidFill>
                      <a:srgbClr val="002351"/>
                    </a:solidFill>
                    <a:latin typeface="Arial"/>
                    <a:ea typeface="Arial"/>
                    <a:cs typeface="Arial"/>
                    <a:sym typeface="Arial"/>
                  </a:defRPr>
                </a:lvl1pPr>
              </a:lstStyle>
              <a:p>
                <a:pPr marL="0" marR="0" lvl="0" indent="0" algn="l" defTabSz="800100" rtl="0" eaLnBrk="1" fontAlgn="auto" latinLnBrk="0" hangingPunct="1">
                  <a:lnSpc>
                    <a:spcPct val="120000"/>
                  </a:lnSpc>
                  <a:spcBef>
                    <a:spcPts val="0"/>
                  </a:spcBef>
                  <a:spcAft>
                    <a:spcPts val="0"/>
                  </a:spcAft>
                  <a:buClrTx/>
                  <a:buSzTx/>
                  <a:buFontTx/>
                  <a:buNone/>
                  <a:tabLst/>
                  <a:defRPr/>
                </a:pPr>
                <a:r>
                  <a:rPr kumimoji="0" sz="738" b="1" i="0" u="none" strike="noStrike" kern="1200" cap="all" spc="0" normalizeH="0" baseline="0" noProof="0">
                    <a:ln>
                      <a:noFill/>
                    </a:ln>
                    <a:solidFill>
                      <a:srgbClr val="002F51"/>
                    </a:solidFill>
                    <a:effectLst/>
                    <a:uLnTx/>
                    <a:uFillTx/>
                    <a:latin typeface="Arial"/>
                    <a:cs typeface="Arial"/>
                    <a:sym typeface="Arial"/>
                  </a:rPr>
                  <a:t>HEALTH PROFESSIONS</a:t>
                </a:r>
              </a:p>
            </p:txBody>
          </p:sp>
        </p:grpSp>
        <p:grpSp>
          <p:nvGrpSpPr>
            <p:cNvPr id="10" name="Group 159">
              <a:extLst>
                <a:ext uri="{FF2B5EF4-FFF2-40B4-BE49-F238E27FC236}">
                  <a16:creationId xmlns:a16="http://schemas.microsoft.com/office/drawing/2014/main" id="{1592B369-58C0-42FB-8229-6EFBD30F11C4}"/>
                </a:ext>
              </a:extLst>
            </p:cNvPr>
            <p:cNvGrpSpPr/>
            <p:nvPr/>
          </p:nvGrpSpPr>
          <p:grpSpPr>
            <a:xfrm>
              <a:off x="1628421" y="2802888"/>
              <a:ext cx="7617252" cy="560233"/>
              <a:chOff x="-1" y="0"/>
              <a:chExt cx="7617252" cy="560232"/>
            </a:xfrm>
          </p:grpSpPr>
          <p:sp>
            <p:nvSpPr>
              <p:cNvPr id="11" name="Shape 154">
                <a:extLst>
                  <a:ext uri="{FF2B5EF4-FFF2-40B4-BE49-F238E27FC236}">
                    <a16:creationId xmlns:a16="http://schemas.microsoft.com/office/drawing/2014/main" id="{84E95DCF-89FD-4434-8D7E-2BA24119C5A8}"/>
                  </a:ext>
                </a:extLst>
              </p:cNvPr>
              <p:cNvSpPr/>
              <p:nvPr/>
            </p:nvSpPr>
            <p:spPr>
              <a:xfrm flipV="1">
                <a:off x="103787" y="0"/>
                <a:ext cx="2" cy="560232"/>
              </a:xfrm>
              <a:prstGeom prst="line">
                <a:avLst/>
              </a:prstGeom>
              <a:noFill/>
              <a:ln w="25400" cap="rnd">
                <a:solidFill>
                  <a:srgbClr val="277A8B"/>
                </a:solidFill>
                <a:custDash>
                  <a:ds d="100000" sp="200000"/>
                </a:custDash>
                <a:round/>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2F51"/>
                  </a:solidFill>
                  <a:effectLst/>
                  <a:uLnTx/>
                  <a:uFillTx/>
                  <a:latin typeface="Arial" panose="020B0604020202020204"/>
                  <a:ea typeface="+mn-ea"/>
                  <a:cs typeface="+mn-cs"/>
                </a:endParaRPr>
              </a:p>
            </p:txBody>
          </p:sp>
          <p:sp>
            <p:nvSpPr>
              <p:cNvPr id="12" name="Shape 155">
                <a:extLst>
                  <a:ext uri="{FF2B5EF4-FFF2-40B4-BE49-F238E27FC236}">
                    <a16:creationId xmlns:a16="http://schemas.microsoft.com/office/drawing/2014/main" id="{4496E5ED-A29C-4F0B-B3A4-E6279499C473}"/>
                  </a:ext>
                </a:extLst>
              </p:cNvPr>
              <p:cNvSpPr/>
              <p:nvPr/>
            </p:nvSpPr>
            <p:spPr>
              <a:xfrm flipV="1">
                <a:off x="2562376" y="0"/>
                <a:ext cx="2" cy="560232"/>
              </a:xfrm>
              <a:prstGeom prst="line">
                <a:avLst/>
              </a:prstGeom>
              <a:noFill/>
              <a:ln w="25400" cap="rnd">
                <a:solidFill>
                  <a:srgbClr val="277A8B"/>
                </a:solidFill>
                <a:custDash>
                  <a:ds d="100000" sp="200000"/>
                </a:custDash>
                <a:round/>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2F51"/>
                  </a:solidFill>
                  <a:effectLst/>
                  <a:uLnTx/>
                  <a:uFillTx/>
                  <a:latin typeface="Arial" panose="020B0604020202020204"/>
                  <a:ea typeface="+mn-ea"/>
                  <a:cs typeface="+mn-cs"/>
                </a:endParaRPr>
              </a:p>
            </p:txBody>
          </p:sp>
          <p:sp>
            <p:nvSpPr>
              <p:cNvPr id="13" name="Shape 156">
                <a:extLst>
                  <a:ext uri="{FF2B5EF4-FFF2-40B4-BE49-F238E27FC236}">
                    <a16:creationId xmlns:a16="http://schemas.microsoft.com/office/drawing/2014/main" id="{6C367F67-4A7B-47A9-B58B-BB622BEA20D2}"/>
                  </a:ext>
                </a:extLst>
              </p:cNvPr>
              <p:cNvSpPr/>
              <p:nvPr/>
            </p:nvSpPr>
            <p:spPr>
              <a:xfrm flipV="1">
                <a:off x="5019263" y="0"/>
                <a:ext cx="2" cy="560232"/>
              </a:xfrm>
              <a:prstGeom prst="line">
                <a:avLst/>
              </a:prstGeom>
              <a:noFill/>
              <a:ln w="25400" cap="rnd">
                <a:solidFill>
                  <a:srgbClr val="277A8B"/>
                </a:solidFill>
                <a:custDash>
                  <a:ds d="100000" sp="200000"/>
                </a:custDash>
                <a:round/>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2F51"/>
                  </a:solidFill>
                  <a:effectLst/>
                  <a:uLnTx/>
                  <a:uFillTx/>
                  <a:latin typeface="Arial" panose="020B0604020202020204"/>
                  <a:ea typeface="+mn-ea"/>
                  <a:cs typeface="+mn-cs"/>
                </a:endParaRPr>
              </a:p>
            </p:txBody>
          </p:sp>
          <p:sp>
            <p:nvSpPr>
              <p:cNvPr id="14" name="Shape 157">
                <a:extLst>
                  <a:ext uri="{FF2B5EF4-FFF2-40B4-BE49-F238E27FC236}">
                    <a16:creationId xmlns:a16="http://schemas.microsoft.com/office/drawing/2014/main" id="{80170781-852D-472B-86C1-1700617DDFB2}"/>
                  </a:ext>
                </a:extLst>
              </p:cNvPr>
              <p:cNvSpPr/>
              <p:nvPr/>
            </p:nvSpPr>
            <p:spPr>
              <a:xfrm flipV="1">
                <a:off x="7617249" y="0"/>
                <a:ext cx="2" cy="560232"/>
              </a:xfrm>
              <a:prstGeom prst="line">
                <a:avLst/>
              </a:prstGeom>
              <a:noFill/>
              <a:ln w="25400" cap="rnd">
                <a:solidFill>
                  <a:srgbClr val="277A8B"/>
                </a:solidFill>
                <a:custDash>
                  <a:ds d="100000" sp="200000"/>
                </a:custDash>
                <a:round/>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2F51"/>
                  </a:solidFill>
                  <a:effectLst/>
                  <a:uLnTx/>
                  <a:uFillTx/>
                  <a:latin typeface="Arial" panose="020B0604020202020204"/>
                  <a:ea typeface="+mn-ea"/>
                  <a:cs typeface="+mn-cs"/>
                </a:endParaRPr>
              </a:p>
            </p:txBody>
          </p:sp>
          <p:sp>
            <p:nvSpPr>
              <p:cNvPr id="15" name="Shape 158">
                <a:extLst>
                  <a:ext uri="{FF2B5EF4-FFF2-40B4-BE49-F238E27FC236}">
                    <a16:creationId xmlns:a16="http://schemas.microsoft.com/office/drawing/2014/main" id="{92B820D3-E7B5-4E18-99E3-4332DF6D937B}"/>
                  </a:ext>
                </a:extLst>
              </p:cNvPr>
              <p:cNvSpPr/>
              <p:nvPr/>
            </p:nvSpPr>
            <p:spPr>
              <a:xfrm flipH="1" flipV="1">
                <a:off x="-1" y="560231"/>
                <a:ext cx="7612735" cy="0"/>
              </a:xfrm>
              <a:prstGeom prst="line">
                <a:avLst/>
              </a:prstGeom>
              <a:noFill/>
              <a:ln w="25400" cap="rnd">
                <a:solidFill>
                  <a:srgbClr val="277A8B"/>
                </a:solidFill>
                <a:custDash>
                  <a:ds d="100000" sp="200000"/>
                </a:custDash>
                <a:round/>
              </a:ln>
              <a:effectLst/>
            </p:spPr>
            <p:txBody>
              <a:bodyPr wrap="square" lIns="26789" tIns="26789" rIns="26789" bIns="26789" numCol="1"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a:pPr>
                <a:endParaRPr kumimoji="0" sz="1266" b="0" i="0" u="none" strike="noStrike" kern="1200" cap="none" spc="0" normalizeH="0" baseline="0" noProof="0">
                  <a:ln>
                    <a:noFill/>
                  </a:ln>
                  <a:solidFill>
                    <a:srgbClr val="002F51"/>
                  </a:solidFill>
                  <a:effectLst/>
                  <a:uLnTx/>
                  <a:uFillTx/>
                  <a:latin typeface="Arial" panose="020B0604020202020204"/>
                  <a:ea typeface="+mn-ea"/>
                  <a:cs typeface="+mn-cs"/>
                </a:endParaRPr>
              </a:p>
            </p:txBody>
          </p:sp>
        </p:grpSp>
      </p:grpSp>
      <p:sp>
        <p:nvSpPr>
          <p:cNvPr id="24" name="Text Box 18">
            <a:extLst>
              <a:ext uri="{FF2B5EF4-FFF2-40B4-BE49-F238E27FC236}">
                <a16:creationId xmlns:a16="http://schemas.microsoft.com/office/drawing/2014/main" id="{4DEE374D-E754-4CAF-8D42-3F4C6C47FEC5}"/>
              </a:ext>
            </a:extLst>
          </p:cNvPr>
          <p:cNvSpPr txBox="1">
            <a:spLocks noChangeArrowheads="1"/>
          </p:cNvSpPr>
          <p:nvPr/>
        </p:nvSpPr>
        <p:spPr bwMode="auto">
          <a:xfrm>
            <a:off x="6898326" y="670533"/>
            <a:ext cx="1639083" cy="139123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59A150"/>
                </a:solidFill>
                <a:effectLst/>
                <a:uLnTx/>
                <a:uFillTx/>
                <a:latin typeface="Arial" panose="020B0604020202020204" pitchFamily="34" charset="0"/>
                <a:ea typeface="+mn-ea"/>
                <a:cs typeface="+mn-cs"/>
              </a:rPr>
              <a:t>75%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F51"/>
                </a:solidFill>
                <a:effectLst/>
                <a:uLnTx/>
                <a:uFillTx/>
                <a:latin typeface="Arial" panose="020B0604020202020204" pitchFamily="34" charset="0"/>
                <a:ea typeface="+mn-ea"/>
                <a:cs typeface="+mn-cs"/>
              </a:rPr>
              <a:t>Military-connected students enrolled in undergraduate programs</a:t>
            </a:r>
          </a:p>
        </p:txBody>
      </p:sp>
      <p:sp>
        <p:nvSpPr>
          <p:cNvPr id="25" name="Text Box 18">
            <a:extLst>
              <a:ext uri="{FF2B5EF4-FFF2-40B4-BE49-F238E27FC236}">
                <a16:creationId xmlns:a16="http://schemas.microsoft.com/office/drawing/2014/main" id="{6BDE8B05-A3D2-41BB-8180-572CEA5184FB}"/>
              </a:ext>
            </a:extLst>
          </p:cNvPr>
          <p:cNvSpPr txBox="1">
            <a:spLocks noChangeArrowheads="1"/>
          </p:cNvSpPr>
          <p:nvPr/>
        </p:nvSpPr>
        <p:spPr bwMode="auto">
          <a:xfrm>
            <a:off x="6865670" y="2327105"/>
            <a:ext cx="1555109" cy="12530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59A150"/>
                </a:solidFill>
                <a:effectLst/>
                <a:uLnTx/>
                <a:uFillTx/>
                <a:latin typeface="Arial" panose="020B0604020202020204" pitchFamily="34" charset="0"/>
                <a:ea typeface="+mn-ea"/>
                <a:cs typeface="+mn-cs"/>
              </a:rPr>
              <a:t>25%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2F51"/>
                </a:solidFill>
                <a:effectLst/>
                <a:uLnTx/>
                <a:uFillTx/>
                <a:latin typeface="Arial" panose="020B0604020202020204" pitchFamily="34" charset="0"/>
                <a:ea typeface="+mn-ea"/>
                <a:cs typeface="+mn-cs"/>
              </a:rPr>
              <a:t>Military-connected students enrolled in graduate programs</a:t>
            </a:r>
          </a:p>
        </p:txBody>
      </p:sp>
      <p:sp>
        <p:nvSpPr>
          <p:cNvPr id="26" name="TextBox 25">
            <a:extLst>
              <a:ext uri="{FF2B5EF4-FFF2-40B4-BE49-F238E27FC236}">
                <a16:creationId xmlns:a16="http://schemas.microsoft.com/office/drawing/2014/main" id="{41781871-ABAE-4FE7-8438-500A9AAA9CD7}"/>
              </a:ext>
            </a:extLst>
          </p:cNvPr>
          <p:cNvSpPr txBox="1"/>
          <p:nvPr/>
        </p:nvSpPr>
        <p:spPr>
          <a:xfrm>
            <a:off x="1081204" y="1420587"/>
            <a:ext cx="76174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51"/>
                </a:solidFill>
                <a:effectLst/>
                <a:uLnTx/>
                <a:uFillTx/>
                <a:latin typeface="Arial" panose="020B0604020202020204"/>
                <a:ea typeface="+mn-ea"/>
                <a:cs typeface="+mn-cs"/>
              </a:rPr>
              <a:t>2,692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51"/>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9C92DA38-CF9C-4DAB-9D17-590076612182}"/>
              </a:ext>
            </a:extLst>
          </p:cNvPr>
          <p:cNvSpPr/>
          <p:nvPr/>
        </p:nvSpPr>
        <p:spPr>
          <a:xfrm>
            <a:off x="2337833" y="1423698"/>
            <a:ext cx="76174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51"/>
                </a:solidFill>
                <a:effectLst/>
                <a:uLnTx/>
                <a:uFillTx/>
                <a:latin typeface="Arial" panose="020B0604020202020204"/>
                <a:ea typeface="+mn-ea"/>
                <a:cs typeface="+mn-cs"/>
              </a:rPr>
              <a:t>4,778</a:t>
            </a:r>
          </a:p>
        </p:txBody>
      </p:sp>
      <p:sp>
        <p:nvSpPr>
          <p:cNvPr id="28" name="Rectangle 27">
            <a:extLst>
              <a:ext uri="{FF2B5EF4-FFF2-40B4-BE49-F238E27FC236}">
                <a16:creationId xmlns:a16="http://schemas.microsoft.com/office/drawing/2014/main" id="{003AF573-B7D4-4E79-8D28-2DC499ADB7A4}"/>
              </a:ext>
            </a:extLst>
          </p:cNvPr>
          <p:cNvSpPr/>
          <p:nvPr/>
        </p:nvSpPr>
        <p:spPr>
          <a:xfrm>
            <a:off x="3635956" y="1391041"/>
            <a:ext cx="76174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51"/>
                </a:solidFill>
                <a:effectLst/>
                <a:uLnTx/>
                <a:uFillTx/>
                <a:latin typeface="Arial" panose="020B0604020202020204"/>
                <a:ea typeface="+mn-ea"/>
                <a:cs typeface="+mn-cs"/>
              </a:rPr>
              <a:t>7,871</a:t>
            </a:r>
          </a:p>
        </p:txBody>
      </p:sp>
      <p:sp>
        <p:nvSpPr>
          <p:cNvPr id="29" name="Rectangle 28">
            <a:extLst>
              <a:ext uri="{FF2B5EF4-FFF2-40B4-BE49-F238E27FC236}">
                <a16:creationId xmlns:a16="http://schemas.microsoft.com/office/drawing/2014/main" id="{CBD6A7C4-301B-4583-B65B-907683B7A90F}"/>
              </a:ext>
            </a:extLst>
          </p:cNvPr>
          <p:cNvSpPr/>
          <p:nvPr/>
        </p:nvSpPr>
        <p:spPr>
          <a:xfrm>
            <a:off x="5048376" y="1407369"/>
            <a:ext cx="76174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F51"/>
                </a:solidFill>
                <a:effectLst/>
                <a:uLnTx/>
                <a:uFillTx/>
                <a:latin typeface="Arial" panose="020B0604020202020204"/>
                <a:ea typeface="+mn-ea"/>
                <a:cs typeface="+mn-cs"/>
              </a:rPr>
              <a:t>2,435</a:t>
            </a:r>
          </a:p>
        </p:txBody>
      </p:sp>
    </p:spTree>
    <p:extLst>
      <p:ext uri="{BB962C8B-B14F-4D97-AF65-F5344CB8AC3E}">
        <p14:creationId xmlns:p14="http://schemas.microsoft.com/office/powerpoint/2010/main" val="36219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6D2-FC34-4547-BE83-A3683FB534BA}"/>
              </a:ext>
            </a:extLst>
          </p:cNvPr>
          <p:cNvSpPr>
            <a:spLocks noGrp="1"/>
          </p:cNvSpPr>
          <p:nvPr>
            <p:ph type="title"/>
          </p:nvPr>
        </p:nvSpPr>
        <p:spPr>
          <a:xfrm>
            <a:off x="139337" y="98823"/>
            <a:ext cx="9091749" cy="437630"/>
          </a:xfrm>
        </p:spPr>
        <p:txBody>
          <a:bodyPr>
            <a:noAutofit/>
          </a:bodyPr>
          <a:lstStyle/>
          <a:p>
            <a:r>
              <a:rPr lang="en-US" sz="2800" dirty="0"/>
              <a:t>Benefits of attending WGU with military funds</a:t>
            </a:r>
          </a:p>
        </p:txBody>
      </p:sp>
      <p:pic>
        <p:nvPicPr>
          <p:cNvPr id="3" name="Graphic 2" descr="Fast Forward">
            <a:extLst>
              <a:ext uri="{FF2B5EF4-FFF2-40B4-BE49-F238E27FC236}">
                <a16:creationId xmlns:a16="http://schemas.microsoft.com/office/drawing/2014/main" id="{0DE8361B-E59B-4B0D-814D-437D1CD990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068" y="611054"/>
            <a:ext cx="391668" cy="391669"/>
          </a:xfrm>
          <a:prstGeom prst="rect">
            <a:avLst/>
          </a:prstGeom>
        </p:spPr>
      </p:pic>
      <p:sp>
        <p:nvSpPr>
          <p:cNvPr id="5" name="TextBox 4">
            <a:extLst>
              <a:ext uri="{FF2B5EF4-FFF2-40B4-BE49-F238E27FC236}">
                <a16:creationId xmlns:a16="http://schemas.microsoft.com/office/drawing/2014/main" id="{541AB2EE-7328-4776-9AD2-F328FE241D71}"/>
              </a:ext>
            </a:extLst>
          </p:cNvPr>
          <p:cNvSpPr txBox="1"/>
          <p:nvPr/>
        </p:nvSpPr>
        <p:spPr>
          <a:xfrm>
            <a:off x="865118" y="605828"/>
            <a:ext cx="8050281" cy="703591"/>
          </a:xfrm>
          <a:prstGeom prst="rect">
            <a:avLst/>
          </a:prstGeom>
          <a:noFill/>
        </p:spPr>
        <p:txBody>
          <a:bodyPr wrap="square">
            <a:spAutoFit/>
          </a:bodyPr>
          <a:lstStyle/>
          <a:p>
            <a:pPr marL="180975" marR="0" lvl="1" indent="0" algn="l" defTabSz="300012" rtl="0" eaLnBrk="1" fontAlgn="auto" latinLnBrk="0" hangingPunct="1">
              <a:lnSpc>
                <a:spcPct val="140000"/>
              </a:lnSpc>
              <a:spcBef>
                <a:spcPts val="0"/>
              </a:spcBef>
              <a:spcAft>
                <a:spcPts val="0"/>
              </a:spcAft>
              <a:buClrTx/>
              <a:buSzPct val="100000"/>
              <a:buFontTx/>
              <a:buNone/>
              <a:tabLst/>
              <a:defRPr sz="3000">
                <a:solidFill>
                  <a:srgbClr val="538AAF"/>
                </a:solidFill>
                <a:latin typeface="Arial"/>
                <a:ea typeface="Arial"/>
                <a:cs typeface="Arial"/>
                <a:sym typeface="Arial"/>
              </a:defRPr>
            </a:pPr>
            <a:r>
              <a:rPr kumimoji="0" lang="en-US" sz="1266" b="1" i="0" u="none" strike="noStrike" kern="1200" cap="none" spc="0" normalizeH="0" baseline="0" noProof="0" dirty="0">
                <a:ln>
                  <a:noFill/>
                </a:ln>
                <a:solidFill>
                  <a:srgbClr val="538AAF"/>
                </a:solidFill>
                <a:effectLst/>
                <a:uLnTx/>
                <a:uFillTx/>
                <a:latin typeface="Arial"/>
                <a:cs typeface="Arial"/>
                <a:sym typeface="Arial"/>
              </a:rPr>
              <a:t>Ability to accelerate progress toward degree completion</a:t>
            </a:r>
          </a:p>
          <a:p>
            <a:pPr marL="923925" marR="0" lvl="2" indent="-285750" algn="l" defTabSz="300012" rtl="0" eaLnBrk="1" fontAlgn="auto" latinLnBrk="0" hangingPunct="1">
              <a:spcBef>
                <a:spcPts val="0"/>
              </a:spcBef>
              <a:spcAft>
                <a:spcPts val="0"/>
              </a:spcAft>
              <a:buClrTx/>
              <a:buSzPct val="100000"/>
              <a:buFont typeface="Arial" panose="020B0604020202020204" pitchFamily="34" charset="0"/>
              <a:buChar char="•"/>
              <a:tabLst/>
              <a:defRPr sz="3000">
                <a:solidFill>
                  <a:srgbClr val="538AAF"/>
                </a:solidFill>
                <a:latin typeface="Arial"/>
                <a:ea typeface="Arial"/>
                <a:cs typeface="Arial"/>
                <a:sym typeface="Arial"/>
              </a:defRPr>
            </a:pPr>
            <a:r>
              <a:rPr kumimoji="0" lang="en-US" sz="1100" b="0" i="0" u="none" strike="noStrike" kern="1200" cap="none" spc="0" normalizeH="0" baseline="0" noProof="0" dirty="0">
                <a:ln>
                  <a:noFill/>
                </a:ln>
                <a:solidFill>
                  <a:srgbClr val="538AAF"/>
                </a:solidFill>
                <a:effectLst/>
                <a:uLnTx/>
                <a:uFillTx/>
                <a:latin typeface="Arial"/>
                <a:cs typeface="Arial"/>
                <a:sym typeface="Arial"/>
              </a:rPr>
              <a:t>Students can accelerate additional courses into their term with no additional tuition or fees are charged which means less out-of-pocket expense for students with TA and less overall entitlement used with VA benefits.</a:t>
            </a:r>
          </a:p>
        </p:txBody>
      </p:sp>
      <p:pic>
        <p:nvPicPr>
          <p:cNvPr id="6" name="Graphic 5" descr="Money">
            <a:extLst>
              <a:ext uri="{FF2B5EF4-FFF2-40B4-BE49-F238E27FC236}">
                <a16:creationId xmlns:a16="http://schemas.microsoft.com/office/drawing/2014/main" id="{DB0014B7-7D57-4068-B432-CFCA335787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4045" y="1367769"/>
            <a:ext cx="484093" cy="395878"/>
          </a:xfrm>
          <a:prstGeom prst="rect">
            <a:avLst/>
          </a:prstGeom>
        </p:spPr>
      </p:pic>
      <p:sp>
        <p:nvSpPr>
          <p:cNvPr id="8" name="TextBox 7">
            <a:extLst>
              <a:ext uri="{FF2B5EF4-FFF2-40B4-BE49-F238E27FC236}">
                <a16:creationId xmlns:a16="http://schemas.microsoft.com/office/drawing/2014/main" id="{2CFFB4C6-06D3-4898-8D5F-9F2A97840F9A}"/>
              </a:ext>
            </a:extLst>
          </p:cNvPr>
          <p:cNvSpPr txBox="1"/>
          <p:nvPr/>
        </p:nvSpPr>
        <p:spPr>
          <a:xfrm>
            <a:off x="865118" y="1400835"/>
            <a:ext cx="8008791" cy="574901"/>
          </a:xfrm>
          <a:prstGeom prst="rect">
            <a:avLst/>
          </a:prstGeom>
          <a:noFill/>
        </p:spPr>
        <p:txBody>
          <a:bodyPr wrap="square">
            <a:spAutoFit/>
          </a:bodyPr>
          <a:lstStyle/>
          <a:p>
            <a:pPr marL="180975" marR="0" lvl="1" indent="0" algn="l" defTabSz="300012" rtl="0" eaLnBrk="1" fontAlgn="auto" latinLnBrk="0" hangingPunct="1">
              <a:lnSpc>
                <a:spcPct val="140000"/>
              </a:lnSpc>
              <a:spcBef>
                <a:spcPts val="0"/>
              </a:spcBef>
              <a:spcAft>
                <a:spcPts val="0"/>
              </a:spcAft>
              <a:buClrTx/>
              <a:buSzPct val="100000"/>
              <a:buFontTx/>
              <a:buNone/>
              <a:tabLst/>
              <a:defRPr sz="3000">
                <a:solidFill>
                  <a:srgbClr val="538AAF"/>
                </a:solidFill>
                <a:latin typeface="Arial"/>
                <a:ea typeface="Arial"/>
                <a:cs typeface="Arial"/>
                <a:sym typeface="Arial"/>
              </a:defRPr>
            </a:pPr>
            <a:r>
              <a:rPr kumimoji="0" lang="en-US" sz="1266" b="1" i="0" u="none" strike="noStrike" kern="1200" cap="none" spc="0" normalizeH="0" baseline="0" noProof="0" dirty="0">
                <a:ln>
                  <a:noFill/>
                </a:ln>
                <a:solidFill>
                  <a:srgbClr val="538AAF"/>
                </a:solidFill>
                <a:effectLst/>
                <a:uLnTx/>
                <a:uFillTx/>
                <a:latin typeface="Arial"/>
                <a:cs typeface="Arial"/>
                <a:sym typeface="Arial"/>
              </a:rPr>
              <a:t>Low tuition and fee cost</a:t>
            </a:r>
          </a:p>
          <a:p>
            <a:pPr marL="923925" marR="0" lvl="2" indent="-285750" algn="l" defTabSz="300012" rtl="0" eaLnBrk="1" fontAlgn="auto" latinLnBrk="0" hangingPunct="1">
              <a:lnSpc>
                <a:spcPct val="140000"/>
              </a:lnSpc>
              <a:spcBef>
                <a:spcPts val="0"/>
              </a:spcBef>
              <a:spcAft>
                <a:spcPts val="0"/>
              </a:spcAft>
              <a:buClrTx/>
              <a:buSzPct val="100000"/>
              <a:buFont typeface="Arial" panose="020B0604020202020204" pitchFamily="34" charset="0"/>
              <a:buChar char="•"/>
              <a:tabLst/>
              <a:defRPr sz="3000">
                <a:solidFill>
                  <a:srgbClr val="538AAF"/>
                </a:solidFill>
                <a:latin typeface="Arial"/>
                <a:ea typeface="Arial"/>
                <a:cs typeface="Arial"/>
                <a:sym typeface="Arial"/>
              </a:defRPr>
            </a:pPr>
            <a:r>
              <a:rPr kumimoji="0" lang="en-US" sz="1100" b="0" i="0" u="none" strike="noStrike" kern="1200" cap="none" spc="0" normalizeH="0" baseline="0" noProof="0" dirty="0">
                <a:ln>
                  <a:noFill/>
                </a:ln>
                <a:solidFill>
                  <a:srgbClr val="538AAF"/>
                </a:solidFill>
                <a:effectLst/>
                <a:uLnTx/>
                <a:uFillTx/>
                <a:latin typeface="Arial"/>
                <a:cs typeface="Arial"/>
                <a:sym typeface="Arial"/>
              </a:rPr>
              <a:t>Tuition for most undergraduate programs is roughly $3,600 per 6-month term. </a:t>
            </a:r>
          </a:p>
        </p:txBody>
      </p:sp>
      <p:pic>
        <p:nvPicPr>
          <p:cNvPr id="9" name="Graphic 8" descr="Soldier">
            <a:extLst>
              <a:ext uri="{FF2B5EF4-FFF2-40B4-BE49-F238E27FC236}">
                <a16:creationId xmlns:a16="http://schemas.microsoft.com/office/drawing/2014/main" id="{38EF02F4-5EF3-4BF7-8F07-73BD7E08FD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4457" y="2055758"/>
            <a:ext cx="391669" cy="320296"/>
          </a:xfrm>
          <a:prstGeom prst="rect">
            <a:avLst/>
          </a:prstGeom>
        </p:spPr>
      </p:pic>
      <p:sp>
        <p:nvSpPr>
          <p:cNvPr id="11" name="TextBox 10">
            <a:extLst>
              <a:ext uri="{FF2B5EF4-FFF2-40B4-BE49-F238E27FC236}">
                <a16:creationId xmlns:a16="http://schemas.microsoft.com/office/drawing/2014/main" id="{13392C2F-E550-487F-BE7C-F07D21A4D189}"/>
              </a:ext>
            </a:extLst>
          </p:cNvPr>
          <p:cNvSpPr txBox="1"/>
          <p:nvPr/>
        </p:nvSpPr>
        <p:spPr>
          <a:xfrm>
            <a:off x="835530" y="2055758"/>
            <a:ext cx="8161216" cy="660181"/>
          </a:xfrm>
          <a:prstGeom prst="rect">
            <a:avLst/>
          </a:prstGeom>
          <a:noFill/>
        </p:spPr>
        <p:txBody>
          <a:bodyPr wrap="square">
            <a:spAutoFit/>
          </a:bodyPr>
          <a:lstStyle/>
          <a:p>
            <a:pPr marL="180975" marR="0" lvl="1" indent="0" algn="l" defTabSz="457200" rtl="0" eaLnBrk="1" fontAlgn="auto" latinLnBrk="0" hangingPunct="1">
              <a:lnSpc>
                <a:spcPct val="100000"/>
              </a:lnSpc>
              <a:spcBef>
                <a:spcPct val="20000"/>
              </a:spcBef>
              <a:spcAft>
                <a:spcPts val="0"/>
              </a:spcAft>
              <a:buClrTx/>
              <a:buSzPct val="100000"/>
              <a:buFont typeface="Arial"/>
              <a:buNone/>
              <a:tabLst/>
              <a:defRPr sz="3000">
                <a:solidFill>
                  <a:srgbClr val="538AAF"/>
                </a:solidFill>
                <a:latin typeface="Arial"/>
                <a:ea typeface="Arial"/>
                <a:cs typeface="Arial"/>
                <a:sym typeface="Arial"/>
              </a:defRPr>
            </a:pPr>
            <a:r>
              <a:rPr kumimoji="0" lang="en-US" sz="1270" b="1" i="0" u="none" strike="noStrike" kern="1200" cap="none" spc="0" normalizeH="0" baseline="0" noProof="0" dirty="0">
                <a:ln>
                  <a:noFill/>
                </a:ln>
                <a:solidFill>
                  <a:srgbClr val="538AAF"/>
                </a:solidFill>
                <a:effectLst/>
                <a:uLnTx/>
                <a:uFillTx/>
                <a:latin typeface="Arial"/>
                <a:cs typeface="Arial"/>
                <a:sym typeface="Arial"/>
              </a:rPr>
              <a:t>Military mobilization policy</a:t>
            </a:r>
          </a:p>
          <a:p>
            <a:pPr marL="923925" marR="0" lvl="2" indent="-285750" algn="l" defTabSz="457200" rtl="0" eaLnBrk="1" fontAlgn="auto" latinLnBrk="0" hangingPunct="1">
              <a:lnSpc>
                <a:spcPct val="100000"/>
              </a:lnSpc>
              <a:spcBef>
                <a:spcPct val="20000"/>
              </a:spcBef>
              <a:spcAft>
                <a:spcPts val="0"/>
              </a:spcAft>
              <a:buClrTx/>
              <a:buSzPct val="100000"/>
              <a:buFont typeface="Arial"/>
              <a:buChar char="•"/>
              <a:tabLst/>
              <a:defRPr sz="3000">
                <a:solidFill>
                  <a:srgbClr val="538AAF"/>
                </a:solidFill>
                <a:latin typeface="Arial"/>
                <a:ea typeface="Arial"/>
                <a:cs typeface="Arial"/>
                <a:sym typeface="Arial"/>
              </a:defRPr>
            </a:pPr>
            <a:r>
              <a:rPr kumimoji="0" lang="en-US" sz="1100" b="0" i="0" u="none" strike="noStrike" kern="1200" cap="none" spc="0" normalizeH="0" baseline="0" noProof="0" dirty="0">
                <a:ln>
                  <a:noFill/>
                </a:ln>
                <a:solidFill>
                  <a:srgbClr val="538AAF"/>
                </a:solidFill>
                <a:effectLst/>
                <a:uLnTx/>
                <a:uFillTx/>
                <a:latin typeface="Arial"/>
                <a:cs typeface="Arial"/>
                <a:sym typeface="Arial"/>
              </a:rPr>
              <a:t>Extended withdrawal policy for reservists, active-duty military students, and their spouses who must withdraw due to documented deployment, military training, or relocation. Return with ease when your military obligation is over.</a:t>
            </a:r>
          </a:p>
        </p:txBody>
      </p:sp>
      <p:sp>
        <p:nvSpPr>
          <p:cNvPr id="12" name="Rectangle 11" descr="Group">
            <a:extLst>
              <a:ext uri="{FF2B5EF4-FFF2-40B4-BE49-F238E27FC236}">
                <a16:creationId xmlns:a16="http://schemas.microsoft.com/office/drawing/2014/main" id="{F496FABC-890A-4CD6-A086-BCBC786C2FBC}"/>
              </a:ext>
            </a:extLst>
          </p:cNvPr>
          <p:cNvSpPr/>
          <p:nvPr/>
        </p:nvSpPr>
        <p:spPr>
          <a:xfrm>
            <a:off x="270087" y="2594963"/>
            <a:ext cx="521073" cy="66018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0D9D8D4A-68B4-4F32-806C-E131C4C54510}"/>
              </a:ext>
            </a:extLst>
          </p:cNvPr>
          <p:cNvSpPr txBox="1"/>
          <p:nvPr/>
        </p:nvSpPr>
        <p:spPr>
          <a:xfrm rot="10800000" flipV="1">
            <a:off x="835530" y="2698359"/>
            <a:ext cx="8161216" cy="892360"/>
          </a:xfrm>
          <a:prstGeom prst="rect">
            <a:avLst/>
          </a:prstGeom>
          <a:noFill/>
        </p:spPr>
        <p:txBody>
          <a:bodyPr wrap="square">
            <a:spAutoFit/>
          </a:bodyPr>
          <a:lstStyle/>
          <a:p>
            <a:pPr marL="180975" marR="0" lvl="1" indent="0" algn="l" defTabSz="300012" rtl="0" eaLnBrk="1" fontAlgn="auto" latinLnBrk="0" hangingPunct="1">
              <a:lnSpc>
                <a:spcPct val="150000"/>
              </a:lnSpc>
              <a:spcBef>
                <a:spcPts val="0"/>
              </a:spcBef>
              <a:spcAft>
                <a:spcPts val="0"/>
              </a:spcAft>
              <a:buClrTx/>
              <a:buSzPct val="100000"/>
              <a:buFontTx/>
              <a:buNone/>
              <a:tabLst/>
              <a:defRPr sz="3000">
                <a:solidFill>
                  <a:srgbClr val="538AAF"/>
                </a:solidFill>
                <a:latin typeface="Arial"/>
                <a:ea typeface="Arial"/>
                <a:cs typeface="Arial"/>
                <a:sym typeface="Arial"/>
              </a:defRPr>
            </a:pPr>
            <a:r>
              <a:rPr kumimoji="0" lang="en-US" sz="1266" b="1" i="0" u="none" strike="noStrike" kern="1200" cap="none" spc="0" normalizeH="0" baseline="0" noProof="0" dirty="0">
                <a:ln>
                  <a:noFill/>
                </a:ln>
                <a:solidFill>
                  <a:srgbClr val="538AAF"/>
                </a:solidFill>
                <a:effectLst/>
                <a:uLnTx/>
                <a:uFillTx/>
                <a:latin typeface="Arial"/>
                <a:cs typeface="Arial"/>
                <a:sym typeface="Arial"/>
              </a:rPr>
              <a:t>Dedicated Military Support team</a:t>
            </a:r>
          </a:p>
          <a:p>
            <a:pPr marL="923925" marR="0" lvl="2" indent="-285750" algn="l" defTabSz="300012" rtl="0" eaLnBrk="1" fontAlgn="auto" latinLnBrk="0" hangingPunct="1">
              <a:lnSpc>
                <a:spcPct val="100000"/>
              </a:lnSpc>
              <a:spcBef>
                <a:spcPts val="0"/>
              </a:spcBef>
              <a:spcAft>
                <a:spcPts val="0"/>
              </a:spcAft>
              <a:buClrTx/>
              <a:buSzPct val="100000"/>
              <a:buFont typeface="Arial" panose="020B0604020202020204" pitchFamily="34" charset="0"/>
              <a:buChar char="•"/>
              <a:tabLst/>
              <a:defRPr sz="3000">
                <a:solidFill>
                  <a:srgbClr val="538AAF"/>
                </a:solidFill>
                <a:latin typeface="Arial"/>
                <a:ea typeface="Arial"/>
                <a:cs typeface="Arial"/>
                <a:sym typeface="Arial"/>
              </a:defRPr>
            </a:pPr>
            <a:r>
              <a:rPr kumimoji="0" lang="en-US" sz="1100" b="0" i="0" u="none" strike="noStrike" kern="1200" cap="none" spc="0" normalizeH="0" baseline="0" noProof="0" dirty="0">
                <a:ln>
                  <a:noFill/>
                </a:ln>
                <a:solidFill>
                  <a:srgbClr val="538AAF"/>
                </a:solidFill>
                <a:effectLst/>
                <a:uLnTx/>
                <a:uFillTx/>
                <a:latin typeface="Arial"/>
                <a:cs typeface="Arial"/>
                <a:sym typeface="Arial"/>
              </a:rPr>
              <a:t>10-member team for assistance with all benefit programs. A Military Support page in the Student Portal to upload documents; access links to information about benefits; and easily send an email or </a:t>
            </a:r>
            <a:r>
              <a:rPr kumimoji="0" lang="en-US" sz="1100" b="0" i="0" u="none" strike="noStrike" kern="1200" cap="none" spc="0" normalizeH="0" baseline="0" noProof="0" dirty="0">
                <a:ln>
                  <a:noFill/>
                </a:ln>
                <a:solidFill>
                  <a:srgbClr val="538AAF"/>
                </a:solidFill>
                <a:effectLst/>
                <a:uLnTx/>
                <a:uFillTx/>
                <a:latin typeface="Arial"/>
                <a:ea typeface="Calibri" panose="020F0502020204030204" pitchFamily="34" charset="0"/>
                <a:cs typeface="Arial"/>
                <a:sym typeface="Arial"/>
              </a:rPr>
              <a:t>schedule a phone appointment—at a convenient time for the student—to </a:t>
            </a:r>
            <a:r>
              <a:rPr kumimoji="0" lang="en-US" sz="1100" b="0" i="0" u="none" strike="noStrike" kern="1200" cap="none" spc="0" normalizeH="0" baseline="0" noProof="0" dirty="0">
                <a:ln>
                  <a:noFill/>
                </a:ln>
                <a:solidFill>
                  <a:srgbClr val="538AAF"/>
                </a:solidFill>
                <a:effectLst/>
                <a:uLnTx/>
                <a:uFillTx/>
                <a:latin typeface="Arial"/>
                <a:cs typeface="Arial"/>
                <a:sym typeface="Arial"/>
              </a:rPr>
              <a:t>receive prompt answers to any questions.</a:t>
            </a:r>
          </a:p>
        </p:txBody>
      </p:sp>
      <p:sp>
        <p:nvSpPr>
          <p:cNvPr id="16" name="TextBox 15">
            <a:extLst>
              <a:ext uri="{FF2B5EF4-FFF2-40B4-BE49-F238E27FC236}">
                <a16:creationId xmlns:a16="http://schemas.microsoft.com/office/drawing/2014/main" id="{FFE4F280-105F-416B-BD29-9AADD2447A69}"/>
              </a:ext>
            </a:extLst>
          </p:cNvPr>
          <p:cNvSpPr txBox="1"/>
          <p:nvPr/>
        </p:nvSpPr>
        <p:spPr>
          <a:xfrm rot="10800000" flipV="1">
            <a:off x="865118" y="3581535"/>
            <a:ext cx="8001402" cy="574901"/>
          </a:xfrm>
          <a:prstGeom prst="rect">
            <a:avLst/>
          </a:prstGeom>
          <a:noFill/>
        </p:spPr>
        <p:txBody>
          <a:bodyPr wrap="square">
            <a:spAutoFit/>
          </a:bodyPr>
          <a:lstStyle/>
          <a:p>
            <a:pPr marL="180975" marR="0" lvl="1" indent="0" algn="l" defTabSz="300012" rtl="0" eaLnBrk="1" fontAlgn="auto" latinLnBrk="0" hangingPunct="1">
              <a:lnSpc>
                <a:spcPct val="140000"/>
              </a:lnSpc>
              <a:spcBef>
                <a:spcPts val="0"/>
              </a:spcBef>
              <a:spcAft>
                <a:spcPts val="0"/>
              </a:spcAft>
              <a:buClrTx/>
              <a:buSzPct val="100000"/>
              <a:buFontTx/>
              <a:buNone/>
              <a:tabLst/>
              <a:defRPr sz="3000">
                <a:solidFill>
                  <a:srgbClr val="538AAF"/>
                </a:solidFill>
                <a:latin typeface="Arial"/>
                <a:ea typeface="Arial"/>
                <a:cs typeface="Arial"/>
                <a:sym typeface="Arial"/>
              </a:defRPr>
            </a:pPr>
            <a:r>
              <a:rPr kumimoji="0" lang="en-US" sz="1266" b="1" i="0" u="none" strike="noStrike" kern="1200" cap="none" spc="0" normalizeH="0" baseline="0" noProof="0" dirty="0">
                <a:ln>
                  <a:noFill/>
                </a:ln>
                <a:solidFill>
                  <a:srgbClr val="538AAF"/>
                </a:solidFill>
                <a:effectLst/>
                <a:uLnTx/>
                <a:uFillTx/>
                <a:latin typeface="Arial"/>
                <a:cs typeface="Arial"/>
                <a:sym typeface="Arial"/>
              </a:rPr>
              <a:t>Flexibility</a:t>
            </a:r>
          </a:p>
          <a:p>
            <a:pPr marL="923925" marR="0" lvl="2" indent="-285750" algn="l" defTabSz="300012" rtl="0" eaLnBrk="1" fontAlgn="auto" latinLnBrk="0" hangingPunct="1">
              <a:lnSpc>
                <a:spcPct val="140000"/>
              </a:lnSpc>
              <a:spcBef>
                <a:spcPts val="0"/>
              </a:spcBef>
              <a:spcAft>
                <a:spcPts val="0"/>
              </a:spcAft>
              <a:buClrTx/>
              <a:buSzPct val="100000"/>
              <a:buFont typeface="Arial" panose="020B0604020202020204" pitchFamily="34" charset="0"/>
              <a:buChar char="•"/>
              <a:tabLst/>
              <a:defRPr sz="3000">
                <a:solidFill>
                  <a:srgbClr val="538AAF"/>
                </a:solidFill>
                <a:latin typeface="Arial"/>
                <a:ea typeface="Arial"/>
                <a:cs typeface="Arial"/>
                <a:sym typeface="Arial"/>
              </a:defRPr>
            </a:pPr>
            <a:r>
              <a:rPr kumimoji="0" lang="en-US" sz="1100" b="0" i="0" u="none" strike="noStrike" kern="1200" cap="none" spc="0" normalizeH="0" baseline="0" noProof="0" dirty="0">
                <a:ln>
                  <a:noFill/>
                </a:ln>
                <a:solidFill>
                  <a:srgbClr val="538AAF"/>
                </a:solidFill>
                <a:effectLst/>
                <a:uLnTx/>
                <a:uFillTx/>
                <a:latin typeface="Arial"/>
                <a:cs typeface="Arial"/>
                <a:sym typeface="Arial"/>
              </a:rPr>
              <a:t>Students can take from a 1-month to a 3-month term break between terms </a:t>
            </a:r>
          </a:p>
        </p:txBody>
      </p:sp>
      <p:sp>
        <p:nvSpPr>
          <p:cNvPr id="13" name="Rectangle 12" descr="Alarm clock">
            <a:extLst>
              <a:ext uri="{FF2B5EF4-FFF2-40B4-BE49-F238E27FC236}">
                <a16:creationId xmlns:a16="http://schemas.microsoft.com/office/drawing/2014/main" id="{EA02D55B-4F2F-48BC-AE72-5417AC27FBF8}"/>
              </a:ext>
            </a:extLst>
          </p:cNvPr>
          <p:cNvSpPr/>
          <p:nvPr/>
        </p:nvSpPr>
        <p:spPr>
          <a:xfrm>
            <a:off x="307068" y="3643335"/>
            <a:ext cx="342521" cy="392962"/>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29504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24">
            <a:extLst>
              <a:ext uri="{FF2B5EF4-FFF2-40B4-BE49-F238E27FC236}">
                <a16:creationId xmlns:a16="http://schemas.microsoft.com/office/drawing/2014/main" id="{648809F3-C473-49FE-8449-27C213FDC8EB}"/>
              </a:ext>
            </a:extLst>
          </p:cNvPr>
          <p:cNvSpPr/>
          <p:nvPr/>
        </p:nvSpPr>
        <p:spPr>
          <a:xfrm>
            <a:off x="3613761" y="3036733"/>
            <a:ext cx="54166" cy="295642"/>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p>
            <a:pPr marL="0" marR="0" lvl="0" indent="0" algn="l" defTabSz="300012" rtl="0" eaLnBrk="1" fontAlgn="auto" latinLnBrk="0" hangingPunct="1">
              <a:lnSpc>
                <a:spcPct val="140000"/>
              </a:lnSpc>
              <a:spcBef>
                <a:spcPts val="0"/>
              </a:spcBef>
              <a:spcAft>
                <a:spcPts val="0"/>
              </a:spcAft>
              <a:buClrTx/>
              <a:buSzTx/>
              <a:buFontTx/>
              <a:buNone/>
              <a:tabLst/>
              <a:defRPr sz="3400" b="1">
                <a:solidFill>
                  <a:srgbClr val="002351"/>
                </a:solidFill>
                <a:latin typeface="Arial"/>
                <a:ea typeface="Arial"/>
                <a:cs typeface="Arial"/>
                <a:sym typeface="Arial"/>
              </a:defRPr>
            </a:pPr>
            <a:endParaRPr kumimoji="0" sz="1266" b="1" i="0" u="none" strike="noStrike" kern="1200" cap="none" spc="0" normalizeH="0" baseline="0" noProof="0" dirty="0">
              <a:ln>
                <a:noFill/>
              </a:ln>
              <a:solidFill>
                <a:srgbClr val="002351"/>
              </a:solidFill>
              <a:effectLst/>
              <a:uLnTx/>
              <a:uFillTx/>
              <a:latin typeface="Arial"/>
              <a:cs typeface="Arial"/>
              <a:sym typeface="Arial"/>
            </a:endParaRPr>
          </a:p>
        </p:txBody>
      </p:sp>
      <p:sp>
        <p:nvSpPr>
          <p:cNvPr id="7" name="Shape 524">
            <a:extLst>
              <a:ext uri="{FF2B5EF4-FFF2-40B4-BE49-F238E27FC236}">
                <a16:creationId xmlns:a16="http://schemas.microsoft.com/office/drawing/2014/main" id="{3200330D-7588-4375-AF4E-2E33A0FA4266}"/>
              </a:ext>
            </a:extLst>
          </p:cNvPr>
          <p:cNvSpPr/>
          <p:nvPr/>
        </p:nvSpPr>
        <p:spPr>
          <a:xfrm>
            <a:off x="2277120" y="527533"/>
            <a:ext cx="4369951" cy="1465193"/>
          </a:xfrm>
          <a:prstGeom prst="rect">
            <a:avLst/>
          </a:prstGeom>
          <a:ln w="12700">
            <a:miter lim="400000"/>
          </a:ln>
          <a:extLst>
            <a:ext uri="{C572A759-6A51-4108-AA02-DFA0A04FC94B}">
              <ma14:wrappingTextBoxFlag xmlns:ma14="http://schemas.microsoft.com/office/mac/drawingml/2011/main" xmlns="" val="1"/>
            </a:ext>
          </a:extLst>
        </p:spPr>
        <p:txBody>
          <a:bodyPr wrap="square" lIns="26789" tIns="26789" rIns="26789" bIns="26789">
            <a:spAutoFit/>
          </a:bodyPr>
          <a:lstStyle/>
          <a:p>
            <a:pPr lvl="0">
              <a:defRPr/>
            </a:pPr>
            <a:r>
              <a:rPr lang="en-US" b="1" dirty="0">
                <a:solidFill>
                  <a:srgbClr val="002F51"/>
                </a:solidFill>
              </a:rPr>
              <a:t>Angela Condon</a:t>
            </a:r>
            <a:r>
              <a:rPr lang="en-US" dirty="0">
                <a:solidFill>
                  <a:srgbClr val="002F51"/>
                </a:solidFill>
              </a:rPr>
              <a:t> </a:t>
            </a:r>
            <a:r>
              <a:rPr lang="en-US" sz="2000" dirty="0">
                <a:solidFill>
                  <a:srgbClr val="002F51"/>
                </a:solidFill>
              </a:rPr>
              <a:t> </a:t>
            </a:r>
            <a:r>
              <a:rPr lang="en-US" sz="1400" dirty="0">
                <a:solidFill>
                  <a:srgbClr val="002F51"/>
                </a:solidFill>
              </a:rPr>
              <a:t>  </a:t>
            </a:r>
            <a:r>
              <a:rPr lang="en-US" sz="2000" dirty="0">
                <a:solidFill>
                  <a:srgbClr val="002F51"/>
                </a:solidFill>
              </a:rPr>
              <a:t>                 </a:t>
            </a:r>
            <a:br>
              <a:rPr lang="en-US" sz="2000" dirty="0">
                <a:solidFill>
                  <a:srgbClr val="002F51"/>
                </a:solidFill>
              </a:rPr>
            </a:br>
            <a:r>
              <a:rPr lang="en-US" sz="1400" b="1" dirty="0">
                <a:solidFill>
                  <a:srgbClr val="002F51"/>
                </a:solidFill>
              </a:rPr>
              <a:t>Strategic Partnerships Manager, Military Outreach</a:t>
            </a:r>
          </a:p>
          <a:p>
            <a:pPr lvl="0">
              <a:defRPr/>
            </a:pPr>
            <a:r>
              <a:rPr lang="en-US" sz="1400" b="1" dirty="0">
                <a:solidFill>
                  <a:srgbClr val="002F51"/>
                </a:solidFill>
              </a:rPr>
              <a:t>Northwest Region</a:t>
            </a:r>
            <a:br>
              <a:rPr lang="en-US" sz="1400" b="1" dirty="0">
                <a:solidFill>
                  <a:srgbClr val="002F51"/>
                </a:solidFill>
              </a:rPr>
            </a:br>
            <a:r>
              <a:rPr lang="en-US" sz="1400" b="1" dirty="0">
                <a:solidFill>
                  <a:srgbClr val="002F51"/>
                </a:solidFill>
              </a:rPr>
              <a:t>206-330-1114</a:t>
            </a:r>
          </a:p>
          <a:p>
            <a:pPr lvl="0">
              <a:defRPr/>
            </a:pPr>
            <a:r>
              <a:rPr lang="en-US" sz="1400" u="sng" dirty="0">
                <a:solidFill>
                  <a:srgbClr val="4886A1"/>
                </a:solidFill>
              </a:rPr>
              <a:t>angela.condon@wgu.edu</a:t>
            </a:r>
            <a:r>
              <a:rPr lang="en-US" sz="1400" b="1" dirty="0">
                <a:solidFill>
                  <a:srgbClr val="002F51"/>
                </a:solidFill>
              </a:rPr>
              <a:t> </a:t>
            </a:r>
          </a:p>
          <a:p>
            <a:pPr marL="0" marR="0" lvl="0" indent="0" algn="l" defTabSz="300012" rtl="0" eaLnBrk="1" fontAlgn="auto" latinLnBrk="0" hangingPunct="1">
              <a:lnSpc>
                <a:spcPct val="140000"/>
              </a:lnSpc>
              <a:spcBef>
                <a:spcPts val="0"/>
              </a:spcBef>
              <a:spcAft>
                <a:spcPts val="0"/>
              </a:spcAft>
              <a:buClrTx/>
              <a:buSzTx/>
              <a:buFontTx/>
              <a:buNone/>
              <a:tabLst/>
              <a:defRPr sz="3400" b="1">
                <a:solidFill>
                  <a:srgbClr val="002351"/>
                </a:solidFill>
                <a:latin typeface="Arial"/>
                <a:ea typeface="Arial"/>
                <a:cs typeface="Arial"/>
                <a:sym typeface="Arial"/>
              </a:defRPr>
            </a:pPr>
            <a:endParaRPr kumimoji="0" sz="1266" b="0" i="0" u="none" strike="noStrike" kern="1200" cap="none" spc="0" normalizeH="0" baseline="0" noProof="0" dirty="0">
              <a:ln>
                <a:noFill/>
              </a:ln>
              <a:solidFill>
                <a:srgbClr val="538AAF"/>
              </a:solidFill>
              <a:effectLst/>
              <a:uLnTx/>
              <a:uFillTx/>
              <a:latin typeface="Arial"/>
              <a:cs typeface="Arial"/>
              <a:sym typeface="Arial"/>
            </a:endParaRPr>
          </a:p>
        </p:txBody>
      </p:sp>
      <p:sp>
        <p:nvSpPr>
          <p:cNvPr id="8" name="Shape 524">
            <a:extLst>
              <a:ext uri="{FF2B5EF4-FFF2-40B4-BE49-F238E27FC236}">
                <a16:creationId xmlns:a16="http://schemas.microsoft.com/office/drawing/2014/main" id="{89325DB4-1BA7-4809-9601-8D99230B2095}"/>
              </a:ext>
            </a:extLst>
          </p:cNvPr>
          <p:cNvSpPr/>
          <p:nvPr/>
        </p:nvSpPr>
        <p:spPr>
          <a:xfrm>
            <a:off x="6454562" y="162343"/>
            <a:ext cx="54166" cy="295642"/>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p>
            <a:pPr marL="0" marR="0" lvl="0" indent="0" algn="l" defTabSz="300012" rtl="0" eaLnBrk="1" fontAlgn="auto" latinLnBrk="0" hangingPunct="1">
              <a:lnSpc>
                <a:spcPct val="140000"/>
              </a:lnSpc>
              <a:spcBef>
                <a:spcPts val="0"/>
              </a:spcBef>
              <a:spcAft>
                <a:spcPts val="0"/>
              </a:spcAft>
              <a:buClrTx/>
              <a:buSzTx/>
              <a:buFontTx/>
              <a:buNone/>
              <a:tabLst/>
              <a:defRPr sz="3400" b="1">
                <a:solidFill>
                  <a:srgbClr val="002351"/>
                </a:solidFill>
                <a:latin typeface="Arial"/>
                <a:ea typeface="Arial"/>
                <a:cs typeface="Arial"/>
                <a:sym typeface="Arial"/>
              </a:defRPr>
            </a:pPr>
            <a:endParaRPr kumimoji="0" sz="1266" b="1" i="0" u="none" strike="noStrike" kern="1200" cap="none" spc="0" normalizeH="0" baseline="0" noProof="0" dirty="0">
              <a:ln>
                <a:noFill/>
              </a:ln>
              <a:solidFill>
                <a:srgbClr val="002351"/>
              </a:solidFill>
              <a:effectLst/>
              <a:uLnTx/>
              <a:uFillTx/>
              <a:latin typeface="Arial"/>
              <a:cs typeface="Arial"/>
              <a:sym typeface="Arial"/>
            </a:endParaRPr>
          </a:p>
        </p:txBody>
      </p:sp>
      <p:sp>
        <p:nvSpPr>
          <p:cNvPr id="13" name="Text Placeholder 2">
            <a:extLst>
              <a:ext uri="{FF2B5EF4-FFF2-40B4-BE49-F238E27FC236}">
                <a16:creationId xmlns:a16="http://schemas.microsoft.com/office/drawing/2014/main" id="{DC61284C-5C00-41EC-9074-44577C5CDA72}"/>
              </a:ext>
            </a:extLst>
          </p:cNvPr>
          <p:cNvSpPr>
            <a:spLocks noGrp="1"/>
          </p:cNvSpPr>
          <p:nvPr>
            <p:ph type="body" sz="quarter" idx="10"/>
          </p:nvPr>
        </p:nvSpPr>
        <p:spPr>
          <a:xfrm>
            <a:off x="1065281" y="2434861"/>
            <a:ext cx="6793631" cy="746713"/>
          </a:xfrm>
        </p:spPr>
        <p:txBody>
          <a:bodyPr/>
          <a:lstStyle/>
          <a:p>
            <a:endParaRPr lang="en-US" sz="2500" dirty="0"/>
          </a:p>
          <a:p>
            <a:r>
              <a:rPr lang="en-US" sz="2500" dirty="0"/>
              <a:t>I look forward to connecting</a:t>
            </a:r>
          </a:p>
        </p:txBody>
      </p:sp>
      <p:sp>
        <p:nvSpPr>
          <p:cNvPr id="2" name="TextBox 1">
            <a:extLst>
              <a:ext uri="{FF2B5EF4-FFF2-40B4-BE49-F238E27FC236}">
                <a16:creationId xmlns:a16="http://schemas.microsoft.com/office/drawing/2014/main" id="{CE1C2E94-7006-467E-B384-045E9F5A6C25}"/>
              </a:ext>
            </a:extLst>
          </p:cNvPr>
          <p:cNvSpPr txBox="1"/>
          <p:nvPr/>
        </p:nvSpPr>
        <p:spPr>
          <a:xfrm>
            <a:off x="2107049" y="3703414"/>
            <a:ext cx="66367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F51"/>
                </a:solidFill>
                <a:effectLst/>
                <a:uLnTx/>
                <a:uFillTx/>
                <a:latin typeface="Arial" panose="020B0604020202020204"/>
                <a:ea typeface="+mn-ea"/>
                <a:cs typeface="+mn-cs"/>
              </a:rPr>
              <a:t>Thank you so much for your time!</a:t>
            </a:r>
          </a:p>
        </p:txBody>
      </p:sp>
    </p:spTree>
    <p:extLst>
      <p:ext uri="{BB962C8B-B14F-4D97-AF65-F5344CB8AC3E}">
        <p14:creationId xmlns:p14="http://schemas.microsoft.com/office/powerpoint/2010/main" val="399147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C70E75-4CA9-B542-B5E9-4C54CEF3E253}"/>
              </a:ext>
            </a:extLst>
          </p:cNvPr>
          <p:cNvSpPr>
            <a:spLocks noGrp="1"/>
          </p:cNvSpPr>
          <p:nvPr>
            <p:ph type="subTitle" idx="1"/>
          </p:nvPr>
        </p:nvSpPr>
        <p:spPr/>
        <p:txBody>
          <a:bodyPr/>
          <a:lstStyle/>
          <a:p>
            <a:endParaRPr lang="en-US"/>
          </a:p>
        </p:txBody>
      </p:sp>
      <p:sp>
        <p:nvSpPr>
          <p:cNvPr id="3" name="Text Placeholder 2">
            <a:extLst>
              <a:ext uri="{FF2B5EF4-FFF2-40B4-BE49-F238E27FC236}">
                <a16:creationId xmlns:a16="http://schemas.microsoft.com/office/drawing/2014/main" id="{9EFFC685-7344-6F40-A480-FF8A44A70EAC}"/>
              </a:ext>
            </a:extLst>
          </p:cNvPr>
          <p:cNvSpPr>
            <a:spLocks noGrp="1"/>
          </p:cNvSpPr>
          <p:nvPr>
            <p:ph type="body" sz="quarter" idx="10"/>
          </p:nvPr>
        </p:nvSpPr>
        <p:spPr/>
        <p:txBody>
          <a:bodyPr/>
          <a:lstStyle/>
          <a:p>
            <a:r>
              <a:rPr lang="en-US"/>
              <a:t>Why WGU?</a:t>
            </a:r>
          </a:p>
        </p:txBody>
      </p:sp>
      <p:sp>
        <p:nvSpPr>
          <p:cNvPr id="4" name="Rectangle 3">
            <a:extLst>
              <a:ext uri="{FF2B5EF4-FFF2-40B4-BE49-F238E27FC236}">
                <a16:creationId xmlns:a16="http://schemas.microsoft.com/office/drawing/2014/main" id="{AD3D3166-B514-5441-9378-256A8C443EFC}"/>
              </a:ext>
            </a:extLst>
          </p:cNvPr>
          <p:cNvSpPr/>
          <p:nvPr/>
        </p:nvSpPr>
        <p:spPr>
          <a:xfrm>
            <a:off x="4450813" y="238708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pic>
        <p:nvPicPr>
          <p:cNvPr id="5" name="Google Shape;542;p56">
            <a:extLst>
              <a:ext uri="{FF2B5EF4-FFF2-40B4-BE49-F238E27FC236}">
                <a16:creationId xmlns:a16="http://schemas.microsoft.com/office/drawing/2014/main" id="{30D9E508-697C-4E48-A56B-80E3A2E31CE0}"/>
              </a:ext>
            </a:extLst>
          </p:cNvPr>
          <p:cNvPicPr preferRelativeResize="0"/>
          <p:nvPr/>
        </p:nvPicPr>
        <p:blipFill rotWithShape="1">
          <a:blip r:embed="rId3">
            <a:alphaModFix/>
          </a:blip>
          <a:srcRect/>
          <a:stretch/>
        </p:blipFill>
        <p:spPr>
          <a:xfrm>
            <a:off x="0" y="-57150"/>
            <a:ext cx="9144000" cy="5143500"/>
          </a:xfrm>
          <a:prstGeom prst="rect">
            <a:avLst/>
          </a:prstGeom>
          <a:noFill/>
          <a:ln>
            <a:noFill/>
          </a:ln>
        </p:spPr>
      </p:pic>
      <p:sp>
        <p:nvSpPr>
          <p:cNvPr id="6" name="Google Shape;123;p22">
            <a:extLst>
              <a:ext uri="{FF2B5EF4-FFF2-40B4-BE49-F238E27FC236}">
                <a16:creationId xmlns:a16="http://schemas.microsoft.com/office/drawing/2014/main" id="{3555F8B1-7BF8-AA4D-903B-08FD59AC43BC}"/>
              </a:ext>
            </a:extLst>
          </p:cNvPr>
          <p:cNvSpPr txBox="1"/>
          <p:nvPr/>
        </p:nvSpPr>
        <p:spPr>
          <a:xfrm>
            <a:off x="775162" y="233834"/>
            <a:ext cx="7748669" cy="1456173"/>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sz="2400" b="1" dirty="0">
                <a:solidFill>
                  <a:schemeClr val="bg1"/>
                </a:solidFill>
                <a:latin typeface="+mn-lt"/>
                <a:ea typeface="Helvetica Neue" panose="02000503000000020004" pitchFamily="2" charset="0"/>
                <a:cs typeface="Helvetica Neue" panose="02000503000000020004" pitchFamily="2" charset="0"/>
                <a:sym typeface="Hind"/>
              </a:rPr>
              <a:t>The principal mission of WGU is to improve quality and expand access to post-secondary educational opportunities </a:t>
            </a:r>
            <a:r>
              <a:rPr lang="en-US" sz="2400" b="1" dirty="0">
                <a:solidFill>
                  <a:schemeClr val="bg1"/>
                </a:solidFill>
                <a:ea typeface="Helvetica Neue" panose="02000503000000020004" pitchFamily="2" charset="0"/>
                <a:cs typeface="Helvetica Neue" panose="02000503000000020004" pitchFamily="2" charset="0"/>
                <a:sym typeface="Hind"/>
              </a:rPr>
              <a:t> </a:t>
            </a:r>
            <a:endParaRPr lang="en-US" sz="2400" b="1" dirty="0">
              <a:solidFill>
                <a:schemeClr val="bg1"/>
              </a:solidFill>
              <a:latin typeface="+mn-lt"/>
              <a:ea typeface="Helvetica Neue" panose="02000503000000020004" pitchFamily="2" charset="0"/>
              <a:cs typeface="Helvetica Neue" panose="02000503000000020004" pitchFamily="2" charset="0"/>
            </a:endParaRPr>
          </a:p>
        </p:txBody>
      </p:sp>
      <p:grpSp>
        <p:nvGrpSpPr>
          <p:cNvPr id="8" name="Group 135">
            <a:extLst>
              <a:ext uri="{FF2B5EF4-FFF2-40B4-BE49-F238E27FC236}">
                <a16:creationId xmlns:a16="http://schemas.microsoft.com/office/drawing/2014/main" id="{3E0C8E5C-92BD-445B-85C8-7A61BB262DB9}"/>
              </a:ext>
            </a:extLst>
          </p:cNvPr>
          <p:cNvGrpSpPr/>
          <p:nvPr/>
        </p:nvGrpSpPr>
        <p:grpSpPr>
          <a:xfrm>
            <a:off x="1058459" y="1949657"/>
            <a:ext cx="6285882" cy="2039410"/>
            <a:chOff x="-648869" y="0"/>
            <a:chExt cx="10866046" cy="3867324"/>
          </a:xfrm>
        </p:grpSpPr>
        <p:sp>
          <p:nvSpPr>
            <p:cNvPr id="9" name="Shape 127">
              <a:extLst>
                <a:ext uri="{FF2B5EF4-FFF2-40B4-BE49-F238E27FC236}">
                  <a16:creationId xmlns:a16="http://schemas.microsoft.com/office/drawing/2014/main" id="{D743DA85-B551-438E-AFEF-E5AFE5896694}"/>
                </a:ext>
              </a:extLst>
            </p:cNvPr>
            <p:cNvSpPr/>
            <p:nvPr/>
          </p:nvSpPr>
          <p:spPr>
            <a:xfrm>
              <a:off x="-648869" y="2759146"/>
              <a:ext cx="3047238" cy="11081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defTabSz="300012">
                <a:defRPr sz="2400">
                  <a:solidFill>
                    <a:srgbClr val="002351"/>
                  </a:solidFill>
                  <a:latin typeface="Arial"/>
                  <a:ea typeface="Arial"/>
                  <a:cs typeface="Arial"/>
                  <a:sym typeface="Arial"/>
                </a:defRPr>
              </a:pPr>
              <a:r>
                <a:rPr sz="1266" dirty="0">
                  <a:solidFill>
                    <a:schemeClr val="bg1"/>
                  </a:solidFill>
                </a:rPr>
                <a:t>WGU established</a:t>
              </a:r>
              <a:r>
                <a:rPr lang="en-US" sz="1266" dirty="0">
                  <a:solidFill>
                    <a:schemeClr val="bg1"/>
                  </a:solidFill>
                </a:rPr>
                <a:t> by</a:t>
              </a:r>
              <a:r>
                <a:rPr sz="1266" dirty="0">
                  <a:solidFill>
                    <a:schemeClr val="bg1"/>
                  </a:solidFill>
                </a:rPr>
                <a:t> a </a:t>
              </a:r>
              <a:r>
                <a:rPr lang="en-US" sz="1266" dirty="0">
                  <a:solidFill>
                    <a:schemeClr val="bg1"/>
                  </a:solidFill>
                </a:rPr>
                <a:t>bi-partisan group</a:t>
              </a:r>
              <a:r>
                <a:rPr sz="1266" dirty="0">
                  <a:solidFill>
                    <a:schemeClr val="bg1"/>
                  </a:solidFill>
                </a:rPr>
                <a:t> of 19</a:t>
              </a:r>
              <a:r>
                <a:rPr lang="en-US" sz="1266" dirty="0">
                  <a:solidFill>
                    <a:schemeClr val="bg1"/>
                  </a:solidFill>
                </a:rPr>
                <a:t> </a:t>
              </a:r>
              <a:r>
                <a:rPr sz="1266" dirty="0">
                  <a:solidFill>
                    <a:schemeClr val="bg1"/>
                  </a:solidFill>
                </a:rPr>
                <a:t>U</a:t>
              </a:r>
              <a:r>
                <a:rPr lang="en-US" sz="1266" dirty="0">
                  <a:solidFill>
                    <a:schemeClr val="bg1"/>
                  </a:solidFill>
                </a:rPr>
                <a:t>.</a:t>
              </a:r>
              <a:r>
                <a:rPr sz="1266" dirty="0">
                  <a:solidFill>
                    <a:schemeClr val="bg1"/>
                  </a:solidFill>
                </a:rPr>
                <a:t>S</a:t>
              </a:r>
              <a:r>
                <a:rPr lang="en-US" sz="1266" dirty="0">
                  <a:solidFill>
                    <a:schemeClr val="bg1"/>
                  </a:solidFill>
                </a:rPr>
                <a:t>.</a:t>
              </a:r>
              <a:r>
                <a:rPr sz="1266" dirty="0">
                  <a:solidFill>
                    <a:schemeClr val="bg1"/>
                  </a:solidFill>
                </a:rPr>
                <a:t> governors.</a:t>
              </a:r>
            </a:p>
          </p:txBody>
        </p:sp>
        <p:sp>
          <p:nvSpPr>
            <p:cNvPr id="10" name="Shape 129">
              <a:extLst>
                <a:ext uri="{FF2B5EF4-FFF2-40B4-BE49-F238E27FC236}">
                  <a16:creationId xmlns:a16="http://schemas.microsoft.com/office/drawing/2014/main" id="{C9792277-CC79-4DB7-BFA5-2C34DF3283BA}"/>
                </a:ext>
              </a:extLst>
            </p:cNvPr>
            <p:cNvSpPr/>
            <p:nvPr/>
          </p:nvSpPr>
          <p:spPr>
            <a:xfrm>
              <a:off x="874750" y="554534"/>
              <a:ext cx="8556650" cy="1"/>
            </a:xfrm>
            <a:prstGeom prst="line">
              <a:avLst/>
            </a:prstGeom>
            <a:noFill/>
            <a:ln w="63500" cap="flat">
              <a:solidFill>
                <a:srgbClr val="538AAF"/>
              </a:solidFill>
              <a:prstDash val="solid"/>
              <a:miter lim="400000"/>
            </a:ln>
            <a:effectLst/>
          </p:spPr>
          <p:txBody>
            <a:bodyPr wrap="square" lIns="26789" tIns="26789" rIns="26789" bIns="26789" numCol="1" anchor="ctr">
              <a:noAutofit/>
            </a:bodyPr>
            <a:lstStyle/>
            <a:p>
              <a:pPr>
                <a:defRPr sz="2400"/>
              </a:pPr>
              <a:endParaRPr sz="1266"/>
            </a:p>
          </p:txBody>
        </p:sp>
        <p:sp>
          <p:nvSpPr>
            <p:cNvPr id="11" name="Shape 130">
              <a:extLst>
                <a:ext uri="{FF2B5EF4-FFF2-40B4-BE49-F238E27FC236}">
                  <a16:creationId xmlns:a16="http://schemas.microsoft.com/office/drawing/2014/main" id="{09BBC54B-7489-40BA-B385-EB6E281ACF15}"/>
                </a:ext>
              </a:extLst>
            </p:cNvPr>
            <p:cNvSpPr/>
            <p:nvPr/>
          </p:nvSpPr>
          <p:spPr>
            <a:xfrm>
              <a:off x="0" y="0"/>
              <a:ext cx="1045468" cy="1045468"/>
            </a:xfrm>
            <a:prstGeom prst="ellipse">
              <a:avLst/>
            </a:prstGeom>
            <a:solidFill>
              <a:srgbClr val="538AAF"/>
            </a:solidFill>
            <a:ln w="12700" cap="flat">
              <a:noFill/>
              <a:miter lim="400000"/>
            </a:ln>
            <a:effectLst/>
            <a:extLst>
              <a:ext uri="{C572A759-6A51-4108-AA02-DFA0A04FC94B}">
                <ma14:wrappingTextBoxFlag xmlns:ma14="http://schemas.microsoft.com/office/mac/drawingml/2011/main" xmlns="" val="1"/>
              </a:ext>
            </a:extLst>
          </p:spPr>
          <p:txBody>
            <a:bodyPr wrap="square" lIns="26789" tIns="26789" rIns="26789" bIns="26789" numCol="1" anchor="ctr">
              <a:noAutofit/>
            </a:bodyPr>
            <a:lstStyle>
              <a:lvl1pPr>
                <a:defRPr sz="2000">
                  <a:solidFill>
                    <a:srgbClr val="FFFFFF"/>
                  </a:solidFill>
                  <a:latin typeface="Arial"/>
                  <a:ea typeface="Arial"/>
                  <a:cs typeface="Arial"/>
                  <a:sym typeface="Arial"/>
                </a:defRPr>
              </a:lvl1pPr>
            </a:lstStyle>
            <a:p>
              <a:r>
                <a:rPr sz="1055"/>
                <a:t>1997</a:t>
              </a:r>
            </a:p>
          </p:txBody>
        </p:sp>
        <p:sp>
          <p:nvSpPr>
            <p:cNvPr id="12" name="Shape 131">
              <a:extLst>
                <a:ext uri="{FF2B5EF4-FFF2-40B4-BE49-F238E27FC236}">
                  <a16:creationId xmlns:a16="http://schemas.microsoft.com/office/drawing/2014/main" id="{DA7CD1B9-DA2E-45F3-AB52-D3BFFC39DBFA}"/>
                </a:ext>
              </a:extLst>
            </p:cNvPr>
            <p:cNvSpPr/>
            <p:nvPr/>
          </p:nvSpPr>
          <p:spPr>
            <a:xfrm>
              <a:off x="9260684" y="31801"/>
              <a:ext cx="956493" cy="1045469"/>
            </a:xfrm>
            <a:prstGeom prst="ellipse">
              <a:avLst/>
            </a:prstGeom>
            <a:solidFill>
              <a:srgbClr val="538AAF"/>
            </a:solidFill>
            <a:ln w="12700" cap="flat">
              <a:noFill/>
              <a:miter lim="400000"/>
            </a:ln>
            <a:effectLst/>
            <a:extLst>
              <a:ext uri="{C572A759-6A51-4108-AA02-DFA0A04FC94B}">
                <ma14:wrappingTextBoxFlag xmlns:ma14="http://schemas.microsoft.com/office/mac/drawingml/2011/main" xmlns="" val="1"/>
              </a:ext>
            </a:extLst>
          </p:spPr>
          <p:txBody>
            <a:bodyPr wrap="square" lIns="26789" tIns="26789" rIns="26789" bIns="26789" numCol="1" anchor="ctr">
              <a:noAutofit/>
            </a:bodyPr>
            <a:lstStyle>
              <a:lvl1pPr>
                <a:defRPr sz="2000">
                  <a:solidFill>
                    <a:srgbClr val="FFFFFF"/>
                  </a:solidFill>
                  <a:latin typeface="Arial"/>
                  <a:ea typeface="Arial"/>
                  <a:cs typeface="Arial"/>
                  <a:sym typeface="Arial"/>
                </a:defRPr>
              </a:lvl1pPr>
            </a:lstStyle>
            <a:p>
              <a:r>
                <a:rPr lang="en-US" sz="1055" dirty="0"/>
                <a:t>2021</a:t>
              </a:r>
              <a:endParaRPr sz="1055" dirty="0"/>
            </a:p>
          </p:txBody>
        </p:sp>
        <p:sp>
          <p:nvSpPr>
            <p:cNvPr id="13" name="Shape 133">
              <a:extLst>
                <a:ext uri="{FF2B5EF4-FFF2-40B4-BE49-F238E27FC236}">
                  <a16:creationId xmlns:a16="http://schemas.microsoft.com/office/drawing/2014/main" id="{EC9E804D-8D03-4A80-9142-3B23040820D5}"/>
                </a:ext>
              </a:extLst>
            </p:cNvPr>
            <p:cNvSpPr/>
            <p:nvPr/>
          </p:nvSpPr>
          <p:spPr>
            <a:xfrm flipV="1">
              <a:off x="522733" y="1088828"/>
              <a:ext cx="1" cy="1301373"/>
            </a:xfrm>
            <a:prstGeom prst="line">
              <a:avLst/>
            </a:prstGeom>
            <a:noFill/>
            <a:ln w="25400" cap="rnd">
              <a:solidFill>
                <a:srgbClr val="538AAF"/>
              </a:solidFill>
              <a:custDash>
                <a:ds d="100000" sp="200000"/>
              </a:custDash>
              <a:round/>
              <a:headEnd type="oval" w="med" len="med"/>
            </a:ln>
            <a:effectLst/>
          </p:spPr>
          <p:txBody>
            <a:bodyPr wrap="square" lIns="26789" tIns="26789" rIns="26789" bIns="26789" numCol="1" anchor="ctr">
              <a:noAutofit/>
            </a:bodyPr>
            <a:lstStyle/>
            <a:p>
              <a:pPr>
                <a:defRPr sz="2400"/>
              </a:pPr>
              <a:endParaRPr sz="1266"/>
            </a:p>
          </p:txBody>
        </p:sp>
      </p:grpSp>
      <p:sp>
        <p:nvSpPr>
          <p:cNvPr id="14" name="TextBox 13">
            <a:extLst>
              <a:ext uri="{FF2B5EF4-FFF2-40B4-BE49-F238E27FC236}">
                <a16:creationId xmlns:a16="http://schemas.microsoft.com/office/drawing/2014/main" id="{5B0DF7A5-8199-449E-9622-E0168601D43E}"/>
              </a:ext>
            </a:extLst>
          </p:cNvPr>
          <p:cNvSpPr txBox="1"/>
          <p:nvPr/>
        </p:nvSpPr>
        <p:spPr>
          <a:xfrm>
            <a:off x="5845630" y="3233058"/>
            <a:ext cx="2400299" cy="874085"/>
          </a:xfrm>
          <a:prstGeom prst="rect">
            <a:avLst/>
          </a:prstGeom>
          <a:noFill/>
        </p:spPr>
        <p:txBody>
          <a:bodyPr wrap="square" rtlCol="0">
            <a:spAutoFit/>
          </a:bodyPr>
          <a:lstStyle/>
          <a:p>
            <a:r>
              <a:rPr lang="en-US" sz="1270" dirty="0">
                <a:solidFill>
                  <a:schemeClr val="bg1"/>
                </a:solidFill>
              </a:rPr>
              <a:t>24 years of changing lives, and the lives of family members, one graduate at a time</a:t>
            </a:r>
            <a:r>
              <a:rPr lang="en-US" sz="1270" dirty="0"/>
              <a:t>. </a:t>
            </a:r>
          </a:p>
        </p:txBody>
      </p:sp>
      <p:sp>
        <p:nvSpPr>
          <p:cNvPr id="15" name="Shape 133">
            <a:extLst>
              <a:ext uri="{FF2B5EF4-FFF2-40B4-BE49-F238E27FC236}">
                <a16:creationId xmlns:a16="http://schemas.microsoft.com/office/drawing/2014/main" id="{5A2A70EE-0FDC-47AE-B270-9D7304ACC96B}"/>
              </a:ext>
            </a:extLst>
          </p:cNvPr>
          <p:cNvSpPr/>
          <p:nvPr/>
        </p:nvSpPr>
        <p:spPr>
          <a:xfrm flipV="1">
            <a:off x="7045959" y="2470335"/>
            <a:ext cx="1" cy="686271"/>
          </a:xfrm>
          <a:prstGeom prst="line">
            <a:avLst/>
          </a:prstGeom>
          <a:noFill/>
          <a:ln w="25400" cap="rnd">
            <a:solidFill>
              <a:srgbClr val="538AAF"/>
            </a:solidFill>
            <a:custDash>
              <a:ds d="100000" sp="200000"/>
            </a:custDash>
            <a:round/>
            <a:headEnd type="oval" w="med" len="med"/>
          </a:ln>
          <a:effectLst/>
        </p:spPr>
        <p:txBody>
          <a:bodyPr wrap="square" lIns="26789" tIns="26789" rIns="26789" bIns="26789" numCol="1" anchor="ctr">
            <a:noAutofit/>
          </a:bodyPr>
          <a:lstStyle/>
          <a:p>
            <a:pPr>
              <a:defRPr sz="2400"/>
            </a:pPr>
            <a:endParaRPr sz="1266"/>
          </a:p>
        </p:txBody>
      </p:sp>
    </p:spTree>
    <p:extLst>
      <p:ext uri="{BB962C8B-B14F-4D97-AF65-F5344CB8AC3E}">
        <p14:creationId xmlns:p14="http://schemas.microsoft.com/office/powerpoint/2010/main" val="472572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202">
            <a:extLst>
              <a:ext uri="{FF2B5EF4-FFF2-40B4-BE49-F238E27FC236}">
                <a16:creationId xmlns:a16="http://schemas.microsoft.com/office/drawing/2014/main" id="{CC0A6D18-3877-41BE-8EDC-1D8BD74D6165}"/>
              </a:ext>
            </a:extLst>
          </p:cNvPr>
          <p:cNvSpPr/>
          <p:nvPr/>
        </p:nvSpPr>
        <p:spPr>
          <a:xfrm>
            <a:off x="2122607" y="2977938"/>
            <a:ext cx="1552397" cy="546544"/>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p>
            <a:pPr algn="ctr">
              <a:defRPr sz="1800" b="1">
                <a:latin typeface="Arial"/>
                <a:ea typeface="Arial"/>
                <a:cs typeface="Arial"/>
                <a:sym typeface="Arial"/>
              </a:defRPr>
            </a:pPr>
            <a:r>
              <a:rPr sz="1600" dirty="0"/>
              <a:t>COMPETENCY </a:t>
            </a:r>
            <a:endParaRPr lang="en-US" sz="1600" dirty="0"/>
          </a:p>
          <a:p>
            <a:pPr algn="ctr">
              <a:defRPr sz="1800" b="1">
                <a:latin typeface="Arial"/>
                <a:ea typeface="Arial"/>
                <a:cs typeface="Arial"/>
                <a:sym typeface="Arial"/>
              </a:defRPr>
            </a:pPr>
            <a:r>
              <a:rPr sz="1600" dirty="0"/>
              <a:t>BASED</a:t>
            </a:r>
          </a:p>
        </p:txBody>
      </p:sp>
      <p:sp>
        <p:nvSpPr>
          <p:cNvPr id="14" name="Shape 203">
            <a:extLst>
              <a:ext uri="{FF2B5EF4-FFF2-40B4-BE49-F238E27FC236}">
                <a16:creationId xmlns:a16="http://schemas.microsoft.com/office/drawing/2014/main" id="{A424B435-6946-4135-A09A-2848CE13CA23}"/>
              </a:ext>
            </a:extLst>
          </p:cNvPr>
          <p:cNvSpPr/>
          <p:nvPr/>
        </p:nvSpPr>
        <p:spPr>
          <a:xfrm>
            <a:off x="588862" y="2974721"/>
            <a:ext cx="1283605" cy="792765"/>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p>
            <a:pPr algn="ctr">
              <a:defRPr sz="1800" b="1">
                <a:latin typeface="Arial"/>
                <a:ea typeface="Arial"/>
                <a:cs typeface="Arial"/>
                <a:sym typeface="Arial"/>
              </a:defRPr>
            </a:pPr>
            <a:r>
              <a:rPr lang="en-US" sz="1600" dirty="0"/>
              <a:t>TOTAL</a:t>
            </a:r>
          </a:p>
          <a:p>
            <a:pPr algn="ctr">
              <a:defRPr sz="1800" b="1">
                <a:latin typeface="Arial"/>
                <a:ea typeface="Arial"/>
                <a:cs typeface="Arial"/>
                <a:sym typeface="Arial"/>
              </a:defRPr>
            </a:pPr>
            <a:r>
              <a:rPr lang="en-US" sz="1600" dirty="0"/>
              <a:t>FLEXIBILITY</a:t>
            </a:r>
            <a:endParaRPr sz="1600" dirty="0"/>
          </a:p>
          <a:p>
            <a:pPr algn="ctr">
              <a:defRPr sz="1800">
                <a:solidFill>
                  <a:srgbClr val="538AAF"/>
                </a:solidFill>
                <a:latin typeface="Arial"/>
                <a:ea typeface="Arial"/>
                <a:cs typeface="Arial"/>
                <a:sym typeface="Arial"/>
              </a:defRPr>
            </a:pPr>
            <a:endParaRPr sz="1600" dirty="0"/>
          </a:p>
        </p:txBody>
      </p:sp>
      <p:sp>
        <p:nvSpPr>
          <p:cNvPr id="15" name="Shape 204">
            <a:extLst>
              <a:ext uri="{FF2B5EF4-FFF2-40B4-BE49-F238E27FC236}">
                <a16:creationId xmlns:a16="http://schemas.microsoft.com/office/drawing/2014/main" id="{ED4EFE66-8CCC-4448-A182-C3A4A2B59CE7}"/>
              </a:ext>
            </a:extLst>
          </p:cNvPr>
          <p:cNvSpPr/>
          <p:nvPr/>
        </p:nvSpPr>
        <p:spPr>
          <a:xfrm>
            <a:off x="3928327" y="2974721"/>
            <a:ext cx="1394213" cy="300322"/>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p>
            <a:pPr algn="ctr">
              <a:defRPr sz="1800" b="1">
                <a:latin typeface="Arial"/>
                <a:ea typeface="Arial"/>
                <a:cs typeface="Arial"/>
                <a:sym typeface="Arial"/>
              </a:defRPr>
            </a:pPr>
            <a:r>
              <a:rPr sz="1600" dirty="0"/>
              <a:t>ACCREDITED</a:t>
            </a:r>
          </a:p>
        </p:txBody>
      </p:sp>
      <p:sp>
        <p:nvSpPr>
          <p:cNvPr id="16" name="Shape 205">
            <a:extLst>
              <a:ext uri="{FF2B5EF4-FFF2-40B4-BE49-F238E27FC236}">
                <a16:creationId xmlns:a16="http://schemas.microsoft.com/office/drawing/2014/main" id="{BFC994ED-26CC-40E4-8FA0-D857E3EC4699}"/>
              </a:ext>
            </a:extLst>
          </p:cNvPr>
          <p:cNvSpPr/>
          <p:nvPr/>
        </p:nvSpPr>
        <p:spPr>
          <a:xfrm>
            <a:off x="5586843" y="2974721"/>
            <a:ext cx="1463141" cy="546544"/>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p>
            <a:pPr algn="ctr">
              <a:defRPr sz="1800" b="1">
                <a:latin typeface="Arial"/>
                <a:ea typeface="Arial"/>
                <a:cs typeface="Arial"/>
                <a:sym typeface="Arial"/>
              </a:defRPr>
            </a:pPr>
            <a:r>
              <a:rPr lang="en-US" sz="1600" dirty="0"/>
              <a:t>AFFORDABLE</a:t>
            </a:r>
            <a:endParaRPr sz="1600" dirty="0"/>
          </a:p>
          <a:p>
            <a:pPr algn="ctr">
              <a:defRPr sz="1800">
                <a:solidFill>
                  <a:srgbClr val="538AAF"/>
                </a:solidFill>
                <a:latin typeface="Arial"/>
                <a:ea typeface="Arial"/>
                <a:cs typeface="Arial"/>
                <a:sym typeface="Arial"/>
              </a:defRPr>
            </a:pPr>
            <a:endParaRPr sz="1600" dirty="0"/>
          </a:p>
        </p:txBody>
      </p:sp>
      <p:pic>
        <p:nvPicPr>
          <p:cNvPr id="17" name="Picture 16">
            <a:extLst>
              <a:ext uri="{FF2B5EF4-FFF2-40B4-BE49-F238E27FC236}">
                <a16:creationId xmlns:a16="http://schemas.microsoft.com/office/drawing/2014/main" id="{DB7C01B7-FDF9-4F96-8432-6F85CC89C115}"/>
              </a:ext>
            </a:extLst>
          </p:cNvPr>
          <p:cNvPicPr>
            <a:picLocks noChangeAspect="1"/>
          </p:cNvPicPr>
          <p:nvPr/>
        </p:nvPicPr>
        <p:blipFill>
          <a:blip r:embed="rId3"/>
          <a:stretch>
            <a:fillRect/>
          </a:stretch>
        </p:blipFill>
        <p:spPr>
          <a:xfrm>
            <a:off x="2396510" y="1648796"/>
            <a:ext cx="1004590" cy="924223"/>
          </a:xfrm>
          <a:prstGeom prst="rect">
            <a:avLst/>
          </a:prstGeom>
        </p:spPr>
      </p:pic>
      <p:pic>
        <p:nvPicPr>
          <p:cNvPr id="18" name="Picture 17">
            <a:extLst>
              <a:ext uri="{FF2B5EF4-FFF2-40B4-BE49-F238E27FC236}">
                <a16:creationId xmlns:a16="http://schemas.microsoft.com/office/drawing/2014/main" id="{36FDA82E-71AA-4559-8EBB-D5C95A82A3DC}"/>
              </a:ext>
            </a:extLst>
          </p:cNvPr>
          <p:cNvPicPr>
            <a:picLocks noChangeAspect="1"/>
          </p:cNvPicPr>
          <p:nvPr/>
        </p:nvPicPr>
        <p:blipFill>
          <a:blip r:embed="rId4"/>
          <a:stretch>
            <a:fillRect/>
          </a:stretch>
        </p:blipFill>
        <p:spPr>
          <a:xfrm>
            <a:off x="773465" y="1707803"/>
            <a:ext cx="914400" cy="863947"/>
          </a:xfrm>
          <a:prstGeom prst="rect">
            <a:avLst/>
          </a:prstGeom>
        </p:spPr>
      </p:pic>
      <p:pic>
        <p:nvPicPr>
          <p:cNvPr id="19" name="Picture 18">
            <a:extLst>
              <a:ext uri="{FF2B5EF4-FFF2-40B4-BE49-F238E27FC236}">
                <a16:creationId xmlns:a16="http://schemas.microsoft.com/office/drawing/2014/main" id="{1F3F0CF2-5868-4D3C-B7D8-E484571E0C54}"/>
              </a:ext>
            </a:extLst>
          </p:cNvPr>
          <p:cNvPicPr>
            <a:picLocks noChangeAspect="1"/>
          </p:cNvPicPr>
          <p:nvPr/>
        </p:nvPicPr>
        <p:blipFill>
          <a:blip r:embed="rId5"/>
          <a:stretch>
            <a:fillRect/>
          </a:stretch>
        </p:blipFill>
        <p:spPr>
          <a:xfrm>
            <a:off x="4109745" y="1648796"/>
            <a:ext cx="1031379" cy="830461"/>
          </a:xfrm>
          <a:prstGeom prst="rect">
            <a:avLst/>
          </a:prstGeom>
        </p:spPr>
      </p:pic>
      <p:sp>
        <p:nvSpPr>
          <p:cNvPr id="20" name="Title 1">
            <a:extLst>
              <a:ext uri="{FF2B5EF4-FFF2-40B4-BE49-F238E27FC236}">
                <a16:creationId xmlns:a16="http://schemas.microsoft.com/office/drawing/2014/main" id="{6C7E3961-E8AF-4CB3-821A-87C61DDBFB02}"/>
              </a:ext>
            </a:extLst>
          </p:cNvPr>
          <p:cNvSpPr>
            <a:spLocks noGrp="1"/>
          </p:cNvSpPr>
          <p:nvPr>
            <p:ph type="title"/>
          </p:nvPr>
        </p:nvSpPr>
        <p:spPr>
          <a:xfrm>
            <a:off x="238125" y="98823"/>
            <a:ext cx="8677275" cy="744140"/>
          </a:xfrm>
        </p:spPr>
        <p:txBody>
          <a:bodyPr anchor="ctr">
            <a:normAutofit/>
          </a:bodyPr>
          <a:lstStyle/>
          <a:p>
            <a:r>
              <a:rPr lang="en-US" dirty="0"/>
              <a:t>WGU was designed to be different</a:t>
            </a:r>
          </a:p>
        </p:txBody>
      </p:sp>
      <p:pic>
        <p:nvPicPr>
          <p:cNvPr id="22" name="Picture 21">
            <a:extLst>
              <a:ext uri="{FF2B5EF4-FFF2-40B4-BE49-F238E27FC236}">
                <a16:creationId xmlns:a16="http://schemas.microsoft.com/office/drawing/2014/main" id="{62E3A22A-E33A-4D93-A5FA-CD5316006511}"/>
              </a:ext>
            </a:extLst>
          </p:cNvPr>
          <p:cNvPicPr>
            <a:picLocks noChangeAspect="1"/>
          </p:cNvPicPr>
          <p:nvPr/>
        </p:nvPicPr>
        <p:blipFill>
          <a:blip r:embed="rId6"/>
          <a:stretch>
            <a:fillRect/>
          </a:stretch>
        </p:blipFill>
        <p:spPr>
          <a:xfrm>
            <a:off x="5849769" y="1858260"/>
            <a:ext cx="949342" cy="505296"/>
          </a:xfrm>
          <a:prstGeom prst="rect">
            <a:avLst/>
          </a:prstGeom>
        </p:spPr>
      </p:pic>
      <p:sp>
        <p:nvSpPr>
          <p:cNvPr id="23" name="Shape 205">
            <a:extLst>
              <a:ext uri="{FF2B5EF4-FFF2-40B4-BE49-F238E27FC236}">
                <a16:creationId xmlns:a16="http://schemas.microsoft.com/office/drawing/2014/main" id="{426B94B3-7769-47AD-99C2-B0DD7DD1929D}"/>
              </a:ext>
            </a:extLst>
          </p:cNvPr>
          <p:cNvSpPr/>
          <p:nvPr/>
        </p:nvSpPr>
        <p:spPr>
          <a:xfrm>
            <a:off x="7405449" y="2997237"/>
            <a:ext cx="1076817" cy="792765"/>
          </a:xfrm>
          <a:prstGeom prst="rect">
            <a:avLst/>
          </a:prstGeom>
          <a:ln w="12700">
            <a:miter lim="400000"/>
          </a:ln>
          <a:extLst>
            <a:ext uri="{C572A759-6A51-4108-AA02-DFA0A04FC94B}">
              <ma14:wrappingTextBoxFlag xmlns="" xmlns:ma14="http://schemas.microsoft.com/office/mac/drawingml/2011/main" val="1"/>
            </a:ext>
          </a:extLst>
        </p:spPr>
        <p:txBody>
          <a:bodyPr wrap="none" lIns="26789" tIns="26789" rIns="26789" bIns="26789">
            <a:spAutoFit/>
          </a:bodyPr>
          <a:lstStyle/>
          <a:p>
            <a:pPr algn="ctr">
              <a:defRPr sz="1800" b="1">
                <a:latin typeface="Arial"/>
                <a:ea typeface="Arial"/>
                <a:cs typeface="Arial"/>
                <a:sym typeface="Arial"/>
              </a:defRPr>
            </a:pPr>
            <a:r>
              <a:rPr lang="en-US" sz="1600" dirty="0"/>
              <a:t>STUDENT </a:t>
            </a:r>
          </a:p>
          <a:p>
            <a:pPr algn="ctr">
              <a:defRPr sz="1800" b="1">
                <a:latin typeface="Arial"/>
                <a:ea typeface="Arial"/>
                <a:cs typeface="Arial"/>
                <a:sym typeface="Arial"/>
              </a:defRPr>
            </a:pPr>
            <a:r>
              <a:rPr lang="en-US" sz="1600" dirty="0"/>
              <a:t>FOCUSED</a:t>
            </a:r>
          </a:p>
          <a:p>
            <a:pPr algn="ctr">
              <a:defRPr sz="1800">
                <a:solidFill>
                  <a:srgbClr val="538AAF"/>
                </a:solidFill>
                <a:latin typeface="Arial"/>
                <a:ea typeface="Arial"/>
                <a:cs typeface="Arial"/>
                <a:sym typeface="Arial"/>
              </a:defRPr>
            </a:pPr>
            <a:endParaRPr sz="1600" dirty="0"/>
          </a:p>
        </p:txBody>
      </p:sp>
      <p:pic>
        <p:nvPicPr>
          <p:cNvPr id="31" name="Picture 30" descr="A picture containing building, window, table&#10;&#10;Description automatically generated">
            <a:extLst>
              <a:ext uri="{FF2B5EF4-FFF2-40B4-BE49-F238E27FC236}">
                <a16:creationId xmlns:a16="http://schemas.microsoft.com/office/drawing/2014/main" id="{1758C919-3806-4EA9-B54B-D6DCA80BCF9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303008" y="1679129"/>
            <a:ext cx="1281701" cy="979299"/>
          </a:xfrm>
          <a:prstGeom prst="rect">
            <a:avLst/>
          </a:prstGeom>
        </p:spPr>
      </p:pic>
    </p:spTree>
    <p:extLst>
      <p:ext uri="{BB962C8B-B14F-4D97-AF65-F5344CB8AC3E}">
        <p14:creationId xmlns:p14="http://schemas.microsoft.com/office/powerpoint/2010/main" val="346372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B83E-DEB1-7E48-864D-23B537A2A1B4}"/>
              </a:ext>
            </a:extLst>
          </p:cNvPr>
          <p:cNvSpPr>
            <a:spLocks noGrp="1"/>
          </p:cNvSpPr>
          <p:nvPr>
            <p:ph type="title"/>
          </p:nvPr>
        </p:nvSpPr>
        <p:spPr>
          <a:xfrm>
            <a:off x="238125" y="98823"/>
            <a:ext cx="8677275" cy="744140"/>
          </a:xfrm>
        </p:spPr>
        <p:txBody>
          <a:bodyPr anchor="ctr">
            <a:normAutofit/>
          </a:bodyPr>
          <a:lstStyle/>
          <a:p>
            <a:r>
              <a:rPr lang="en-US"/>
              <a:t>Bachelor’s and master’s degrees</a:t>
            </a:r>
          </a:p>
        </p:txBody>
      </p:sp>
      <p:graphicFrame>
        <p:nvGraphicFramePr>
          <p:cNvPr id="5" name="Content Placeholder 2">
            <a:extLst>
              <a:ext uri="{FF2B5EF4-FFF2-40B4-BE49-F238E27FC236}">
                <a16:creationId xmlns:a16="http://schemas.microsoft.com/office/drawing/2014/main" id="{B15DCAF8-5E06-487A-9484-851B7BC7D66A}"/>
              </a:ext>
            </a:extLst>
          </p:cNvPr>
          <p:cNvGraphicFramePr>
            <a:graphicFrameLocks noGrp="1"/>
          </p:cNvGraphicFramePr>
          <p:nvPr>
            <p:ph idx="1"/>
            <p:extLst>
              <p:ext uri="{D42A27DB-BD31-4B8C-83A1-F6EECF244321}">
                <p14:modId xmlns:p14="http://schemas.microsoft.com/office/powerpoint/2010/main" val="3872123133"/>
              </p:ext>
            </p:extLst>
          </p:nvPr>
        </p:nvGraphicFramePr>
        <p:xfrm>
          <a:off x="457200" y="1200150"/>
          <a:ext cx="8229600" cy="277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60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A2EF0-EE14-4543-B5B4-44A264079242}"/>
              </a:ext>
            </a:extLst>
          </p:cNvPr>
          <p:cNvSpPr>
            <a:spLocks noGrp="1"/>
          </p:cNvSpPr>
          <p:nvPr>
            <p:ph type="title"/>
          </p:nvPr>
        </p:nvSpPr>
        <p:spPr>
          <a:xfrm>
            <a:off x="238125" y="98823"/>
            <a:ext cx="8383361" cy="823742"/>
          </a:xfrm>
        </p:spPr>
        <p:txBody>
          <a:bodyPr>
            <a:normAutofit fontScale="90000"/>
          </a:bodyPr>
          <a:lstStyle/>
          <a:p>
            <a:br>
              <a:rPr lang="en-US" sz="2400" dirty="0">
                <a:solidFill>
                  <a:srgbClr val="538AAF"/>
                </a:solidFill>
                <a:ea typeface="Arial"/>
                <a:cs typeface="Arial"/>
                <a:sym typeface="Arial"/>
              </a:rPr>
            </a:br>
            <a:br>
              <a:rPr lang="en-US" sz="2400" dirty="0">
                <a:solidFill>
                  <a:srgbClr val="538AAF"/>
                </a:solidFill>
                <a:ea typeface="Arial"/>
                <a:cs typeface="Arial"/>
                <a:sym typeface="Arial"/>
              </a:rPr>
            </a:br>
            <a:r>
              <a:rPr lang="en-US" sz="2400" dirty="0">
                <a:solidFill>
                  <a:srgbClr val="538AAF"/>
                </a:solidFill>
                <a:ea typeface="Arial"/>
                <a:cs typeface="Arial"/>
                <a:sym typeface="Arial"/>
              </a:rPr>
              <a:t>ACCREDITED,</a:t>
            </a:r>
            <a:br>
              <a:rPr lang="en-US" sz="800" dirty="0">
                <a:solidFill>
                  <a:srgbClr val="538AAF"/>
                </a:solidFill>
                <a:ea typeface="Arial"/>
                <a:cs typeface="Arial"/>
                <a:sym typeface="Arial"/>
              </a:rPr>
            </a:br>
            <a:r>
              <a:rPr lang="en-US" dirty="0">
                <a:solidFill>
                  <a:srgbClr val="002351"/>
                </a:solidFill>
                <a:ea typeface="Arial"/>
                <a:cs typeface="Arial"/>
                <a:sym typeface="Arial"/>
              </a:rPr>
              <a:t>AWARDED, AND PRAISED.</a:t>
            </a:r>
            <a:br>
              <a:rPr lang="en-US" dirty="0">
                <a:solidFill>
                  <a:srgbClr val="002351"/>
                </a:solidFill>
                <a:ea typeface="Arial"/>
                <a:cs typeface="Arial"/>
                <a:sym typeface="Arial"/>
              </a:rPr>
            </a:br>
            <a:endParaRPr lang="en-US" dirty="0"/>
          </a:p>
        </p:txBody>
      </p:sp>
      <p:pic>
        <p:nvPicPr>
          <p:cNvPr id="3" name="Picture 2" descr="Image result for northwest commission on colleges and universities logo">
            <a:extLst>
              <a:ext uri="{FF2B5EF4-FFF2-40B4-BE49-F238E27FC236}">
                <a16:creationId xmlns:a16="http://schemas.microsoft.com/office/drawing/2014/main" id="{4D90850B-7FAA-4DFF-8FA2-A1C11AB8A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08" y="1206381"/>
            <a:ext cx="1918714" cy="696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E2DF701-E4DD-4249-8960-709C9F584341}"/>
              </a:ext>
            </a:extLst>
          </p:cNvPr>
          <p:cNvPicPr>
            <a:picLocks noChangeAspect="1"/>
          </p:cNvPicPr>
          <p:nvPr/>
        </p:nvPicPr>
        <p:blipFill>
          <a:blip r:embed="rId3"/>
          <a:stretch>
            <a:fillRect/>
          </a:stretch>
        </p:blipFill>
        <p:spPr>
          <a:xfrm>
            <a:off x="4686299" y="3053444"/>
            <a:ext cx="763111" cy="973761"/>
          </a:xfrm>
          <a:prstGeom prst="rect">
            <a:avLst/>
          </a:prstGeom>
        </p:spPr>
      </p:pic>
      <p:pic>
        <p:nvPicPr>
          <p:cNvPr id="5" name="Picture 4" descr="Image result for caep logo">
            <a:extLst>
              <a:ext uri="{FF2B5EF4-FFF2-40B4-BE49-F238E27FC236}">
                <a16:creationId xmlns:a16="http://schemas.microsoft.com/office/drawing/2014/main" id="{E78C3BE6-8A90-44D7-ABD2-A51D603B6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2964" y="1094015"/>
            <a:ext cx="978292" cy="978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AQEP logo">
            <a:extLst>
              <a:ext uri="{FF2B5EF4-FFF2-40B4-BE49-F238E27FC236}">
                <a16:creationId xmlns:a16="http://schemas.microsoft.com/office/drawing/2014/main" id="{711339EB-AE0F-483B-BD8B-3C0833F37B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599" b="15679"/>
          <a:stretch/>
        </p:blipFill>
        <p:spPr bwMode="auto">
          <a:xfrm>
            <a:off x="5850959" y="1156243"/>
            <a:ext cx="1276464" cy="8537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9DAEEE-E1D4-457C-8053-D806820E0896}"/>
              </a:ext>
            </a:extLst>
          </p:cNvPr>
          <p:cNvPicPr>
            <a:picLocks noChangeAspect="1"/>
          </p:cNvPicPr>
          <p:nvPr/>
        </p:nvPicPr>
        <p:blipFill>
          <a:blip r:embed="rId6"/>
          <a:stretch>
            <a:fillRect/>
          </a:stretch>
        </p:blipFill>
        <p:spPr>
          <a:xfrm>
            <a:off x="2030621" y="3139435"/>
            <a:ext cx="1146406" cy="1074423"/>
          </a:xfrm>
          <a:prstGeom prst="rect">
            <a:avLst/>
          </a:prstGeom>
        </p:spPr>
      </p:pic>
      <p:pic>
        <p:nvPicPr>
          <p:cNvPr id="8" name="Picture 6" descr="Image result for ccne logo">
            <a:extLst>
              <a:ext uri="{FF2B5EF4-FFF2-40B4-BE49-F238E27FC236}">
                <a16:creationId xmlns:a16="http://schemas.microsoft.com/office/drawing/2014/main" id="{6D819D24-08B7-4C9A-BF6C-B0E3B57DE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1030" y="1145939"/>
            <a:ext cx="1146406" cy="8941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usdla logo">
            <a:extLst>
              <a:ext uri="{FF2B5EF4-FFF2-40B4-BE49-F238E27FC236}">
                <a16:creationId xmlns:a16="http://schemas.microsoft.com/office/drawing/2014/main" id="{3EF17DC8-C018-40A8-8C95-A34642DD92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5004" y="3127057"/>
            <a:ext cx="975469" cy="9589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4B60BAC-4BC4-4D84-A2FB-72FBFD7CF932}"/>
              </a:ext>
            </a:extLst>
          </p:cNvPr>
          <p:cNvPicPr>
            <a:picLocks noChangeAspect="1"/>
          </p:cNvPicPr>
          <p:nvPr/>
        </p:nvPicPr>
        <p:blipFill rotWithShape="1">
          <a:blip r:embed="rId9"/>
          <a:srcRect b="9592"/>
          <a:stretch/>
        </p:blipFill>
        <p:spPr>
          <a:xfrm>
            <a:off x="7471122" y="1020535"/>
            <a:ext cx="1049038" cy="1089203"/>
          </a:xfrm>
          <a:prstGeom prst="rect">
            <a:avLst/>
          </a:prstGeom>
        </p:spPr>
      </p:pic>
      <p:pic>
        <p:nvPicPr>
          <p:cNvPr id="11" name="Picture 10">
            <a:extLst>
              <a:ext uri="{FF2B5EF4-FFF2-40B4-BE49-F238E27FC236}">
                <a16:creationId xmlns:a16="http://schemas.microsoft.com/office/drawing/2014/main" id="{DEC79423-94F1-4237-B123-CB82043C3B4C}"/>
              </a:ext>
            </a:extLst>
          </p:cNvPr>
          <p:cNvPicPr>
            <a:picLocks noChangeAspect="1"/>
          </p:cNvPicPr>
          <p:nvPr/>
        </p:nvPicPr>
        <p:blipFill>
          <a:blip r:embed="rId10"/>
          <a:stretch>
            <a:fillRect/>
          </a:stretch>
        </p:blipFill>
        <p:spPr>
          <a:xfrm>
            <a:off x="445013" y="2121138"/>
            <a:ext cx="1409807" cy="959555"/>
          </a:xfrm>
          <a:prstGeom prst="rect">
            <a:avLst/>
          </a:prstGeom>
        </p:spPr>
      </p:pic>
      <p:pic>
        <p:nvPicPr>
          <p:cNvPr id="12" name="Picture 11">
            <a:extLst>
              <a:ext uri="{FF2B5EF4-FFF2-40B4-BE49-F238E27FC236}">
                <a16:creationId xmlns:a16="http://schemas.microsoft.com/office/drawing/2014/main" id="{8E2BA9AA-694F-4829-A679-F68E6657C9B6}"/>
              </a:ext>
            </a:extLst>
          </p:cNvPr>
          <p:cNvPicPr>
            <a:picLocks noChangeAspect="1"/>
          </p:cNvPicPr>
          <p:nvPr/>
        </p:nvPicPr>
        <p:blipFill>
          <a:blip r:embed="rId11"/>
          <a:stretch>
            <a:fillRect/>
          </a:stretch>
        </p:blipFill>
        <p:spPr>
          <a:xfrm>
            <a:off x="6319157" y="2153427"/>
            <a:ext cx="1320740" cy="901458"/>
          </a:xfrm>
          <a:prstGeom prst="rect">
            <a:avLst/>
          </a:prstGeom>
        </p:spPr>
      </p:pic>
      <p:pic>
        <p:nvPicPr>
          <p:cNvPr id="13" name="Picture 2">
            <a:extLst>
              <a:ext uri="{FF2B5EF4-FFF2-40B4-BE49-F238E27FC236}">
                <a16:creationId xmlns:a16="http://schemas.microsoft.com/office/drawing/2014/main" id="{88003A0D-B804-47D1-9ACA-17F5DC045A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0554" y="2160459"/>
            <a:ext cx="1016786" cy="1016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0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1F0B-C1B3-2247-8A40-CAE89551586D}"/>
              </a:ext>
            </a:extLst>
          </p:cNvPr>
          <p:cNvSpPr>
            <a:spLocks noGrp="1"/>
          </p:cNvSpPr>
          <p:nvPr>
            <p:ph type="title"/>
          </p:nvPr>
        </p:nvSpPr>
        <p:spPr>
          <a:xfrm>
            <a:off x="238125" y="98823"/>
            <a:ext cx="8677275" cy="744140"/>
          </a:xfrm>
        </p:spPr>
        <p:txBody>
          <a:bodyPr anchor="ctr">
            <a:normAutofit/>
          </a:bodyPr>
          <a:lstStyle/>
          <a:p>
            <a:r>
              <a:rPr lang="en-US"/>
              <a:t>Competency based education</a:t>
            </a:r>
          </a:p>
        </p:txBody>
      </p:sp>
      <p:graphicFrame>
        <p:nvGraphicFramePr>
          <p:cNvPr id="5" name="Content Placeholder 2">
            <a:extLst>
              <a:ext uri="{FF2B5EF4-FFF2-40B4-BE49-F238E27FC236}">
                <a16:creationId xmlns:a16="http://schemas.microsoft.com/office/drawing/2014/main" id="{39CA8246-E55A-4861-B749-513203E4A6D6}"/>
              </a:ext>
            </a:extLst>
          </p:cNvPr>
          <p:cNvGraphicFramePr>
            <a:graphicFrameLocks noGrp="1"/>
          </p:cNvGraphicFramePr>
          <p:nvPr>
            <p:ph idx="1"/>
          </p:nvPr>
        </p:nvGraphicFramePr>
        <p:xfrm>
          <a:off x="457200" y="985652"/>
          <a:ext cx="8229600" cy="299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2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9F2B-1500-4D09-9A1B-89F969F9CABB}"/>
              </a:ext>
            </a:extLst>
          </p:cNvPr>
          <p:cNvSpPr>
            <a:spLocks noGrp="1"/>
          </p:cNvSpPr>
          <p:nvPr>
            <p:ph type="title"/>
          </p:nvPr>
        </p:nvSpPr>
        <p:spPr/>
        <p:txBody>
          <a:bodyPr>
            <a:normAutofit fontScale="90000"/>
          </a:bodyPr>
          <a:lstStyle/>
          <a:p>
            <a:r>
              <a:rPr lang="en-US" sz="2000" dirty="0">
                <a:solidFill>
                  <a:srgbClr val="538AAF"/>
                </a:solidFill>
              </a:rPr>
              <a:t>FLEXIBLE ENOUGH TO</a:t>
            </a:r>
            <a:br>
              <a:rPr lang="en-US" sz="3200" dirty="0"/>
            </a:br>
            <a:r>
              <a:rPr lang="en-US" dirty="0">
                <a:solidFill>
                  <a:srgbClr val="002351"/>
                </a:solidFill>
              </a:rPr>
              <a:t>FIT INTO BU</a:t>
            </a:r>
            <a:r>
              <a:rPr lang="en-US" spc="-79" dirty="0">
                <a:solidFill>
                  <a:srgbClr val="002351"/>
                </a:solidFill>
              </a:rPr>
              <a:t>SY</a:t>
            </a:r>
            <a:r>
              <a:rPr lang="en-US" dirty="0">
                <a:solidFill>
                  <a:srgbClr val="002351"/>
                </a:solidFill>
              </a:rPr>
              <a:t> LIVES</a:t>
            </a:r>
            <a:endParaRPr lang="en-US" dirty="0"/>
          </a:p>
        </p:txBody>
      </p:sp>
      <p:sp>
        <p:nvSpPr>
          <p:cNvPr id="3" name="Rectangle 2">
            <a:extLst>
              <a:ext uri="{FF2B5EF4-FFF2-40B4-BE49-F238E27FC236}">
                <a16:creationId xmlns:a16="http://schemas.microsoft.com/office/drawing/2014/main" id="{69365F7B-7E4C-449A-9103-D9A149CD7A73}"/>
              </a:ext>
            </a:extLst>
          </p:cNvPr>
          <p:cNvSpPr/>
          <p:nvPr/>
        </p:nvSpPr>
        <p:spPr>
          <a:xfrm>
            <a:off x="5114205" y="2169227"/>
            <a:ext cx="4572000" cy="2117246"/>
          </a:xfrm>
          <a:prstGeom prst="rect">
            <a:avLst/>
          </a:prstGeom>
        </p:spPr>
        <p:txBody>
          <a:bodyPr>
            <a:spAutoFit/>
          </a:bodyPr>
          <a:lstStyle/>
          <a:p>
            <a:pPr defTabSz="300012">
              <a:lnSpc>
                <a:spcPct val="140000"/>
              </a:lnSpc>
              <a:defRPr sz="3400" b="1">
                <a:solidFill>
                  <a:srgbClr val="002351"/>
                </a:solidFill>
                <a:latin typeface="Arial"/>
                <a:ea typeface="Arial"/>
                <a:cs typeface="Arial"/>
                <a:sym typeface="Arial"/>
              </a:defRPr>
            </a:pPr>
            <a:r>
              <a:rPr lang="en-US" sz="1582" dirty="0"/>
              <a:t>All courses and assessments online.</a:t>
            </a:r>
          </a:p>
          <a:p>
            <a:pPr marL="301352" lvl="1" indent="-120541" defTabSz="300012">
              <a:lnSpc>
                <a:spcPct val="140000"/>
              </a:lnSpc>
              <a:buSzPct val="100000"/>
              <a:buChar char="•"/>
              <a:defRPr sz="2600">
                <a:solidFill>
                  <a:srgbClr val="538AAF"/>
                </a:solidFill>
                <a:latin typeface="Arial"/>
                <a:ea typeface="Arial"/>
                <a:cs typeface="Arial"/>
                <a:sym typeface="Arial"/>
              </a:defRPr>
            </a:pPr>
            <a:r>
              <a:rPr lang="en-US" sz="1600" dirty="0">
                <a:solidFill>
                  <a:srgbClr val="002F51"/>
                </a:solidFill>
              </a:rPr>
              <a:t>Available 24/7</a:t>
            </a:r>
          </a:p>
          <a:p>
            <a:pPr marL="301352" lvl="1" indent="-120541" defTabSz="300012">
              <a:lnSpc>
                <a:spcPct val="140000"/>
              </a:lnSpc>
              <a:buSzPct val="100000"/>
              <a:buChar char="•"/>
              <a:defRPr sz="2600">
                <a:solidFill>
                  <a:srgbClr val="538AAF"/>
                </a:solidFill>
                <a:latin typeface="Arial"/>
                <a:ea typeface="Arial"/>
                <a:cs typeface="Arial"/>
                <a:sym typeface="Arial"/>
              </a:defRPr>
            </a:pPr>
            <a:r>
              <a:rPr lang="en-US" sz="1600" dirty="0">
                <a:solidFill>
                  <a:srgbClr val="002F51"/>
                </a:solidFill>
              </a:rPr>
              <a:t>Access from your PC, phone and tablet</a:t>
            </a:r>
          </a:p>
          <a:p>
            <a:pPr marL="301352" lvl="1" indent="-120541" defTabSz="300012">
              <a:lnSpc>
                <a:spcPct val="140000"/>
              </a:lnSpc>
              <a:buSzPct val="100000"/>
              <a:buChar char="•"/>
              <a:defRPr sz="2600">
                <a:solidFill>
                  <a:srgbClr val="538AAF"/>
                </a:solidFill>
                <a:latin typeface="Arial"/>
                <a:ea typeface="Arial"/>
                <a:cs typeface="Arial"/>
                <a:sym typeface="Arial"/>
              </a:defRPr>
            </a:pPr>
            <a:r>
              <a:rPr lang="en-US" sz="1600" dirty="0">
                <a:solidFill>
                  <a:srgbClr val="002F51"/>
                </a:solidFill>
              </a:rPr>
              <a:t>Complete assessments at home or in </a:t>
            </a:r>
          </a:p>
          <a:p>
            <a:pPr marL="180811" lvl="1" defTabSz="300012">
              <a:lnSpc>
                <a:spcPct val="140000"/>
              </a:lnSpc>
              <a:buSzPct val="100000"/>
              <a:defRPr sz="2600">
                <a:solidFill>
                  <a:srgbClr val="538AAF"/>
                </a:solidFill>
                <a:latin typeface="Arial"/>
                <a:ea typeface="Arial"/>
                <a:cs typeface="Arial"/>
                <a:sym typeface="Arial"/>
              </a:defRPr>
            </a:pPr>
            <a:r>
              <a:rPr lang="en-US" sz="1600" dirty="0">
                <a:solidFill>
                  <a:srgbClr val="002F51"/>
                </a:solidFill>
              </a:rPr>
              <a:t>your office anytime of day 7 days a week</a:t>
            </a:r>
          </a:p>
          <a:p>
            <a:pPr marL="301352" lvl="1" indent="-120541" defTabSz="300012">
              <a:lnSpc>
                <a:spcPct val="140000"/>
              </a:lnSpc>
              <a:buSzPct val="100000"/>
              <a:buChar char="•"/>
              <a:defRPr sz="2600">
                <a:solidFill>
                  <a:srgbClr val="538AAF"/>
                </a:solidFill>
                <a:latin typeface="Arial"/>
                <a:ea typeface="Arial"/>
                <a:cs typeface="Arial"/>
                <a:sym typeface="Arial"/>
              </a:defRPr>
            </a:pPr>
            <a:r>
              <a:rPr lang="en-US" sz="1600" dirty="0">
                <a:solidFill>
                  <a:srgbClr val="002F51"/>
                </a:solidFill>
              </a:rPr>
              <a:t>No required postings or busy work </a:t>
            </a:r>
          </a:p>
        </p:txBody>
      </p:sp>
      <p:grpSp>
        <p:nvGrpSpPr>
          <p:cNvPr id="4" name="Group 286">
            <a:extLst>
              <a:ext uri="{FF2B5EF4-FFF2-40B4-BE49-F238E27FC236}">
                <a16:creationId xmlns:a16="http://schemas.microsoft.com/office/drawing/2014/main" id="{D7078A74-5717-4D23-843E-A469BDB5372F}"/>
              </a:ext>
            </a:extLst>
          </p:cNvPr>
          <p:cNvGrpSpPr/>
          <p:nvPr/>
        </p:nvGrpSpPr>
        <p:grpSpPr>
          <a:xfrm>
            <a:off x="-53788" y="840879"/>
            <a:ext cx="5329084" cy="2061010"/>
            <a:chOff x="-191757" y="-117044"/>
            <a:chExt cx="10105527" cy="3908286"/>
          </a:xfrm>
        </p:grpSpPr>
        <p:sp>
          <p:nvSpPr>
            <p:cNvPr id="5" name="Shape 284">
              <a:extLst>
                <a:ext uri="{FF2B5EF4-FFF2-40B4-BE49-F238E27FC236}">
                  <a16:creationId xmlns:a16="http://schemas.microsoft.com/office/drawing/2014/main" id="{70DF69BE-6210-4AC5-B89C-8DDBA1C9E606}"/>
                </a:ext>
              </a:extLst>
            </p:cNvPr>
            <p:cNvSpPr/>
            <p:nvPr/>
          </p:nvSpPr>
          <p:spPr>
            <a:xfrm>
              <a:off x="399799" y="-117044"/>
              <a:ext cx="6188209" cy="6749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26789" tIns="26789" rIns="26789" bIns="26789" numCol="1" anchor="t">
              <a:spAutoFit/>
            </a:bodyPr>
            <a:lstStyle>
              <a:lvl1pPr algn="l" defTabSz="568959">
                <a:lnSpc>
                  <a:spcPct val="140000"/>
                </a:lnSpc>
                <a:defRPr sz="3000" b="1">
                  <a:solidFill>
                    <a:srgbClr val="002351"/>
                  </a:solidFill>
                  <a:latin typeface="Arial"/>
                  <a:ea typeface="Arial"/>
                  <a:cs typeface="Arial"/>
                  <a:sym typeface="Arial"/>
                </a:defRPr>
              </a:lvl1pPr>
            </a:lstStyle>
            <a:p>
              <a:pPr>
                <a:defRPr sz="3400"/>
              </a:pPr>
              <a:r>
                <a:rPr lang="en-US" sz="1582" dirty="0"/>
                <a:t>Students w</a:t>
              </a:r>
              <a:r>
                <a:rPr sz="1582" dirty="0"/>
                <a:t>ork at their own pace.</a:t>
              </a:r>
            </a:p>
          </p:txBody>
        </p:sp>
        <p:sp>
          <p:nvSpPr>
            <p:cNvPr id="6" name="Shape 285">
              <a:extLst>
                <a:ext uri="{FF2B5EF4-FFF2-40B4-BE49-F238E27FC236}">
                  <a16:creationId xmlns:a16="http://schemas.microsoft.com/office/drawing/2014/main" id="{F7F896AE-02EE-405A-A385-8119C0A66D13}"/>
                </a:ext>
              </a:extLst>
            </p:cNvPr>
            <p:cNvSpPr/>
            <p:nvPr/>
          </p:nvSpPr>
          <p:spPr>
            <a:xfrm>
              <a:off x="-191757" y="495191"/>
              <a:ext cx="10105527" cy="329605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26789" tIns="26789" rIns="26789" bIns="26789" numCol="1" anchor="t">
              <a:spAutoFit/>
            </a:bodyPr>
            <a:lstStyle/>
            <a:p>
              <a:pPr marL="301352" lvl="1" indent="-120541" defTabSz="300012">
                <a:lnSpc>
                  <a:spcPct val="140000"/>
                </a:lnSpc>
                <a:buSzPct val="100000"/>
                <a:buChar char="•"/>
                <a:defRPr sz="2600">
                  <a:solidFill>
                    <a:srgbClr val="538AAF"/>
                  </a:solidFill>
                  <a:latin typeface="Arial"/>
                  <a:ea typeface="Arial"/>
                  <a:cs typeface="Arial"/>
                  <a:sym typeface="Arial"/>
                </a:defRPr>
              </a:pPr>
              <a:r>
                <a:rPr sz="1600" dirty="0">
                  <a:solidFill>
                    <a:srgbClr val="002F51"/>
                  </a:solidFill>
                </a:rPr>
                <a:t>Not tied to a fixed course schedule.</a:t>
              </a:r>
            </a:p>
            <a:p>
              <a:pPr marL="301352" lvl="1" indent="-120541" defTabSz="300012">
                <a:lnSpc>
                  <a:spcPct val="140000"/>
                </a:lnSpc>
                <a:buSzPct val="100000"/>
                <a:buChar char="•"/>
                <a:defRPr sz="2600">
                  <a:solidFill>
                    <a:srgbClr val="538AAF"/>
                  </a:solidFill>
                  <a:latin typeface="Arial"/>
                  <a:ea typeface="Arial"/>
                  <a:cs typeface="Arial"/>
                  <a:sym typeface="Arial"/>
                </a:defRPr>
              </a:pPr>
              <a:r>
                <a:rPr sz="1600" dirty="0">
                  <a:solidFill>
                    <a:srgbClr val="002F51"/>
                  </a:solidFill>
                </a:rPr>
                <a:t>Not slowed down by other students.</a:t>
              </a:r>
              <a:endParaRPr lang="en-US" sz="1600" dirty="0">
                <a:solidFill>
                  <a:srgbClr val="002F51"/>
                </a:solidFill>
              </a:endParaRPr>
            </a:p>
            <a:p>
              <a:pPr marL="301352" lvl="1" indent="-120541" defTabSz="300012">
                <a:lnSpc>
                  <a:spcPct val="140000"/>
                </a:lnSpc>
                <a:buSzPct val="100000"/>
                <a:buChar char="•"/>
                <a:defRPr sz="2600">
                  <a:solidFill>
                    <a:srgbClr val="538AAF"/>
                  </a:solidFill>
                  <a:latin typeface="Arial"/>
                  <a:ea typeface="Arial"/>
                  <a:cs typeface="Arial"/>
                  <a:sym typeface="Arial"/>
                </a:defRPr>
              </a:pPr>
              <a:r>
                <a:rPr lang="en-US" sz="1600" dirty="0">
                  <a:solidFill>
                    <a:srgbClr val="002F51"/>
                  </a:solidFill>
                </a:rPr>
                <a:t>Must complete 12 CU’s per term for Bachelor’s degree</a:t>
              </a:r>
            </a:p>
            <a:p>
              <a:pPr marL="638011" lvl="2" defTabSz="300012">
                <a:lnSpc>
                  <a:spcPct val="140000"/>
                </a:lnSpc>
                <a:buSzPct val="100000"/>
                <a:defRPr sz="2600">
                  <a:solidFill>
                    <a:srgbClr val="538AAF"/>
                  </a:solidFill>
                  <a:latin typeface="Arial"/>
                  <a:ea typeface="Arial"/>
                  <a:cs typeface="Arial"/>
                  <a:sym typeface="Arial"/>
                </a:defRPr>
              </a:pPr>
              <a:r>
                <a:rPr lang="en-US" sz="1600" dirty="0">
                  <a:solidFill>
                    <a:srgbClr val="002F51"/>
                  </a:solidFill>
                </a:rPr>
                <a:t>*Military benefit requirement may be different </a:t>
              </a:r>
            </a:p>
            <a:p>
              <a:pPr marL="301352" lvl="1" indent="-120541" defTabSz="300012">
                <a:lnSpc>
                  <a:spcPct val="140000"/>
                </a:lnSpc>
                <a:buSzPct val="100000"/>
                <a:buChar char="•"/>
                <a:defRPr sz="2600">
                  <a:solidFill>
                    <a:srgbClr val="538AAF"/>
                  </a:solidFill>
                  <a:latin typeface="Arial"/>
                  <a:ea typeface="Arial"/>
                  <a:cs typeface="Arial"/>
                  <a:sym typeface="Arial"/>
                </a:defRPr>
              </a:pPr>
              <a:r>
                <a:rPr lang="en-US" sz="1600" dirty="0">
                  <a:solidFill>
                    <a:srgbClr val="002F51"/>
                  </a:solidFill>
                </a:rPr>
                <a:t>Must complete 8 CU’s per term for Master’s degree</a:t>
              </a:r>
              <a:endParaRPr sz="1600" dirty="0">
                <a:solidFill>
                  <a:srgbClr val="002F51"/>
                </a:solidFill>
              </a:endParaRPr>
            </a:p>
          </p:txBody>
        </p:sp>
      </p:grpSp>
    </p:spTree>
    <p:extLst>
      <p:ext uri="{BB962C8B-B14F-4D97-AF65-F5344CB8AC3E}">
        <p14:creationId xmlns:p14="http://schemas.microsoft.com/office/powerpoint/2010/main" val="41508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C8C3-10BA-C54A-A0C7-8635906CCDE4}"/>
              </a:ext>
            </a:extLst>
          </p:cNvPr>
          <p:cNvSpPr>
            <a:spLocks noGrp="1"/>
          </p:cNvSpPr>
          <p:nvPr>
            <p:ph type="title"/>
          </p:nvPr>
        </p:nvSpPr>
        <p:spPr/>
        <p:txBody>
          <a:bodyPr anchor="ctr">
            <a:normAutofit/>
          </a:bodyPr>
          <a:lstStyle/>
          <a:p>
            <a:r>
              <a:rPr lang="en-US"/>
              <a:t>Faculty </a:t>
            </a:r>
          </a:p>
        </p:txBody>
      </p:sp>
      <p:graphicFrame>
        <p:nvGraphicFramePr>
          <p:cNvPr id="5" name="Content Placeholder 2">
            <a:extLst>
              <a:ext uri="{FF2B5EF4-FFF2-40B4-BE49-F238E27FC236}">
                <a16:creationId xmlns:a16="http://schemas.microsoft.com/office/drawing/2014/main" id="{9F701C81-DD7A-4A64-82DB-2463E6706F75}"/>
              </a:ext>
            </a:extLst>
          </p:cNvPr>
          <p:cNvGraphicFramePr>
            <a:graphicFrameLocks noGrp="1"/>
          </p:cNvGraphicFramePr>
          <p:nvPr>
            <p:ph idx="1"/>
          </p:nvPr>
        </p:nvGraphicFramePr>
        <p:xfrm>
          <a:off x="457200" y="842963"/>
          <a:ext cx="8229600" cy="3132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08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FBD1-110D-9A4B-A60D-915A1DA4FD70}"/>
              </a:ext>
            </a:extLst>
          </p:cNvPr>
          <p:cNvSpPr>
            <a:spLocks noGrp="1"/>
          </p:cNvSpPr>
          <p:nvPr>
            <p:ph type="title"/>
          </p:nvPr>
        </p:nvSpPr>
        <p:spPr>
          <a:xfrm>
            <a:off x="238125" y="98823"/>
            <a:ext cx="8677275" cy="744140"/>
          </a:xfrm>
        </p:spPr>
        <p:txBody>
          <a:bodyPr anchor="ctr">
            <a:normAutofit/>
          </a:bodyPr>
          <a:lstStyle/>
          <a:p>
            <a:r>
              <a:rPr lang="en-US"/>
              <a:t>Affordable</a:t>
            </a:r>
          </a:p>
        </p:txBody>
      </p:sp>
      <p:graphicFrame>
        <p:nvGraphicFramePr>
          <p:cNvPr id="5" name="Content Placeholder 2">
            <a:extLst>
              <a:ext uri="{FF2B5EF4-FFF2-40B4-BE49-F238E27FC236}">
                <a16:creationId xmlns:a16="http://schemas.microsoft.com/office/drawing/2014/main" id="{27145DA2-7D10-4F92-9819-1721E76EF8B5}"/>
              </a:ext>
            </a:extLst>
          </p:cNvPr>
          <p:cNvGraphicFramePr>
            <a:graphicFrameLocks noGrp="1"/>
          </p:cNvGraphicFramePr>
          <p:nvPr>
            <p:ph idx="1"/>
          </p:nvPr>
        </p:nvGraphicFramePr>
        <p:xfrm>
          <a:off x="457200" y="842963"/>
          <a:ext cx="8229600" cy="3132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857969"/>
      </p:ext>
    </p:extLst>
  </p:cSld>
  <p:clrMapOvr>
    <a:masterClrMapping/>
  </p:clrMapOvr>
</p:sld>
</file>

<file path=ppt/theme/theme1.xml><?xml version="1.0" encoding="utf-8"?>
<a:theme xmlns:a="http://schemas.openxmlformats.org/drawingml/2006/main" name="Main Theme">
  <a:themeElements>
    <a:clrScheme name="WGU New">
      <a:dk1>
        <a:srgbClr val="002F51"/>
      </a:dk1>
      <a:lt1>
        <a:sysClr val="window" lastClr="FFFFFF"/>
      </a:lt1>
      <a:dk2>
        <a:srgbClr val="4886A1"/>
      </a:dk2>
      <a:lt2>
        <a:srgbClr val="CAC8C8"/>
      </a:lt2>
      <a:accent1>
        <a:srgbClr val="4886A1"/>
      </a:accent1>
      <a:accent2>
        <a:srgbClr val="840028"/>
      </a:accent2>
      <a:accent3>
        <a:srgbClr val="002F51"/>
      </a:accent3>
      <a:accent4>
        <a:srgbClr val="C7901B"/>
      </a:accent4>
      <a:accent5>
        <a:srgbClr val="C7D8DE"/>
      </a:accent5>
      <a:accent6>
        <a:srgbClr val="FFFFFF"/>
      </a:accent6>
      <a:hlink>
        <a:srgbClr val="4886A1"/>
      </a:hlink>
      <a:folHlink>
        <a:srgbClr val="C7D8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xtras">
  <a:themeElements>
    <a:clrScheme name="WGU New">
      <a:dk1>
        <a:srgbClr val="002F51"/>
      </a:dk1>
      <a:lt1>
        <a:sysClr val="window" lastClr="FFFFFF"/>
      </a:lt1>
      <a:dk2>
        <a:srgbClr val="4886A1"/>
      </a:dk2>
      <a:lt2>
        <a:srgbClr val="CAC8C8"/>
      </a:lt2>
      <a:accent1>
        <a:srgbClr val="4886A1"/>
      </a:accent1>
      <a:accent2>
        <a:srgbClr val="840028"/>
      </a:accent2>
      <a:accent3>
        <a:srgbClr val="002F51"/>
      </a:accent3>
      <a:accent4>
        <a:srgbClr val="C7901B"/>
      </a:accent4>
      <a:accent5>
        <a:srgbClr val="C7D8DE"/>
      </a:accent5>
      <a:accent6>
        <a:srgbClr val="FFFFFF"/>
      </a:accent6>
      <a:hlink>
        <a:srgbClr val="4886A1"/>
      </a:hlink>
      <a:folHlink>
        <a:srgbClr val="C7D8D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C7525F9DA8864BB4D3FDB100F065C2" ma:contentTypeVersion="13" ma:contentTypeDescription="Create a new document." ma:contentTypeScope="" ma:versionID="31838603a2191ad4ccb4da638bd48784">
  <xsd:schema xmlns:xsd="http://www.w3.org/2001/XMLSchema" xmlns:xs="http://www.w3.org/2001/XMLSchema" xmlns:p="http://schemas.microsoft.com/office/2006/metadata/properties" xmlns:ns2="445a3775-b517-48cf-aea9-383a031d844a" xmlns:ns3="e68ec1ae-be4a-4831-855f-183abde6863b" targetNamespace="http://schemas.microsoft.com/office/2006/metadata/properties" ma:root="true" ma:fieldsID="cacf3072e36bb54d29a5412f49a3fa37" ns2:_="" ns3:_="">
    <xsd:import namespace="445a3775-b517-48cf-aea9-383a031d844a"/>
    <xsd:import namespace="e68ec1ae-be4a-4831-855f-183abde6863b"/>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Location" minOccurs="0"/>
                <xsd:element ref="ns2:Document_x0020_Link"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a3775-b517-48cf-aea9-383a031d8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Document_x0020_Link" ma:index="16" nillable="true" ma:displayName="Document Link" ma:format="Hyperlink" ma:internalName="Document_x0020_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8ec1ae-be4a-4831-855f-183abde6863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Link xmlns="445a3775-b517-48cf-aea9-383a031d844a">
      <Url xsi:nil="true"/>
      <Description xsi:nil="true"/>
    </Document_x0020_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E059E-1E25-413F-92E4-B9F88A1ABEAA}">
  <ds:schemaRefs>
    <ds:schemaRef ds:uri="445a3775-b517-48cf-aea9-383a031d844a"/>
    <ds:schemaRef ds:uri="e68ec1ae-be4a-4831-855f-183abde686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82379D-EBFE-4628-95B7-63FDFA50292A}">
  <ds:schemaRefs>
    <ds:schemaRef ds:uri="445a3775-b517-48cf-aea9-383a031d844a"/>
    <ds:schemaRef ds:uri="e68ec1ae-be4a-4831-855f-183abde6863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0EA805-E4D8-498A-80B0-79F547CDE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3318</TotalTime>
  <Words>1245</Words>
  <Application>Microsoft Office PowerPoint</Application>
  <PresentationFormat>On-screen Show (16:9)</PresentationFormat>
  <Paragraphs>145</Paragraphs>
  <Slides>14</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Eras Bold ITC</vt:lpstr>
      <vt:lpstr>Times New Roman</vt:lpstr>
      <vt:lpstr>Main Theme</vt:lpstr>
      <vt:lpstr>Extras</vt:lpstr>
      <vt:lpstr>PowerPoint Presentation</vt:lpstr>
      <vt:lpstr>PowerPoint Presentation</vt:lpstr>
      <vt:lpstr>WGU was designed to be different</vt:lpstr>
      <vt:lpstr>Bachelor’s and master’s degrees</vt:lpstr>
      <vt:lpstr>  ACCREDITED, AWARDED, AND PRAISED. </vt:lpstr>
      <vt:lpstr>Competency based education</vt:lpstr>
      <vt:lpstr>FLEXIBLE ENOUGH TO FIT INTO BUSY LIVES</vt:lpstr>
      <vt:lpstr>Faculty </vt:lpstr>
      <vt:lpstr>Affordable</vt:lpstr>
      <vt:lpstr>Information Technology college</vt:lpstr>
      <vt:lpstr>Transfer Opportunities</vt:lpstr>
      <vt:lpstr>Military student snapshot</vt:lpstr>
      <vt:lpstr>Benefits of attending WGU with military funds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Nelson</dc:creator>
  <cp:lastModifiedBy>Kuranishi, Harrison</cp:lastModifiedBy>
  <cp:revision>18</cp:revision>
  <dcterms:created xsi:type="dcterms:W3CDTF">2020-09-22T17:52:26Z</dcterms:created>
  <dcterms:modified xsi:type="dcterms:W3CDTF">2021-09-23T21:25:18Z</dcterms:modified>
</cp:coreProperties>
</file>