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0" r:id="rId3"/>
    <p:sldId id="267" r:id="rId4"/>
    <p:sldId id="268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13F33F-C1EB-4251-BFBD-A68B86D1449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7A25F14-A858-4EE4-A52F-3C195EE0A0BA}">
      <dgm:prSet/>
      <dgm:spPr/>
      <dgm:t>
        <a:bodyPr/>
        <a:lstStyle/>
        <a:p>
          <a:r>
            <a:rPr lang="en-US" dirty="0"/>
            <a:t>Monthly virtual meetings of our Statewide Rapid Response &amp; Business Service Team</a:t>
          </a:r>
        </a:p>
      </dgm:t>
    </dgm:pt>
    <dgm:pt modelId="{E877F0D1-01DE-4387-BF2B-AA09CC1B1C80}" type="parTrans" cxnId="{26780C2A-0617-457E-A28D-46CEABEF74DB}">
      <dgm:prSet/>
      <dgm:spPr/>
      <dgm:t>
        <a:bodyPr/>
        <a:lstStyle/>
        <a:p>
          <a:endParaRPr lang="en-US"/>
        </a:p>
      </dgm:t>
    </dgm:pt>
    <dgm:pt modelId="{F28EA798-B871-4C26-B647-C4B187388649}" type="sibTrans" cxnId="{26780C2A-0617-457E-A28D-46CEABEF74DB}">
      <dgm:prSet/>
      <dgm:spPr/>
      <dgm:t>
        <a:bodyPr/>
        <a:lstStyle/>
        <a:p>
          <a:endParaRPr lang="en-US"/>
        </a:p>
      </dgm:t>
    </dgm:pt>
    <dgm:pt modelId="{42DCFF42-87AE-45EA-9562-FE8D3CE0AECC}">
      <dgm:prSet/>
      <dgm:spPr/>
      <dgm:t>
        <a:bodyPr/>
        <a:lstStyle/>
        <a:p>
          <a:r>
            <a:rPr lang="en-US"/>
            <a:t>The counties are reporting on Rapid Response on a quarterly basis</a:t>
          </a:r>
        </a:p>
      </dgm:t>
    </dgm:pt>
    <dgm:pt modelId="{AD3D587D-4658-499E-8B0E-F7A6C5465DE0}" type="parTrans" cxnId="{1D11C75C-C45F-4595-B0E4-96220118D100}">
      <dgm:prSet/>
      <dgm:spPr/>
      <dgm:t>
        <a:bodyPr/>
        <a:lstStyle/>
        <a:p>
          <a:endParaRPr lang="en-US"/>
        </a:p>
      </dgm:t>
    </dgm:pt>
    <dgm:pt modelId="{3C409665-00C6-4DE8-AB9C-46757EF1B175}" type="sibTrans" cxnId="{1D11C75C-C45F-4595-B0E4-96220118D100}">
      <dgm:prSet/>
      <dgm:spPr/>
      <dgm:t>
        <a:bodyPr/>
        <a:lstStyle/>
        <a:p>
          <a:endParaRPr lang="en-US"/>
        </a:p>
      </dgm:t>
    </dgm:pt>
    <dgm:pt modelId="{F0362BB2-6ADC-4C1A-92A3-E3E347F0340C}">
      <dgm:prSet/>
      <dgm:spPr/>
      <dgm:t>
        <a:bodyPr/>
        <a:lstStyle/>
        <a:p>
          <a:r>
            <a:rPr lang="en-US" dirty="0"/>
            <a:t>8 WARN Notices between June 25, 2021-September 23, 2021</a:t>
          </a:r>
        </a:p>
      </dgm:t>
    </dgm:pt>
    <dgm:pt modelId="{8E37E4F5-414A-45D6-8F61-DCDD1B8A30A8}" type="parTrans" cxnId="{8C0B285A-79E3-413A-AD57-BD623A55070D}">
      <dgm:prSet/>
      <dgm:spPr/>
      <dgm:t>
        <a:bodyPr/>
        <a:lstStyle/>
        <a:p>
          <a:endParaRPr lang="en-US"/>
        </a:p>
      </dgm:t>
    </dgm:pt>
    <dgm:pt modelId="{E96DEE0B-8015-4B80-BDCB-EC77877734BF}" type="sibTrans" cxnId="{8C0B285A-79E3-413A-AD57-BD623A55070D}">
      <dgm:prSet/>
      <dgm:spPr/>
      <dgm:t>
        <a:bodyPr/>
        <a:lstStyle/>
        <a:p>
          <a:endParaRPr lang="en-US"/>
        </a:p>
      </dgm:t>
    </dgm:pt>
    <dgm:pt modelId="{1CD0378B-6ADB-45E0-BB7D-351C75654003}">
      <dgm:prSet/>
      <dgm:spPr/>
      <dgm:t>
        <a:bodyPr/>
        <a:lstStyle/>
        <a:p>
          <a:r>
            <a:rPr lang="en-US"/>
            <a:t>Small Businesses closures</a:t>
          </a:r>
        </a:p>
      </dgm:t>
    </dgm:pt>
    <dgm:pt modelId="{BED89544-864B-4C21-BCEB-473468F09ECA}" type="parTrans" cxnId="{6FB6D9A6-6854-4019-B9FD-12A37743694E}">
      <dgm:prSet/>
      <dgm:spPr/>
      <dgm:t>
        <a:bodyPr/>
        <a:lstStyle/>
        <a:p>
          <a:endParaRPr lang="en-US"/>
        </a:p>
      </dgm:t>
    </dgm:pt>
    <dgm:pt modelId="{9C655DE7-FBA6-477B-9797-38F3872B469F}" type="sibTrans" cxnId="{6FB6D9A6-6854-4019-B9FD-12A37743694E}">
      <dgm:prSet/>
      <dgm:spPr/>
      <dgm:t>
        <a:bodyPr/>
        <a:lstStyle/>
        <a:p>
          <a:endParaRPr lang="en-US"/>
        </a:p>
      </dgm:t>
    </dgm:pt>
    <dgm:pt modelId="{3930F409-A4B5-47E0-8403-F69CF0E00095}">
      <dgm:prSet/>
      <dgm:spPr/>
      <dgm:t>
        <a:bodyPr/>
        <a:lstStyle/>
        <a:p>
          <a:r>
            <a:rPr lang="en-US"/>
            <a:t>Lay-Off Aversion</a:t>
          </a:r>
          <a:endParaRPr lang="en-US" dirty="0"/>
        </a:p>
      </dgm:t>
    </dgm:pt>
    <dgm:pt modelId="{2AA8B7E9-B301-4367-894F-B3F03E29984B}" type="parTrans" cxnId="{CE806294-9DB6-46EB-AE6B-CAFD861CF5E8}">
      <dgm:prSet/>
      <dgm:spPr/>
      <dgm:t>
        <a:bodyPr/>
        <a:lstStyle/>
        <a:p>
          <a:endParaRPr lang="en-US"/>
        </a:p>
      </dgm:t>
    </dgm:pt>
    <dgm:pt modelId="{BCD93187-9D9A-4263-B6B4-426087371D9C}" type="sibTrans" cxnId="{CE806294-9DB6-46EB-AE6B-CAFD861CF5E8}">
      <dgm:prSet/>
      <dgm:spPr/>
      <dgm:t>
        <a:bodyPr/>
        <a:lstStyle/>
        <a:p>
          <a:endParaRPr lang="en-US"/>
        </a:p>
      </dgm:t>
    </dgm:pt>
    <dgm:pt modelId="{5B6511A6-EDA4-4AB4-94BA-957F71492F62}">
      <dgm:prSet/>
      <dgm:spPr/>
      <dgm:t>
        <a:bodyPr/>
        <a:lstStyle/>
        <a:p>
          <a:r>
            <a:rPr lang="en-US" dirty="0"/>
            <a:t>Monthly Presentations: DBEDT, Scott Murakami</a:t>
          </a:r>
        </a:p>
      </dgm:t>
    </dgm:pt>
    <dgm:pt modelId="{A225625D-BEA5-4050-9B6C-98FF7B28A2A1}" type="parTrans" cxnId="{49D9924D-3E16-4DC5-872C-78291643BCB3}">
      <dgm:prSet/>
      <dgm:spPr/>
      <dgm:t>
        <a:bodyPr/>
        <a:lstStyle/>
        <a:p>
          <a:endParaRPr lang="en-US"/>
        </a:p>
      </dgm:t>
    </dgm:pt>
    <dgm:pt modelId="{4E2307FD-33F8-4398-920C-2706672B1B59}" type="sibTrans" cxnId="{49D9924D-3E16-4DC5-872C-78291643BCB3}">
      <dgm:prSet/>
      <dgm:spPr/>
      <dgm:t>
        <a:bodyPr/>
        <a:lstStyle/>
        <a:p>
          <a:endParaRPr lang="en-US"/>
        </a:p>
      </dgm:t>
    </dgm:pt>
    <dgm:pt modelId="{3AB7041B-D13D-475E-8277-434998A46CCC}">
      <dgm:prSet/>
      <dgm:spPr/>
      <dgm:t>
        <a:bodyPr/>
        <a:lstStyle/>
        <a:p>
          <a:r>
            <a:rPr lang="en-US" dirty="0"/>
            <a:t>Business Services</a:t>
          </a:r>
        </a:p>
      </dgm:t>
    </dgm:pt>
    <dgm:pt modelId="{ACA650F8-5E34-4A5C-BBC6-B308367DE452}" type="parTrans" cxnId="{B237989C-9051-4CCC-B31D-50D1A160269F}">
      <dgm:prSet/>
      <dgm:spPr/>
      <dgm:t>
        <a:bodyPr/>
        <a:lstStyle/>
        <a:p>
          <a:endParaRPr lang="en-US"/>
        </a:p>
      </dgm:t>
    </dgm:pt>
    <dgm:pt modelId="{129133C0-F77A-4712-8FEE-A3A43B49FD92}" type="sibTrans" cxnId="{B237989C-9051-4CCC-B31D-50D1A160269F}">
      <dgm:prSet/>
      <dgm:spPr/>
      <dgm:t>
        <a:bodyPr/>
        <a:lstStyle/>
        <a:p>
          <a:endParaRPr lang="en-US"/>
        </a:p>
      </dgm:t>
    </dgm:pt>
    <dgm:pt modelId="{6A70C386-A503-47A6-B9A7-87CAF6A15CBE}" type="pres">
      <dgm:prSet presAssocID="{8213F33F-C1EB-4251-BFBD-A68B86D1449F}" presName="diagram" presStyleCnt="0">
        <dgm:presLayoutVars>
          <dgm:dir/>
          <dgm:resizeHandles val="exact"/>
        </dgm:presLayoutVars>
      </dgm:prSet>
      <dgm:spPr/>
    </dgm:pt>
    <dgm:pt modelId="{2338AAE8-2FB7-4C21-9451-9FAB07FF9DDF}" type="pres">
      <dgm:prSet presAssocID="{57A25F14-A858-4EE4-A52F-3C195EE0A0BA}" presName="node" presStyleLbl="node1" presStyleIdx="0" presStyleCnt="7">
        <dgm:presLayoutVars>
          <dgm:bulletEnabled val="1"/>
        </dgm:presLayoutVars>
      </dgm:prSet>
      <dgm:spPr/>
    </dgm:pt>
    <dgm:pt modelId="{777C093E-AAE0-40CA-8520-6C6A16C1F844}" type="pres">
      <dgm:prSet presAssocID="{F28EA798-B871-4C26-B647-C4B187388649}" presName="sibTrans" presStyleCnt="0"/>
      <dgm:spPr/>
    </dgm:pt>
    <dgm:pt modelId="{BAAFB9E7-405B-4921-A07B-BD165DE36BA5}" type="pres">
      <dgm:prSet presAssocID="{42DCFF42-87AE-45EA-9562-FE8D3CE0AECC}" presName="node" presStyleLbl="node1" presStyleIdx="1" presStyleCnt="7">
        <dgm:presLayoutVars>
          <dgm:bulletEnabled val="1"/>
        </dgm:presLayoutVars>
      </dgm:prSet>
      <dgm:spPr/>
    </dgm:pt>
    <dgm:pt modelId="{B4E62D54-6324-41BB-AB9F-C18F6B4C3C19}" type="pres">
      <dgm:prSet presAssocID="{3C409665-00C6-4DE8-AB9C-46757EF1B175}" presName="sibTrans" presStyleCnt="0"/>
      <dgm:spPr/>
    </dgm:pt>
    <dgm:pt modelId="{44EC49D0-B4AC-47F6-BD20-3F8F0471218F}" type="pres">
      <dgm:prSet presAssocID="{F0362BB2-6ADC-4C1A-92A3-E3E347F0340C}" presName="node" presStyleLbl="node1" presStyleIdx="2" presStyleCnt="7">
        <dgm:presLayoutVars>
          <dgm:bulletEnabled val="1"/>
        </dgm:presLayoutVars>
      </dgm:prSet>
      <dgm:spPr/>
    </dgm:pt>
    <dgm:pt modelId="{4A0306EB-1577-4578-9278-23A804AD17A2}" type="pres">
      <dgm:prSet presAssocID="{E96DEE0B-8015-4B80-BDCB-EC77877734BF}" presName="sibTrans" presStyleCnt="0"/>
      <dgm:spPr/>
    </dgm:pt>
    <dgm:pt modelId="{5B801415-CFE6-486F-A1EF-7831489C2ABA}" type="pres">
      <dgm:prSet presAssocID="{1CD0378B-6ADB-45E0-BB7D-351C75654003}" presName="node" presStyleLbl="node1" presStyleIdx="3" presStyleCnt="7">
        <dgm:presLayoutVars>
          <dgm:bulletEnabled val="1"/>
        </dgm:presLayoutVars>
      </dgm:prSet>
      <dgm:spPr/>
    </dgm:pt>
    <dgm:pt modelId="{5E376DFB-DECC-4A32-97B5-13FE60B939C1}" type="pres">
      <dgm:prSet presAssocID="{9C655DE7-FBA6-477B-9797-38F3872B469F}" presName="sibTrans" presStyleCnt="0"/>
      <dgm:spPr/>
    </dgm:pt>
    <dgm:pt modelId="{87F46B56-A07C-4D53-BB08-05DF82B19F35}" type="pres">
      <dgm:prSet presAssocID="{3930F409-A4B5-47E0-8403-F69CF0E00095}" presName="node" presStyleLbl="node1" presStyleIdx="4" presStyleCnt="7">
        <dgm:presLayoutVars>
          <dgm:bulletEnabled val="1"/>
        </dgm:presLayoutVars>
      </dgm:prSet>
      <dgm:spPr/>
    </dgm:pt>
    <dgm:pt modelId="{B4CFBC67-E07A-4762-A8A8-22CC90D09082}" type="pres">
      <dgm:prSet presAssocID="{BCD93187-9D9A-4263-B6B4-426087371D9C}" presName="sibTrans" presStyleCnt="0"/>
      <dgm:spPr/>
    </dgm:pt>
    <dgm:pt modelId="{B35F7262-C51A-4E5D-BD8A-1E7BDA5D9E85}" type="pres">
      <dgm:prSet presAssocID="{5B6511A6-EDA4-4AB4-94BA-957F71492F62}" presName="node" presStyleLbl="node1" presStyleIdx="5" presStyleCnt="7">
        <dgm:presLayoutVars>
          <dgm:bulletEnabled val="1"/>
        </dgm:presLayoutVars>
      </dgm:prSet>
      <dgm:spPr/>
    </dgm:pt>
    <dgm:pt modelId="{2FD27157-120D-4865-91C4-30FBFB3BE9BA}" type="pres">
      <dgm:prSet presAssocID="{4E2307FD-33F8-4398-920C-2706672B1B59}" presName="sibTrans" presStyleCnt="0"/>
      <dgm:spPr/>
    </dgm:pt>
    <dgm:pt modelId="{3509950B-6C33-4953-8CAE-DE31F0FE9400}" type="pres">
      <dgm:prSet presAssocID="{3AB7041B-D13D-475E-8277-434998A46CCC}" presName="node" presStyleLbl="node1" presStyleIdx="6" presStyleCnt="7">
        <dgm:presLayoutVars>
          <dgm:bulletEnabled val="1"/>
        </dgm:presLayoutVars>
      </dgm:prSet>
      <dgm:spPr/>
    </dgm:pt>
  </dgm:ptLst>
  <dgm:cxnLst>
    <dgm:cxn modelId="{209BF601-AAE3-4CD5-85E7-2EAA8046F997}" type="presOf" srcId="{3930F409-A4B5-47E0-8403-F69CF0E00095}" destId="{87F46B56-A07C-4D53-BB08-05DF82B19F35}" srcOrd="0" destOrd="0" presId="urn:microsoft.com/office/officeart/2005/8/layout/default"/>
    <dgm:cxn modelId="{26780C2A-0617-457E-A28D-46CEABEF74DB}" srcId="{8213F33F-C1EB-4251-BFBD-A68B86D1449F}" destId="{57A25F14-A858-4EE4-A52F-3C195EE0A0BA}" srcOrd="0" destOrd="0" parTransId="{E877F0D1-01DE-4387-BF2B-AA09CC1B1C80}" sibTransId="{F28EA798-B871-4C26-B647-C4B187388649}"/>
    <dgm:cxn modelId="{1D11C75C-C45F-4595-B0E4-96220118D100}" srcId="{8213F33F-C1EB-4251-BFBD-A68B86D1449F}" destId="{42DCFF42-87AE-45EA-9562-FE8D3CE0AECC}" srcOrd="1" destOrd="0" parTransId="{AD3D587D-4658-499E-8B0E-F7A6C5465DE0}" sibTransId="{3C409665-00C6-4DE8-AB9C-46757EF1B175}"/>
    <dgm:cxn modelId="{A352CF63-930D-4C8F-A24D-2381636E76F0}" type="presOf" srcId="{3AB7041B-D13D-475E-8277-434998A46CCC}" destId="{3509950B-6C33-4953-8CAE-DE31F0FE9400}" srcOrd="0" destOrd="0" presId="urn:microsoft.com/office/officeart/2005/8/layout/default"/>
    <dgm:cxn modelId="{4E93FC69-F7FF-4773-8EC4-00E07FCF35DB}" type="presOf" srcId="{F0362BB2-6ADC-4C1A-92A3-E3E347F0340C}" destId="{44EC49D0-B4AC-47F6-BD20-3F8F0471218F}" srcOrd="0" destOrd="0" presId="urn:microsoft.com/office/officeart/2005/8/layout/default"/>
    <dgm:cxn modelId="{49D9924D-3E16-4DC5-872C-78291643BCB3}" srcId="{8213F33F-C1EB-4251-BFBD-A68B86D1449F}" destId="{5B6511A6-EDA4-4AB4-94BA-957F71492F62}" srcOrd="5" destOrd="0" parTransId="{A225625D-BEA5-4050-9B6C-98FF7B28A2A1}" sibTransId="{4E2307FD-33F8-4398-920C-2706672B1B59}"/>
    <dgm:cxn modelId="{8C0B285A-79E3-413A-AD57-BD623A55070D}" srcId="{8213F33F-C1EB-4251-BFBD-A68B86D1449F}" destId="{F0362BB2-6ADC-4C1A-92A3-E3E347F0340C}" srcOrd="2" destOrd="0" parTransId="{8E37E4F5-414A-45D6-8F61-DCDD1B8A30A8}" sibTransId="{E96DEE0B-8015-4B80-BDCB-EC77877734BF}"/>
    <dgm:cxn modelId="{CE806294-9DB6-46EB-AE6B-CAFD861CF5E8}" srcId="{8213F33F-C1EB-4251-BFBD-A68B86D1449F}" destId="{3930F409-A4B5-47E0-8403-F69CF0E00095}" srcOrd="4" destOrd="0" parTransId="{2AA8B7E9-B301-4367-894F-B3F03E29984B}" sibTransId="{BCD93187-9D9A-4263-B6B4-426087371D9C}"/>
    <dgm:cxn modelId="{509D5A99-8A09-4EA9-8D1B-A7F1743C708A}" type="presOf" srcId="{57A25F14-A858-4EE4-A52F-3C195EE0A0BA}" destId="{2338AAE8-2FB7-4C21-9451-9FAB07FF9DDF}" srcOrd="0" destOrd="0" presId="urn:microsoft.com/office/officeart/2005/8/layout/default"/>
    <dgm:cxn modelId="{B237989C-9051-4CCC-B31D-50D1A160269F}" srcId="{8213F33F-C1EB-4251-BFBD-A68B86D1449F}" destId="{3AB7041B-D13D-475E-8277-434998A46CCC}" srcOrd="6" destOrd="0" parTransId="{ACA650F8-5E34-4A5C-BBC6-B308367DE452}" sibTransId="{129133C0-F77A-4712-8FEE-A3A43B49FD92}"/>
    <dgm:cxn modelId="{6FB6D9A6-6854-4019-B9FD-12A37743694E}" srcId="{8213F33F-C1EB-4251-BFBD-A68B86D1449F}" destId="{1CD0378B-6ADB-45E0-BB7D-351C75654003}" srcOrd="3" destOrd="0" parTransId="{BED89544-864B-4C21-BCEB-473468F09ECA}" sibTransId="{9C655DE7-FBA6-477B-9797-38F3872B469F}"/>
    <dgm:cxn modelId="{3AD193BB-920D-4D6C-9FB8-5711B2783A1A}" type="presOf" srcId="{42DCFF42-87AE-45EA-9562-FE8D3CE0AECC}" destId="{BAAFB9E7-405B-4921-A07B-BD165DE36BA5}" srcOrd="0" destOrd="0" presId="urn:microsoft.com/office/officeart/2005/8/layout/default"/>
    <dgm:cxn modelId="{FA8646C6-4245-4FB5-A704-39B81A4FFD8C}" type="presOf" srcId="{1CD0378B-6ADB-45E0-BB7D-351C75654003}" destId="{5B801415-CFE6-486F-A1EF-7831489C2ABA}" srcOrd="0" destOrd="0" presId="urn:microsoft.com/office/officeart/2005/8/layout/default"/>
    <dgm:cxn modelId="{A3D2E1DC-B828-496E-8D2B-0D20272E0A6E}" type="presOf" srcId="{5B6511A6-EDA4-4AB4-94BA-957F71492F62}" destId="{B35F7262-C51A-4E5D-BD8A-1E7BDA5D9E85}" srcOrd="0" destOrd="0" presId="urn:microsoft.com/office/officeart/2005/8/layout/default"/>
    <dgm:cxn modelId="{759941E5-6CA2-4CB0-B69E-C3298FF5297F}" type="presOf" srcId="{8213F33F-C1EB-4251-BFBD-A68B86D1449F}" destId="{6A70C386-A503-47A6-B9A7-87CAF6A15CBE}" srcOrd="0" destOrd="0" presId="urn:microsoft.com/office/officeart/2005/8/layout/default"/>
    <dgm:cxn modelId="{FBE5C89C-A58F-46C5-9BC4-4B1150AF78BE}" type="presParOf" srcId="{6A70C386-A503-47A6-B9A7-87CAF6A15CBE}" destId="{2338AAE8-2FB7-4C21-9451-9FAB07FF9DDF}" srcOrd="0" destOrd="0" presId="urn:microsoft.com/office/officeart/2005/8/layout/default"/>
    <dgm:cxn modelId="{EEF5C1F2-56FC-4494-B940-FCED166C22D3}" type="presParOf" srcId="{6A70C386-A503-47A6-B9A7-87CAF6A15CBE}" destId="{777C093E-AAE0-40CA-8520-6C6A16C1F844}" srcOrd="1" destOrd="0" presId="urn:microsoft.com/office/officeart/2005/8/layout/default"/>
    <dgm:cxn modelId="{D6EA6E9C-11CE-4170-B433-F1EBC20FA7EB}" type="presParOf" srcId="{6A70C386-A503-47A6-B9A7-87CAF6A15CBE}" destId="{BAAFB9E7-405B-4921-A07B-BD165DE36BA5}" srcOrd="2" destOrd="0" presId="urn:microsoft.com/office/officeart/2005/8/layout/default"/>
    <dgm:cxn modelId="{A5E726EF-DED4-433C-8579-F834CDC7DE0F}" type="presParOf" srcId="{6A70C386-A503-47A6-B9A7-87CAF6A15CBE}" destId="{B4E62D54-6324-41BB-AB9F-C18F6B4C3C19}" srcOrd="3" destOrd="0" presId="urn:microsoft.com/office/officeart/2005/8/layout/default"/>
    <dgm:cxn modelId="{4ABEECE4-8B29-4817-ABBF-FDFA3AA654F2}" type="presParOf" srcId="{6A70C386-A503-47A6-B9A7-87CAF6A15CBE}" destId="{44EC49D0-B4AC-47F6-BD20-3F8F0471218F}" srcOrd="4" destOrd="0" presId="urn:microsoft.com/office/officeart/2005/8/layout/default"/>
    <dgm:cxn modelId="{198299F6-C05F-4C55-AFD6-EEF0A8C33498}" type="presParOf" srcId="{6A70C386-A503-47A6-B9A7-87CAF6A15CBE}" destId="{4A0306EB-1577-4578-9278-23A804AD17A2}" srcOrd="5" destOrd="0" presId="urn:microsoft.com/office/officeart/2005/8/layout/default"/>
    <dgm:cxn modelId="{59243600-CD08-4040-B6EF-80B3C095830A}" type="presParOf" srcId="{6A70C386-A503-47A6-B9A7-87CAF6A15CBE}" destId="{5B801415-CFE6-486F-A1EF-7831489C2ABA}" srcOrd="6" destOrd="0" presId="urn:microsoft.com/office/officeart/2005/8/layout/default"/>
    <dgm:cxn modelId="{F7408C95-A210-40BD-8C33-F0038981321E}" type="presParOf" srcId="{6A70C386-A503-47A6-B9A7-87CAF6A15CBE}" destId="{5E376DFB-DECC-4A32-97B5-13FE60B939C1}" srcOrd="7" destOrd="0" presId="urn:microsoft.com/office/officeart/2005/8/layout/default"/>
    <dgm:cxn modelId="{18782181-D1C5-4EAA-85C9-28A80FA940C0}" type="presParOf" srcId="{6A70C386-A503-47A6-B9A7-87CAF6A15CBE}" destId="{87F46B56-A07C-4D53-BB08-05DF82B19F35}" srcOrd="8" destOrd="0" presId="urn:microsoft.com/office/officeart/2005/8/layout/default"/>
    <dgm:cxn modelId="{7E823DAE-FC3C-442F-8010-FC2015949486}" type="presParOf" srcId="{6A70C386-A503-47A6-B9A7-87CAF6A15CBE}" destId="{B4CFBC67-E07A-4762-A8A8-22CC90D09082}" srcOrd="9" destOrd="0" presId="urn:microsoft.com/office/officeart/2005/8/layout/default"/>
    <dgm:cxn modelId="{2207535B-0F83-4A2C-AD23-CC71ECF2738A}" type="presParOf" srcId="{6A70C386-A503-47A6-B9A7-87CAF6A15CBE}" destId="{B35F7262-C51A-4E5D-BD8A-1E7BDA5D9E85}" srcOrd="10" destOrd="0" presId="urn:microsoft.com/office/officeart/2005/8/layout/default"/>
    <dgm:cxn modelId="{9C504A26-673C-4685-B2F0-6D6DFDA33D82}" type="presParOf" srcId="{6A70C386-A503-47A6-B9A7-87CAF6A15CBE}" destId="{2FD27157-120D-4865-91C4-30FBFB3BE9BA}" srcOrd="11" destOrd="0" presId="urn:microsoft.com/office/officeart/2005/8/layout/default"/>
    <dgm:cxn modelId="{C96680E8-E54B-4300-92B1-0BA0C760F5E1}" type="presParOf" srcId="{6A70C386-A503-47A6-B9A7-87CAF6A15CBE}" destId="{3509950B-6C33-4953-8CAE-DE31F0FE9400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802F9A-E9C3-487C-99E3-981757071930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CEB7120-1BB0-4BB8-A85E-B918031256E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Job Seeker Resources and Drive Thru Job Fair</a:t>
          </a:r>
        </a:p>
      </dgm:t>
    </dgm:pt>
    <dgm:pt modelId="{4BEBC8FB-A072-4092-9B0F-5D774EA73968}" type="parTrans" cxnId="{C6371ED8-B0B3-4FFD-AB4B-F0F3EAE60FB0}">
      <dgm:prSet/>
      <dgm:spPr/>
      <dgm:t>
        <a:bodyPr/>
        <a:lstStyle/>
        <a:p>
          <a:endParaRPr lang="en-US"/>
        </a:p>
      </dgm:t>
    </dgm:pt>
    <dgm:pt modelId="{6F9EA70E-FFAF-47F6-9FA7-EBD25E009358}" type="sibTrans" cxnId="{C6371ED8-B0B3-4FFD-AB4B-F0F3EAE60FB0}">
      <dgm:prSet/>
      <dgm:spPr/>
      <dgm:t>
        <a:bodyPr/>
        <a:lstStyle/>
        <a:p>
          <a:endParaRPr lang="en-US"/>
        </a:p>
      </dgm:t>
    </dgm:pt>
    <dgm:pt modelId="{EBDC19E9-50A6-4F11-90B5-9AACAB25E93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Continuing to assist employers and affected employees</a:t>
          </a:r>
        </a:p>
      </dgm:t>
    </dgm:pt>
    <dgm:pt modelId="{EB69883A-CF64-4655-BD3F-E160BFC6E5D9}" type="parTrans" cxnId="{BD3D546A-F3DD-4B61-B35C-28D9D1976672}">
      <dgm:prSet/>
      <dgm:spPr/>
      <dgm:t>
        <a:bodyPr/>
        <a:lstStyle/>
        <a:p>
          <a:endParaRPr lang="en-US"/>
        </a:p>
      </dgm:t>
    </dgm:pt>
    <dgm:pt modelId="{12BDC2F1-639F-45B9-9B3E-AB765ADE65F7}" type="sibTrans" cxnId="{BD3D546A-F3DD-4B61-B35C-28D9D1976672}">
      <dgm:prSet/>
      <dgm:spPr/>
      <dgm:t>
        <a:bodyPr/>
        <a:lstStyle/>
        <a:p>
          <a:endParaRPr lang="en-US"/>
        </a:p>
      </dgm:t>
    </dgm:pt>
    <dgm:pt modelId="{2731BDAA-5178-4393-93CA-466CEAEEB90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Hiring Events</a:t>
          </a:r>
        </a:p>
      </dgm:t>
    </dgm:pt>
    <dgm:pt modelId="{068F2AE1-E78E-400C-A211-1EECB035DCCD}" type="parTrans" cxnId="{2EE9B19E-CCFD-49D8-9E42-E56CF4930C80}">
      <dgm:prSet/>
      <dgm:spPr/>
      <dgm:t>
        <a:bodyPr/>
        <a:lstStyle/>
        <a:p>
          <a:endParaRPr lang="en-US"/>
        </a:p>
      </dgm:t>
    </dgm:pt>
    <dgm:pt modelId="{16AA6B3E-6B84-4632-B5ED-CD86544F956C}" type="sibTrans" cxnId="{2EE9B19E-CCFD-49D8-9E42-E56CF4930C80}">
      <dgm:prSet/>
      <dgm:spPr/>
      <dgm:t>
        <a:bodyPr/>
        <a:lstStyle/>
        <a:p>
          <a:endParaRPr lang="en-US"/>
        </a:p>
      </dgm:t>
    </dgm:pt>
    <dgm:pt modelId="{179FC75F-03F3-4BA1-8607-CF00CFEA6DA2}" type="pres">
      <dgm:prSet presAssocID="{70802F9A-E9C3-487C-99E3-981757071930}" presName="root" presStyleCnt="0">
        <dgm:presLayoutVars>
          <dgm:dir/>
          <dgm:resizeHandles val="exact"/>
        </dgm:presLayoutVars>
      </dgm:prSet>
      <dgm:spPr/>
    </dgm:pt>
    <dgm:pt modelId="{16F68786-4ED4-4C2D-94FD-863712F7F63C}" type="pres">
      <dgm:prSet presAssocID="{1CEB7120-1BB0-4BB8-A85E-B918031256E8}" presName="compNode" presStyleCnt="0"/>
      <dgm:spPr/>
    </dgm:pt>
    <dgm:pt modelId="{B842400F-DB5E-41B5-8730-49058292D3CA}" type="pres">
      <dgm:prSet presAssocID="{1CEB7120-1BB0-4BB8-A85E-B918031256E8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A1C5DE2C-5CC7-4D8B-B49C-55CE465D1F76}" type="pres">
      <dgm:prSet presAssocID="{1CEB7120-1BB0-4BB8-A85E-B918031256E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AB0DC9B7-4338-490A-B78D-1A8F3ADC219D}" type="pres">
      <dgm:prSet presAssocID="{1CEB7120-1BB0-4BB8-A85E-B918031256E8}" presName="spaceRect" presStyleCnt="0"/>
      <dgm:spPr/>
    </dgm:pt>
    <dgm:pt modelId="{9CFC0B50-B111-4205-9CA7-7C10AD644F96}" type="pres">
      <dgm:prSet presAssocID="{1CEB7120-1BB0-4BB8-A85E-B918031256E8}" presName="textRect" presStyleLbl="revTx" presStyleIdx="0" presStyleCnt="3">
        <dgm:presLayoutVars>
          <dgm:chMax val="1"/>
          <dgm:chPref val="1"/>
        </dgm:presLayoutVars>
      </dgm:prSet>
      <dgm:spPr/>
    </dgm:pt>
    <dgm:pt modelId="{E3CB8816-F510-4154-9A55-6F2DABEBDCB3}" type="pres">
      <dgm:prSet presAssocID="{6F9EA70E-FFAF-47F6-9FA7-EBD25E009358}" presName="sibTrans" presStyleCnt="0"/>
      <dgm:spPr/>
    </dgm:pt>
    <dgm:pt modelId="{C2C4CCB8-6FF7-42C2-B52B-0E34A8BD48F8}" type="pres">
      <dgm:prSet presAssocID="{EBDC19E9-50A6-4F11-90B5-9AACAB25E933}" presName="compNode" presStyleCnt="0"/>
      <dgm:spPr/>
    </dgm:pt>
    <dgm:pt modelId="{758FF7EA-FDC5-4531-BB0E-50AA618F6657}" type="pres">
      <dgm:prSet presAssocID="{EBDC19E9-50A6-4F11-90B5-9AACAB25E933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7B07EBBF-B318-44F4-AA3A-34E2F75CA0FB}" type="pres">
      <dgm:prSet presAssocID="{EBDC19E9-50A6-4F11-90B5-9AACAB25E93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m"/>
        </a:ext>
      </dgm:extLst>
    </dgm:pt>
    <dgm:pt modelId="{55CBB2C5-B825-476D-90E1-A49159D7EAE3}" type="pres">
      <dgm:prSet presAssocID="{EBDC19E9-50A6-4F11-90B5-9AACAB25E933}" presName="spaceRect" presStyleCnt="0"/>
      <dgm:spPr/>
    </dgm:pt>
    <dgm:pt modelId="{53DDC5F9-8F66-4B83-B783-827172E7ECEA}" type="pres">
      <dgm:prSet presAssocID="{EBDC19E9-50A6-4F11-90B5-9AACAB25E933}" presName="textRect" presStyleLbl="revTx" presStyleIdx="1" presStyleCnt="3">
        <dgm:presLayoutVars>
          <dgm:chMax val="1"/>
          <dgm:chPref val="1"/>
        </dgm:presLayoutVars>
      </dgm:prSet>
      <dgm:spPr/>
    </dgm:pt>
    <dgm:pt modelId="{8990232A-D0A6-448C-A89D-DD60877D1819}" type="pres">
      <dgm:prSet presAssocID="{12BDC2F1-639F-45B9-9B3E-AB765ADE65F7}" presName="sibTrans" presStyleCnt="0"/>
      <dgm:spPr/>
    </dgm:pt>
    <dgm:pt modelId="{A6ED1AF4-3CB2-4BE5-A84F-7F42C385FAFE}" type="pres">
      <dgm:prSet presAssocID="{2731BDAA-5178-4393-93CA-466CEAEEB908}" presName="compNode" presStyleCnt="0"/>
      <dgm:spPr/>
    </dgm:pt>
    <dgm:pt modelId="{8715B19D-1D3F-4C83-81E4-5381B8857AD7}" type="pres">
      <dgm:prSet presAssocID="{2731BDAA-5178-4393-93CA-466CEAEEB908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056F6EA5-4AB4-403A-9032-6E073140B30E}" type="pres">
      <dgm:prSet presAssocID="{2731BDAA-5178-4393-93CA-466CEAEEB90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D136474E-E230-40E8-9E8D-5757562155A4}" type="pres">
      <dgm:prSet presAssocID="{2731BDAA-5178-4393-93CA-466CEAEEB908}" presName="spaceRect" presStyleCnt="0"/>
      <dgm:spPr/>
    </dgm:pt>
    <dgm:pt modelId="{8520806F-9CB2-4570-885E-A02C6F16463D}" type="pres">
      <dgm:prSet presAssocID="{2731BDAA-5178-4393-93CA-466CEAEEB908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F5B68D27-128B-4166-AA5E-9829AB454AEB}" type="presOf" srcId="{70802F9A-E9C3-487C-99E3-981757071930}" destId="{179FC75F-03F3-4BA1-8607-CF00CFEA6DA2}" srcOrd="0" destOrd="0" presId="urn:microsoft.com/office/officeart/2018/5/layout/IconLeafLabelList"/>
    <dgm:cxn modelId="{BD3D546A-F3DD-4B61-B35C-28D9D1976672}" srcId="{70802F9A-E9C3-487C-99E3-981757071930}" destId="{EBDC19E9-50A6-4F11-90B5-9AACAB25E933}" srcOrd="1" destOrd="0" parTransId="{EB69883A-CF64-4655-BD3F-E160BFC6E5D9}" sibTransId="{12BDC2F1-639F-45B9-9B3E-AB765ADE65F7}"/>
    <dgm:cxn modelId="{FAA1386D-1CFE-4BF3-A717-95DCB73451AB}" type="presOf" srcId="{1CEB7120-1BB0-4BB8-A85E-B918031256E8}" destId="{9CFC0B50-B111-4205-9CA7-7C10AD644F96}" srcOrd="0" destOrd="0" presId="urn:microsoft.com/office/officeart/2018/5/layout/IconLeafLabelList"/>
    <dgm:cxn modelId="{9ED1644E-46F9-4F2C-AABF-7A1F33FC5FA7}" type="presOf" srcId="{2731BDAA-5178-4393-93CA-466CEAEEB908}" destId="{8520806F-9CB2-4570-885E-A02C6F16463D}" srcOrd="0" destOrd="0" presId="urn:microsoft.com/office/officeart/2018/5/layout/IconLeafLabelList"/>
    <dgm:cxn modelId="{2EE9B19E-CCFD-49D8-9E42-E56CF4930C80}" srcId="{70802F9A-E9C3-487C-99E3-981757071930}" destId="{2731BDAA-5178-4393-93CA-466CEAEEB908}" srcOrd="2" destOrd="0" parTransId="{068F2AE1-E78E-400C-A211-1EECB035DCCD}" sibTransId="{16AA6B3E-6B84-4632-B5ED-CD86544F956C}"/>
    <dgm:cxn modelId="{171623BE-7223-40A3-9003-311633ED94F9}" type="presOf" srcId="{EBDC19E9-50A6-4F11-90B5-9AACAB25E933}" destId="{53DDC5F9-8F66-4B83-B783-827172E7ECEA}" srcOrd="0" destOrd="0" presId="urn:microsoft.com/office/officeart/2018/5/layout/IconLeafLabelList"/>
    <dgm:cxn modelId="{C6371ED8-B0B3-4FFD-AB4B-F0F3EAE60FB0}" srcId="{70802F9A-E9C3-487C-99E3-981757071930}" destId="{1CEB7120-1BB0-4BB8-A85E-B918031256E8}" srcOrd="0" destOrd="0" parTransId="{4BEBC8FB-A072-4092-9B0F-5D774EA73968}" sibTransId="{6F9EA70E-FFAF-47F6-9FA7-EBD25E009358}"/>
    <dgm:cxn modelId="{41082F88-0A6C-4431-9200-1B2C0E0E7D94}" type="presParOf" srcId="{179FC75F-03F3-4BA1-8607-CF00CFEA6DA2}" destId="{16F68786-4ED4-4C2D-94FD-863712F7F63C}" srcOrd="0" destOrd="0" presId="urn:microsoft.com/office/officeart/2018/5/layout/IconLeafLabelList"/>
    <dgm:cxn modelId="{769A4502-97EA-42A5-9460-62EE99B1E412}" type="presParOf" srcId="{16F68786-4ED4-4C2D-94FD-863712F7F63C}" destId="{B842400F-DB5E-41B5-8730-49058292D3CA}" srcOrd="0" destOrd="0" presId="urn:microsoft.com/office/officeart/2018/5/layout/IconLeafLabelList"/>
    <dgm:cxn modelId="{F1A686A4-42C3-4B54-82BF-A78E4E872187}" type="presParOf" srcId="{16F68786-4ED4-4C2D-94FD-863712F7F63C}" destId="{A1C5DE2C-5CC7-4D8B-B49C-55CE465D1F76}" srcOrd="1" destOrd="0" presId="urn:microsoft.com/office/officeart/2018/5/layout/IconLeafLabelList"/>
    <dgm:cxn modelId="{6D65054D-FF50-4ECB-93BA-27169F984E62}" type="presParOf" srcId="{16F68786-4ED4-4C2D-94FD-863712F7F63C}" destId="{AB0DC9B7-4338-490A-B78D-1A8F3ADC219D}" srcOrd="2" destOrd="0" presId="urn:microsoft.com/office/officeart/2018/5/layout/IconLeafLabelList"/>
    <dgm:cxn modelId="{A66C0227-27AE-4A92-A12E-2EA8BA0986A1}" type="presParOf" srcId="{16F68786-4ED4-4C2D-94FD-863712F7F63C}" destId="{9CFC0B50-B111-4205-9CA7-7C10AD644F96}" srcOrd="3" destOrd="0" presId="urn:microsoft.com/office/officeart/2018/5/layout/IconLeafLabelList"/>
    <dgm:cxn modelId="{44045708-E7F9-4ABB-95E9-7BC5C864EFC9}" type="presParOf" srcId="{179FC75F-03F3-4BA1-8607-CF00CFEA6DA2}" destId="{E3CB8816-F510-4154-9A55-6F2DABEBDCB3}" srcOrd="1" destOrd="0" presId="urn:microsoft.com/office/officeart/2018/5/layout/IconLeafLabelList"/>
    <dgm:cxn modelId="{4E477D21-FCB7-4E8F-8052-F85752FED539}" type="presParOf" srcId="{179FC75F-03F3-4BA1-8607-CF00CFEA6DA2}" destId="{C2C4CCB8-6FF7-42C2-B52B-0E34A8BD48F8}" srcOrd="2" destOrd="0" presId="urn:microsoft.com/office/officeart/2018/5/layout/IconLeafLabelList"/>
    <dgm:cxn modelId="{5BD98520-5E33-4AFB-A0D1-68867E16F2D3}" type="presParOf" srcId="{C2C4CCB8-6FF7-42C2-B52B-0E34A8BD48F8}" destId="{758FF7EA-FDC5-4531-BB0E-50AA618F6657}" srcOrd="0" destOrd="0" presId="urn:microsoft.com/office/officeart/2018/5/layout/IconLeafLabelList"/>
    <dgm:cxn modelId="{B62576B4-1495-45C6-B01D-A796E8549899}" type="presParOf" srcId="{C2C4CCB8-6FF7-42C2-B52B-0E34A8BD48F8}" destId="{7B07EBBF-B318-44F4-AA3A-34E2F75CA0FB}" srcOrd="1" destOrd="0" presId="urn:microsoft.com/office/officeart/2018/5/layout/IconLeafLabelList"/>
    <dgm:cxn modelId="{5852AB7D-97C4-4C4F-BE83-8CE465F6A102}" type="presParOf" srcId="{C2C4CCB8-6FF7-42C2-B52B-0E34A8BD48F8}" destId="{55CBB2C5-B825-476D-90E1-A49159D7EAE3}" srcOrd="2" destOrd="0" presId="urn:microsoft.com/office/officeart/2018/5/layout/IconLeafLabelList"/>
    <dgm:cxn modelId="{9D9D0775-D797-42B5-AEB6-10B796C287F9}" type="presParOf" srcId="{C2C4CCB8-6FF7-42C2-B52B-0E34A8BD48F8}" destId="{53DDC5F9-8F66-4B83-B783-827172E7ECEA}" srcOrd="3" destOrd="0" presId="urn:microsoft.com/office/officeart/2018/5/layout/IconLeafLabelList"/>
    <dgm:cxn modelId="{C3FADF6E-7D84-4AA9-AEF4-CDF43FCB3330}" type="presParOf" srcId="{179FC75F-03F3-4BA1-8607-CF00CFEA6DA2}" destId="{8990232A-D0A6-448C-A89D-DD60877D1819}" srcOrd="3" destOrd="0" presId="urn:microsoft.com/office/officeart/2018/5/layout/IconLeafLabelList"/>
    <dgm:cxn modelId="{6F6EC96C-F135-4DD4-B218-E9F60166FAD5}" type="presParOf" srcId="{179FC75F-03F3-4BA1-8607-CF00CFEA6DA2}" destId="{A6ED1AF4-3CB2-4BE5-A84F-7F42C385FAFE}" srcOrd="4" destOrd="0" presId="urn:microsoft.com/office/officeart/2018/5/layout/IconLeafLabelList"/>
    <dgm:cxn modelId="{386CC788-43B1-41C7-B087-03AA2C29908F}" type="presParOf" srcId="{A6ED1AF4-3CB2-4BE5-A84F-7F42C385FAFE}" destId="{8715B19D-1D3F-4C83-81E4-5381B8857AD7}" srcOrd="0" destOrd="0" presId="urn:microsoft.com/office/officeart/2018/5/layout/IconLeafLabelList"/>
    <dgm:cxn modelId="{5972CF2A-2582-4F72-8681-CB30453B8884}" type="presParOf" srcId="{A6ED1AF4-3CB2-4BE5-A84F-7F42C385FAFE}" destId="{056F6EA5-4AB4-403A-9032-6E073140B30E}" srcOrd="1" destOrd="0" presId="urn:microsoft.com/office/officeart/2018/5/layout/IconLeafLabelList"/>
    <dgm:cxn modelId="{F99A764A-F1E0-440C-A729-EA3B5AF556F3}" type="presParOf" srcId="{A6ED1AF4-3CB2-4BE5-A84F-7F42C385FAFE}" destId="{D136474E-E230-40E8-9E8D-5757562155A4}" srcOrd="2" destOrd="0" presId="urn:microsoft.com/office/officeart/2018/5/layout/IconLeafLabelList"/>
    <dgm:cxn modelId="{2F7E544B-C1B3-4A93-AD01-4CA26FEA8642}" type="presParOf" srcId="{A6ED1AF4-3CB2-4BE5-A84F-7F42C385FAFE}" destId="{8520806F-9CB2-4570-885E-A02C6F16463D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8AAE8-2FB7-4C21-9451-9FAB07FF9DDF}">
      <dsp:nvSpPr>
        <dsp:cNvPr id="0" name=""/>
        <dsp:cNvSpPr/>
      </dsp:nvSpPr>
      <dsp:spPr>
        <a:xfrm>
          <a:off x="3201" y="445489"/>
          <a:ext cx="2539866" cy="15239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Monthly virtual meetings of our Statewide Rapid Response &amp; Business Service Team</a:t>
          </a:r>
        </a:p>
      </dsp:txBody>
      <dsp:txXfrm>
        <a:off x="3201" y="445489"/>
        <a:ext cx="2539866" cy="1523919"/>
      </dsp:txXfrm>
    </dsp:sp>
    <dsp:sp modelId="{BAAFB9E7-405B-4921-A07B-BD165DE36BA5}">
      <dsp:nvSpPr>
        <dsp:cNvPr id="0" name=""/>
        <dsp:cNvSpPr/>
      </dsp:nvSpPr>
      <dsp:spPr>
        <a:xfrm>
          <a:off x="2797054" y="445489"/>
          <a:ext cx="2539866" cy="15239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The counties are reporting on Rapid Response on a quarterly basis</a:t>
          </a:r>
        </a:p>
      </dsp:txBody>
      <dsp:txXfrm>
        <a:off x="2797054" y="445489"/>
        <a:ext cx="2539866" cy="1523919"/>
      </dsp:txXfrm>
    </dsp:sp>
    <dsp:sp modelId="{44EC49D0-B4AC-47F6-BD20-3F8F0471218F}">
      <dsp:nvSpPr>
        <dsp:cNvPr id="0" name=""/>
        <dsp:cNvSpPr/>
      </dsp:nvSpPr>
      <dsp:spPr>
        <a:xfrm>
          <a:off x="5590907" y="445489"/>
          <a:ext cx="2539866" cy="15239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8 WARN Notices between June 25, 2021-September 23, 2021</a:t>
          </a:r>
        </a:p>
      </dsp:txBody>
      <dsp:txXfrm>
        <a:off x="5590907" y="445489"/>
        <a:ext cx="2539866" cy="1523919"/>
      </dsp:txXfrm>
    </dsp:sp>
    <dsp:sp modelId="{5B801415-CFE6-486F-A1EF-7831489C2ABA}">
      <dsp:nvSpPr>
        <dsp:cNvPr id="0" name=""/>
        <dsp:cNvSpPr/>
      </dsp:nvSpPr>
      <dsp:spPr>
        <a:xfrm>
          <a:off x="8384760" y="445489"/>
          <a:ext cx="2539866" cy="15239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Small Businesses closures</a:t>
          </a:r>
        </a:p>
      </dsp:txBody>
      <dsp:txXfrm>
        <a:off x="8384760" y="445489"/>
        <a:ext cx="2539866" cy="1523919"/>
      </dsp:txXfrm>
    </dsp:sp>
    <dsp:sp modelId="{87F46B56-A07C-4D53-BB08-05DF82B19F35}">
      <dsp:nvSpPr>
        <dsp:cNvPr id="0" name=""/>
        <dsp:cNvSpPr/>
      </dsp:nvSpPr>
      <dsp:spPr>
        <a:xfrm>
          <a:off x="1400128" y="2223395"/>
          <a:ext cx="2539866" cy="15239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Lay-Off Aversion</a:t>
          </a:r>
          <a:endParaRPr lang="en-US" sz="1900" kern="1200" dirty="0"/>
        </a:p>
      </dsp:txBody>
      <dsp:txXfrm>
        <a:off x="1400128" y="2223395"/>
        <a:ext cx="2539866" cy="1523919"/>
      </dsp:txXfrm>
    </dsp:sp>
    <dsp:sp modelId="{B35F7262-C51A-4E5D-BD8A-1E7BDA5D9E85}">
      <dsp:nvSpPr>
        <dsp:cNvPr id="0" name=""/>
        <dsp:cNvSpPr/>
      </dsp:nvSpPr>
      <dsp:spPr>
        <a:xfrm>
          <a:off x="4193981" y="2223395"/>
          <a:ext cx="2539866" cy="15239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Monthly Presentations: DBEDT, Scott Murakami</a:t>
          </a:r>
        </a:p>
      </dsp:txBody>
      <dsp:txXfrm>
        <a:off x="4193981" y="2223395"/>
        <a:ext cx="2539866" cy="1523919"/>
      </dsp:txXfrm>
    </dsp:sp>
    <dsp:sp modelId="{3509950B-6C33-4953-8CAE-DE31F0FE9400}">
      <dsp:nvSpPr>
        <dsp:cNvPr id="0" name=""/>
        <dsp:cNvSpPr/>
      </dsp:nvSpPr>
      <dsp:spPr>
        <a:xfrm>
          <a:off x="6987834" y="2223395"/>
          <a:ext cx="2539866" cy="15239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Business Services</a:t>
          </a:r>
        </a:p>
      </dsp:txBody>
      <dsp:txXfrm>
        <a:off x="6987834" y="2223395"/>
        <a:ext cx="2539866" cy="15239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2400F-DB5E-41B5-8730-49058292D3CA}">
      <dsp:nvSpPr>
        <dsp:cNvPr id="0" name=""/>
        <dsp:cNvSpPr/>
      </dsp:nvSpPr>
      <dsp:spPr>
        <a:xfrm>
          <a:off x="718664" y="453902"/>
          <a:ext cx="1955812" cy="19558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C5DE2C-5CC7-4D8B-B49C-55CE465D1F76}">
      <dsp:nvSpPr>
        <dsp:cNvPr id="0" name=""/>
        <dsp:cNvSpPr/>
      </dsp:nvSpPr>
      <dsp:spPr>
        <a:xfrm>
          <a:off x="1135476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FC0B50-B111-4205-9CA7-7C10AD644F96}">
      <dsp:nvSpPr>
        <dsp:cNvPr id="0" name=""/>
        <dsp:cNvSpPr/>
      </dsp:nvSpPr>
      <dsp:spPr>
        <a:xfrm>
          <a:off x="93445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Job Seeker Resources and Drive Thru Job Fair</a:t>
          </a:r>
        </a:p>
      </dsp:txBody>
      <dsp:txXfrm>
        <a:off x="93445" y="3018902"/>
        <a:ext cx="3206250" cy="720000"/>
      </dsp:txXfrm>
    </dsp:sp>
    <dsp:sp modelId="{758FF7EA-FDC5-4531-BB0E-50AA618F6657}">
      <dsp:nvSpPr>
        <dsp:cNvPr id="0" name=""/>
        <dsp:cNvSpPr/>
      </dsp:nvSpPr>
      <dsp:spPr>
        <a:xfrm>
          <a:off x="4486008" y="453902"/>
          <a:ext cx="1955812" cy="19558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07EBBF-B318-44F4-AA3A-34E2F75CA0FB}">
      <dsp:nvSpPr>
        <dsp:cNvPr id="0" name=""/>
        <dsp:cNvSpPr/>
      </dsp:nvSpPr>
      <dsp:spPr>
        <a:xfrm>
          <a:off x="4902820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DC5F9-8F66-4B83-B783-827172E7ECEA}">
      <dsp:nvSpPr>
        <dsp:cNvPr id="0" name=""/>
        <dsp:cNvSpPr/>
      </dsp:nvSpPr>
      <dsp:spPr>
        <a:xfrm>
          <a:off x="3860789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Continuing to assist employers and affected employees</a:t>
          </a:r>
        </a:p>
      </dsp:txBody>
      <dsp:txXfrm>
        <a:off x="3860789" y="3018902"/>
        <a:ext cx="3206250" cy="720000"/>
      </dsp:txXfrm>
    </dsp:sp>
    <dsp:sp modelId="{8715B19D-1D3F-4C83-81E4-5381B8857AD7}">
      <dsp:nvSpPr>
        <dsp:cNvPr id="0" name=""/>
        <dsp:cNvSpPr/>
      </dsp:nvSpPr>
      <dsp:spPr>
        <a:xfrm>
          <a:off x="8253352" y="453902"/>
          <a:ext cx="1955812" cy="19558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6F6EA5-4AB4-403A-9032-6E073140B30E}">
      <dsp:nvSpPr>
        <dsp:cNvPr id="0" name=""/>
        <dsp:cNvSpPr/>
      </dsp:nvSpPr>
      <dsp:spPr>
        <a:xfrm>
          <a:off x="8670164" y="870714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20806F-9CB2-4570-885E-A02C6F16463D}">
      <dsp:nvSpPr>
        <dsp:cNvPr id="0" name=""/>
        <dsp:cNvSpPr/>
      </dsp:nvSpPr>
      <dsp:spPr>
        <a:xfrm>
          <a:off x="7628133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Hiring Events</a:t>
          </a:r>
        </a:p>
      </dsp:txBody>
      <dsp:txXfrm>
        <a:off x="7628133" y="3018902"/>
        <a:ext cx="3206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ECF16-62BB-4E18-8D29-A4FA73B88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A4562-F0CE-4BD7-95B7-0587635222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F545E-DCF7-48B0-B02E-5A75ECD84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FC35-2129-4B6D-82D9-E98207CD6F03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97C53-2970-44C3-BC97-7B649CEC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4CADB-8C36-443F-B968-58EAC9D8D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7BF43-25C2-4C37-9484-AC92C98D3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99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BB346-3A92-4BEA-A91B-1FC4FC819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ECBA17-27D7-4285-8DDA-ACD3F49BD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EC783-9057-4E7E-8693-EC0835745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FC35-2129-4B6D-82D9-E98207CD6F03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ED4B1-A3CA-4EF1-897A-3B5287976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06230-1FB0-4487-A9DC-B1585CE8A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7BF43-25C2-4C37-9484-AC92C98D3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4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00DFE6-8FB7-4356-BA3A-F0F716B9B2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38BA23-CB08-4C6D-895A-04DC6E041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A98DD-35B9-4420-8841-7BFAD159F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FC35-2129-4B6D-82D9-E98207CD6F03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5BA04-9A74-4E92-A38F-7D794DEC7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C40DD-530B-4808-BFF0-A0E87912F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7BF43-25C2-4C37-9484-AC92C98D3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86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BA772-725C-481B-9BAF-EDA6FD5D8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C7692-68E4-445B-AE0C-A6CE4A6A0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3A007-BB3F-496D-A2A9-C7B407594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FC35-2129-4B6D-82D9-E98207CD6F03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D6941-584F-4106-A1A9-F891D37A2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6777F-9D28-439A-9CF4-A5454E269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7BF43-25C2-4C37-9484-AC92C98D3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54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4AC44-EAFA-48D5-AB53-E5C66634B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F7FA2-E366-4B57-83C9-1A919BDDB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A08C5-9F5A-4E25-93CB-4F34554C8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FC35-2129-4B6D-82D9-E98207CD6F03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F72A4-7727-4C18-87F1-7E73E3211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3E809-37D8-446D-B28F-E89031185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7BF43-25C2-4C37-9484-AC92C98D3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79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DCD5D-63BD-43BA-91EB-88D901DF9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6C042-244A-438D-A8B0-9CFE271D6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24FB98-C600-4AC2-84E7-C3D7C4963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5974AE-01B7-466F-AB33-0FF2FA938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FC35-2129-4B6D-82D9-E98207CD6F03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83F087-C638-4636-B2EA-1960ED9ED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BC823-5375-48B2-BE35-973C5C8B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7BF43-25C2-4C37-9484-AC92C98D3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61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40333-FD1F-4FEC-A723-BBA2A5A61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21E52-5A47-4E85-A4C7-FF1FA0337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14B70E-7E13-490B-9D9C-BE8C8892A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45E26A-F230-4B26-9989-1F9CD8D13C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5B9DE8-564D-4A14-ABB6-D67B73D385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B944AF-74D5-4D9B-9988-50E35B5D8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FC35-2129-4B6D-82D9-E98207CD6F03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A2428E-E4FF-4E97-BE1B-B17C4D950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96F4C-5925-4A3C-972D-96CFF8ED1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7BF43-25C2-4C37-9484-AC92C98D3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67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C3246-1F33-4303-9AF1-253A7F2A0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82144E-66B5-49AF-B845-97E31A87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FC35-2129-4B6D-82D9-E98207CD6F03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08BB66-69ED-4533-97ED-9D89C37CC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C46589-1594-4123-964E-206E86749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7BF43-25C2-4C37-9484-AC92C98D3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12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0CECF0-FA8A-4B63-B657-1E20BED21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FC35-2129-4B6D-82D9-E98207CD6F03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847B6B-EF19-4315-B05C-A07D0E1CC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8B0A2-6657-4F23-893B-787E2647D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7BF43-25C2-4C37-9484-AC92C98D3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27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D4814-D555-4235-A0FA-C50D140FE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11F3-0E2C-4B07-A540-8F2126CC2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F0D41E-ADF5-4893-A852-2A06D3DED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F9AC-31FE-4F8F-A7B4-3280E3B54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FC35-2129-4B6D-82D9-E98207CD6F03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7D8C49-34DA-4DAA-A9FF-FCA1D239E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DF83F-EE9E-48A5-B89E-F9DA26EA2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7BF43-25C2-4C37-9484-AC92C98D3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90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4418E-A774-4B1C-93C4-7EC66A8F4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977784-A548-4C40-AB02-43D1D6250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E5D127-FF4C-4274-BB0A-8B32C4FC3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9398D1-D832-4B4B-9E4B-B4B106814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FC35-2129-4B6D-82D9-E98207CD6F03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670F3-6909-4963-BCCA-7E747B333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536075-D160-4394-B9F5-F20385286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7BF43-25C2-4C37-9484-AC92C98D3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249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AF241E-BEFB-4A2D-86FF-ECAF355C7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EF2B6-BC09-4451-8529-D58278AC5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C109C-BC4C-4980-90E3-AF92AF29C4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1FC35-2129-4B6D-82D9-E98207CD6F03}" type="datetimeFigureOut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33BB1-BBFB-43E0-B22A-0EDF549CA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FD4CE-5D02-44F2-85D1-033EBC9284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7BF43-25C2-4C37-9484-AC92C98D3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0031CF-F4AB-4302-8F7F-533C12809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Rapid Response and Business Services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8F40BB4A-2BCB-4CA9-87F7-01ABBC58C0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021411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9383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0016A0-8BF4-4D6D-AD36-CAEB86302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 b="1">
                <a:solidFill>
                  <a:srgbClr val="FFFFFF"/>
                </a:solidFill>
              </a:rPr>
              <a:t>Activities</a:t>
            </a: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C45DB72D-B88C-4A89-AFF3-558094CD8A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46595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4856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BE4C8F-2C66-4965-B94E-6285A391F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Hiring Events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D84B2D2-7055-47CA-A7D2-EBCE41023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/>
              <a:t>Kauai County, two day Hiring Event featured 15 employers. </a:t>
            </a:r>
          </a:p>
          <a:p>
            <a:r>
              <a:rPr lang="en-US"/>
              <a:t>Oahu, Hiring Event, August 3, 2021 28 Employers and Service Providers. </a:t>
            </a:r>
          </a:p>
          <a:p>
            <a:r>
              <a:rPr lang="en-US"/>
              <a:t>Maui County, Drive Thru Hiring Event</a:t>
            </a:r>
          </a:p>
          <a:p>
            <a:r>
              <a:rPr lang="en-US"/>
              <a:t>Hawaii County, Virtual Hiring Event</a:t>
            </a:r>
          </a:p>
        </p:txBody>
      </p:sp>
    </p:spTree>
    <p:extLst>
      <p:ext uri="{BB962C8B-B14F-4D97-AF65-F5344CB8AC3E}">
        <p14:creationId xmlns:p14="http://schemas.microsoft.com/office/powerpoint/2010/main" val="242781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8D39D-8A80-4553-86EB-65C718813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The 2021 NASWA Veterans conference was held July 28-30, 2021. </a:t>
            </a:r>
          </a:p>
          <a:p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Many MVAC members attended the virtual conference</a:t>
            </a:r>
          </a:p>
          <a:p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WDD staff and partners attended NVTI Training</a:t>
            </a:r>
          </a:p>
          <a:p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</a:rPr>
              <a:t>Office of Federal Contract Compliance Programs (OFCCP) officer will be conducting an overview of OFCCP to the LVERS, DVOPS and staff working with employers and veterans.  </a:t>
            </a:r>
          </a:p>
          <a:p>
            <a:endParaRPr lang="en-US" sz="2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1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33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44E3B-DA44-4A9D-854E-97867038D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5"/>
            <a:ext cx="7860863" cy="437730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dirty="0"/>
              <a:t>Weekly Emergency Support Functions # 6 Mass Care, Emergency Assistance, Temporary Housing, and Human Services (ESF 6) meetings</a:t>
            </a:r>
          </a:p>
          <a:p>
            <a:r>
              <a:rPr lang="en-US" sz="2400" dirty="0"/>
              <a:t>COVID-19 Disaster Recovery Grants</a:t>
            </a:r>
          </a:p>
          <a:p>
            <a:pPr lvl="1"/>
            <a:r>
              <a:rPr lang="en-US" dirty="0"/>
              <a:t>17 employer worksites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City &amp; County of Honolulu: 8 Placed 1 pending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Hawaii County:  5 Placed 3 pending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Maui County:   2 Placed 2 pending</a:t>
            </a:r>
          </a:p>
          <a:p>
            <a:pPr lvl="1"/>
            <a:r>
              <a:rPr lang="en-US" dirty="0"/>
              <a:t>8 new employers pending</a:t>
            </a:r>
          </a:p>
          <a:p>
            <a:pPr lvl="1"/>
            <a:r>
              <a:rPr lang="en-US" dirty="0"/>
              <a:t>4 new positions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6006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3561</TotalTime>
  <Words>229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Rapid Response and Business Services</vt:lpstr>
      <vt:lpstr>Activities</vt:lpstr>
      <vt:lpstr>Hiring Events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Kuranishi, Harrison</dc:creator>
  <cp:lastModifiedBy>Kuranishi, Harrison</cp:lastModifiedBy>
  <cp:revision>55</cp:revision>
  <dcterms:created xsi:type="dcterms:W3CDTF">2021-05-07T18:10:28Z</dcterms:created>
  <dcterms:modified xsi:type="dcterms:W3CDTF">2021-09-23T20:44:45Z</dcterms:modified>
</cp:coreProperties>
</file>