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4660"/>
  </p:normalViewPr>
  <p:slideViewPr>
    <p:cSldViewPr snapToGrid="0">
      <p:cViewPr varScale="1">
        <p:scale>
          <a:sx n="88" d="100"/>
          <a:sy n="88" d="100"/>
        </p:scale>
        <p:origin x="2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72A993-E692-450C-8FEB-D9E86410CE7C}"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59D62-D5D0-4374-ADD7-22EDFB985C7E}" type="slidenum">
              <a:rPr lang="en-US" smtClean="0"/>
              <a:t>‹#›</a:t>
            </a:fld>
            <a:endParaRPr lang="en-US"/>
          </a:p>
        </p:txBody>
      </p:sp>
    </p:spTree>
    <p:extLst>
      <p:ext uri="{BB962C8B-B14F-4D97-AF65-F5344CB8AC3E}">
        <p14:creationId xmlns:p14="http://schemas.microsoft.com/office/powerpoint/2010/main" val="84677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2A993-E692-450C-8FEB-D9E86410CE7C}"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59D62-D5D0-4374-ADD7-22EDFB985C7E}" type="slidenum">
              <a:rPr lang="en-US" smtClean="0"/>
              <a:t>‹#›</a:t>
            </a:fld>
            <a:endParaRPr lang="en-US"/>
          </a:p>
        </p:txBody>
      </p:sp>
    </p:spTree>
    <p:extLst>
      <p:ext uri="{BB962C8B-B14F-4D97-AF65-F5344CB8AC3E}">
        <p14:creationId xmlns:p14="http://schemas.microsoft.com/office/powerpoint/2010/main" val="173659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2A993-E692-450C-8FEB-D9E86410CE7C}"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59D62-D5D0-4374-ADD7-22EDFB985C7E}" type="slidenum">
              <a:rPr lang="en-US" smtClean="0"/>
              <a:t>‹#›</a:t>
            </a:fld>
            <a:endParaRPr lang="en-US"/>
          </a:p>
        </p:txBody>
      </p:sp>
    </p:spTree>
    <p:extLst>
      <p:ext uri="{BB962C8B-B14F-4D97-AF65-F5344CB8AC3E}">
        <p14:creationId xmlns:p14="http://schemas.microsoft.com/office/powerpoint/2010/main" val="427268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2A993-E692-450C-8FEB-D9E86410CE7C}"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59D62-D5D0-4374-ADD7-22EDFB985C7E}" type="slidenum">
              <a:rPr lang="en-US" smtClean="0"/>
              <a:t>‹#›</a:t>
            </a:fld>
            <a:endParaRPr lang="en-US"/>
          </a:p>
        </p:txBody>
      </p:sp>
    </p:spTree>
    <p:extLst>
      <p:ext uri="{BB962C8B-B14F-4D97-AF65-F5344CB8AC3E}">
        <p14:creationId xmlns:p14="http://schemas.microsoft.com/office/powerpoint/2010/main" val="68842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72A993-E692-450C-8FEB-D9E86410CE7C}"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59D62-D5D0-4374-ADD7-22EDFB985C7E}" type="slidenum">
              <a:rPr lang="en-US" smtClean="0"/>
              <a:t>‹#›</a:t>
            </a:fld>
            <a:endParaRPr lang="en-US"/>
          </a:p>
        </p:txBody>
      </p:sp>
    </p:spTree>
    <p:extLst>
      <p:ext uri="{BB962C8B-B14F-4D97-AF65-F5344CB8AC3E}">
        <p14:creationId xmlns:p14="http://schemas.microsoft.com/office/powerpoint/2010/main" val="36058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72A993-E692-450C-8FEB-D9E86410CE7C}"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59D62-D5D0-4374-ADD7-22EDFB985C7E}" type="slidenum">
              <a:rPr lang="en-US" smtClean="0"/>
              <a:t>‹#›</a:t>
            </a:fld>
            <a:endParaRPr lang="en-US"/>
          </a:p>
        </p:txBody>
      </p:sp>
    </p:spTree>
    <p:extLst>
      <p:ext uri="{BB962C8B-B14F-4D97-AF65-F5344CB8AC3E}">
        <p14:creationId xmlns:p14="http://schemas.microsoft.com/office/powerpoint/2010/main" val="73235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2A993-E692-450C-8FEB-D9E86410CE7C}" type="datetimeFigureOut">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759D62-D5D0-4374-ADD7-22EDFB985C7E}" type="slidenum">
              <a:rPr lang="en-US" smtClean="0"/>
              <a:t>‹#›</a:t>
            </a:fld>
            <a:endParaRPr lang="en-US"/>
          </a:p>
        </p:txBody>
      </p:sp>
    </p:spTree>
    <p:extLst>
      <p:ext uri="{BB962C8B-B14F-4D97-AF65-F5344CB8AC3E}">
        <p14:creationId xmlns:p14="http://schemas.microsoft.com/office/powerpoint/2010/main" val="410379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2A993-E692-450C-8FEB-D9E86410CE7C}"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759D62-D5D0-4374-ADD7-22EDFB985C7E}" type="slidenum">
              <a:rPr lang="en-US" smtClean="0"/>
              <a:t>‹#›</a:t>
            </a:fld>
            <a:endParaRPr lang="en-US"/>
          </a:p>
        </p:txBody>
      </p:sp>
    </p:spTree>
    <p:extLst>
      <p:ext uri="{BB962C8B-B14F-4D97-AF65-F5344CB8AC3E}">
        <p14:creationId xmlns:p14="http://schemas.microsoft.com/office/powerpoint/2010/main" val="364924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2A993-E692-450C-8FEB-D9E86410CE7C}" type="datetimeFigureOut">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759D62-D5D0-4374-ADD7-22EDFB985C7E}" type="slidenum">
              <a:rPr lang="en-US" smtClean="0"/>
              <a:t>‹#›</a:t>
            </a:fld>
            <a:endParaRPr lang="en-US"/>
          </a:p>
        </p:txBody>
      </p:sp>
    </p:spTree>
    <p:extLst>
      <p:ext uri="{BB962C8B-B14F-4D97-AF65-F5344CB8AC3E}">
        <p14:creationId xmlns:p14="http://schemas.microsoft.com/office/powerpoint/2010/main" val="168236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72A993-E692-450C-8FEB-D9E86410CE7C}"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59D62-D5D0-4374-ADD7-22EDFB985C7E}" type="slidenum">
              <a:rPr lang="en-US" smtClean="0"/>
              <a:t>‹#›</a:t>
            </a:fld>
            <a:endParaRPr lang="en-US"/>
          </a:p>
        </p:txBody>
      </p:sp>
    </p:spTree>
    <p:extLst>
      <p:ext uri="{BB962C8B-B14F-4D97-AF65-F5344CB8AC3E}">
        <p14:creationId xmlns:p14="http://schemas.microsoft.com/office/powerpoint/2010/main" val="107505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72A993-E692-450C-8FEB-D9E86410CE7C}"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59D62-D5D0-4374-ADD7-22EDFB985C7E}" type="slidenum">
              <a:rPr lang="en-US" smtClean="0"/>
              <a:t>‹#›</a:t>
            </a:fld>
            <a:endParaRPr lang="en-US"/>
          </a:p>
        </p:txBody>
      </p:sp>
    </p:spTree>
    <p:extLst>
      <p:ext uri="{BB962C8B-B14F-4D97-AF65-F5344CB8AC3E}">
        <p14:creationId xmlns:p14="http://schemas.microsoft.com/office/powerpoint/2010/main" val="414243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2A993-E692-450C-8FEB-D9E86410CE7C}" type="datetimeFigureOut">
              <a:rPr lang="en-US" smtClean="0"/>
              <a:t>10/12/2021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59D62-D5D0-4374-ADD7-22EDFB985C7E}" type="slidenum">
              <a:rPr lang="en-US" smtClean="0"/>
              <a:t>‹#›</a:t>
            </a:fld>
            <a:endParaRPr lang="en-US"/>
          </a:p>
        </p:txBody>
      </p:sp>
    </p:spTree>
    <p:extLst>
      <p:ext uri="{BB962C8B-B14F-4D97-AF65-F5344CB8AC3E}">
        <p14:creationId xmlns:p14="http://schemas.microsoft.com/office/powerpoint/2010/main" val="78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2DA2-0317-EC40-92E0-CEDEF5374C4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31B213F-5791-D14A-AB81-4D8333847D42}"/>
              </a:ext>
            </a:extLst>
          </p:cNvPr>
          <p:cNvSpPr>
            <a:spLocks noGrp="1"/>
          </p:cNvSpPr>
          <p:nvPr>
            <p:ph type="subTitle" idx="1"/>
          </p:nvPr>
        </p:nvSpPr>
        <p:spPr/>
        <p:txBody>
          <a:bodyPr/>
          <a:lstStyle/>
          <a:p>
            <a:r>
              <a:rPr lang="en-US" dirty="0"/>
              <a:t>The Aviation Learning Center Contribution to Hawaii Workforce Development </a:t>
            </a:r>
          </a:p>
        </p:txBody>
      </p:sp>
      <p:pic>
        <p:nvPicPr>
          <p:cNvPr id="7" name="Picture 6">
            <a:extLst>
              <a:ext uri="{FF2B5EF4-FFF2-40B4-BE49-F238E27FC236}">
                <a16:creationId xmlns:a16="http://schemas.microsoft.com/office/drawing/2014/main" id="{598E5A38-8A51-544C-B234-5C79DF578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8" y="1122362"/>
            <a:ext cx="9144001" cy="2387600"/>
          </a:xfrm>
          <a:prstGeom prst="rect">
            <a:avLst/>
          </a:prstGeom>
        </p:spPr>
      </p:pic>
    </p:spTree>
    <p:extLst>
      <p:ext uri="{BB962C8B-B14F-4D97-AF65-F5344CB8AC3E}">
        <p14:creationId xmlns:p14="http://schemas.microsoft.com/office/powerpoint/2010/main" val="270043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FF270-3071-B74D-939B-8D0499BB1A77}"/>
              </a:ext>
            </a:extLst>
          </p:cNvPr>
          <p:cNvPicPr>
            <a:picLocks noChangeAspect="1"/>
          </p:cNvPicPr>
          <p:nvPr/>
        </p:nvPicPr>
        <p:blipFill>
          <a:blip r:embed="rId2"/>
          <a:stretch>
            <a:fillRect/>
          </a:stretch>
        </p:blipFill>
        <p:spPr>
          <a:xfrm>
            <a:off x="238438" y="461962"/>
            <a:ext cx="5934075" cy="5934075"/>
          </a:xfrm>
          <a:prstGeom prst="rect">
            <a:avLst/>
          </a:prstGeom>
        </p:spPr>
      </p:pic>
      <p:sp>
        <p:nvSpPr>
          <p:cNvPr id="9" name="TextBox 8">
            <a:extLst>
              <a:ext uri="{FF2B5EF4-FFF2-40B4-BE49-F238E27FC236}">
                <a16:creationId xmlns:a16="http://schemas.microsoft.com/office/drawing/2014/main" id="{3DEDA927-DC72-C746-AA9B-FD7EBE6B58CD}"/>
              </a:ext>
            </a:extLst>
          </p:cNvPr>
          <p:cNvSpPr txBox="1"/>
          <p:nvPr/>
        </p:nvSpPr>
        <p:spPr>
          <a:xfrm>
            <a:off x="8534400" y="1484243"/>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A4511C44-5EE9-DF4A-95A3-5EC1DCBA3602}"/>
              </a:ext>
            </a:extLst>
          </p:cNvPr>
          <p:cNvSpPr txBox="1"/>
          <p:nvPr/>
        </p:nvSpPr>
        <p:spPr>
          <a:xfrm>
            <a:off x="6440557" y="980662"/>
            <a:ext cx="5645425" cy="7171194"/>
          </a:xfrm>
          <a:prstGeom prst="rect">
            <a:avLst/>
          </a:prstGeom>
          <a:noFill/>
        </p:spPr>
        <p:txBody>
          <a:bodyPr wrap="square" rtlCol="0">
            <a:spAutoFit/>
          </a:bodyPr>
          <a:lstStyle/>
          <a:p>
            <a:r>
              <a:rPr lang="en-US" sz="2000" b="1" dirty="0"/>
              <a:t>The ALC Experience: </a:t>
            </a:r>
          </a:p>
          <a:p>
            <a:r>
              <a:rPr lang="en-US" sz="2000" dirty="0"/>
              <a:t>The Aviation Learning Center (ALC) at </a:t>
            </a:r>
            <a:r>
              <a:rPr lang="en-US" sz="2000" dirty="0" smtClean="0"/>
              <a:t>the </a:t>
            </a:r>
            <a:r>
              <a:rPr lang="en-US" sz="2000" dirty="0"/>
              <a:t>Pearl Harbor Aviation Museum </a:t>
            </a:r>
            <a:r>
              <a:rPr lang="en-US" sz="2000" dirty="0" smtClean="0"/>
              <a:t>offers </a:t>
            </a:r>
            <a:r>
              <a:rPr lang="en-US" sz="2000" dirty="0"/>
              <a:t>a hands-on learning experience that immerses students in multiple aspects of aviation through three  dynamic learning areas. </a:t>
            </a:r>
          </a:p>
          <a:p>
            <a:endParaRPr lang="en-US" sz="2000" dirty="0"/>
          </a:p>
          <a:p>
            <a:r>
              <a:rPr lang="en-US" sz="2000" dirty="0"/>
              <a:t>The program is geared toward three academic age groups; upper elementary (4-5), middle (6-8), and high school (9-12) </a:t>
            </a:r>
          </a:p>
          <a:p>
            <a:endParaRPr lang="en-US" sz="2000" dirty="0"/>
          </a:p>
          <a:p>
            <a:r>
              <a:rPr lang="en-US" sz="2000" dirty="0"/>
              <a:t>The activities at each grade level are designed to be age appropriate experiences and are aligned to current educational standards</a:t>
            </a:r>
          </a:p>
          <a:p>
            <a:endParaRPr lang="en-US" sz="2000" dirty="0"/>
          </a:p>
          <a:p>
            <a:r>
              <a:rPr lang="en-US" sz="2000" dirty="0" smtClean="0"/>
              <a:t>The building itself is an authentic WWII Link Training Center, the pilot training technology of the 1940’s.  </a:t>
            </a:r>
            <a:endParaRPr lang="en-US" sz="2000" dirty="0"/>
          </a:p>
          <a:p>
            <a:endParaRPr lang="en-US" sz="2000" dirty="0"/>
          </a:p>
          <a:p>
            <a:r>
              <a:rPr lang="en-US" sz="2000" dirty="0"/>
              <a:t> </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0364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5DC1-FE52-2F48-B986-CEFE707AF5D2}"/>
              </a:ext>
            </a:extLst>
          </p:cNvPr>
          <p:cNvSpPr>
            <a:spLocks noGrp="1"/>
          </p:cNvSpPr>
          <p:nvPr>
            <p:ph type="title"/>
          </p:nvPr>
        </p:nvSpPr>
        <p:spPr/>
        <p:txBody>
          <a:bodyPr>
            <a:normAutofit/>
          </a:bodyPr>
          <a:lstStyle/>
          <a:p>
            <a:r>
              <a:rPr lang="en-US" sz="4000" b="1" dirty="0"/>
              <a:t>Elements of the Aviation Learning Center </a:t>
            </a:r>
          </a:p>
        </p:txBody>
      </p:sp>
      <p:pic>
        <p:nvPicPr>
          <p:cNvPr id="5" name="Content Placeholder 4">
            <a:extLst>
              <a:ext uri="{FF2B5EF4-FFF2-40B4-BE49-F238E27FC236}">
                <a16:creationId xmlns:a16="http://schemas.microsoft.com/office/drawing/2014/main" id="{3E60B0DF-B9B1-B948-99EB-33A081FE117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51513" y="5393635"/>
            <a:ext cx="7315200" cy="1099240"/>
          </a:xfrm>
        </p:spPr>
      </p:pic>
      <p:sp>
        <p:nvSpPr>
          <p:cNvPr id="8" name="TextBox 7">
            <a:extLst>
              <a:ext uri="{FF2B5EF4-FFF2-40B4-BE49-F238E27FC236}">
                <a16:creationId xmlns:a16="http://schemas.microsoft.com/office/drawing/2014/main" id="{E7057D06-353B-EF4B-AE1F-468E5B1C3C2C}"/>
              </a:ext>
            </a:extLst>
          </p:cNvPr>
          <p:cNvSpPr txBox="1"/>
          <p:nvPr/>
        </p:nvSpPr>
        <p:spPr>
          <a:xfrm>
            <a:off x="238539" y="1849714"/>
            <a:ext cx="50944360" cy="36933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3BED39DD-C76B-284F-9392-55AEBA475629}"/>
              </a:ext>
            </a:extLst>
          </p:cNvPr>
          <p:cNvSpPr txBox="1"/>
          <p:nvPr/>
        </p:nvSpPr>
        <p:spPr>
          <a:xfrm flipH="1">
            <a:off x="400878" y="2923140"/>
            <a:ext cx="11565835" cy="1477328"/>
          </a:xfrm>
          <a:prstGeom prst="rect">
            <a:avLst/>
          </a:prstGeom>
          <a:noFill/>
        </p:spPr>
        <p:txBody>
          <a:bodyPr wrap="square" rtlCol="0">
            <a:spAutoFit/>
          </a:bodyPr>
          <a:lstStyle/>
          <a:p>
            <a:r>
              <a:rPr lang="en-US" dirty="0"/>
              <a:t>The ALC consists of three rooms, each containing its own educational module. Students are paired into teams for their</a:t>
            </a:r>
          </a:p>
          <a:p>
            <a:r>
              <a:rPr lang="en-US" dirty="0"/>
              <a:t>Trek through the three modules.  The Students journey through learning basic aviation concepts, planning and preparing an aircraft for flight, and finally  applying all the acquired knowledge and preparation by making the flight.</a:t>
            </a:r>
          </a:p>
          <a:p>
            <a:endParaRPr lang="en-US" dirty="0"/>
          </a:p>
          <a:p>
            <a:endParaRPr lang="en-US" dirty="0"/>
          </a:p>
        </p:txBody>
      </p:sp>
    </p:spTree>
    <p:extLst>
      <p:ext uri="{BB962C8B-B14F-4D97-AF65-F5344CB8AC3E}">
        <p14:creationId xmlns:p14="http://schemas.microsoft.com/office/powerpoint/2010/main" val="78136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1444-1FED-0A4F-8000-D29BBF97BC50}"/>
              </a:ext>
            </a:extLst>
          </p:cNvPr>
          <p:cNvSpPr>
            <a:spLocks noGrp="1"/>
          </p:cNvSpPr>
          <p:nvPr>
            <p:ph type="title"/>
          </p:nvPr>
        </p:nvSpPr>
        <p:spPr/>
        <p:txBody>
          <a:bodyPr/>
          <a:lstStyle/>
          <a:p>
            <a:r>
              <a:rPr lang="en-US" dirty="0"/>
              <a:t>ALC</a:t>
            </a:r>
          </a:p>
        </p:txBody>
      </p:sp>
      <p:sp>
        <p:nvSpPr>
          <p:cNvPr id="4" name="Text Placeholder 3">
            <a:extLst>
              <a:ext uri="{FF2B5EF4-FFF2-40B4-BE49-F238E27FC236}">
                <a16:creationId xmlns:a16="http://schemas.microsoft.com/office/drawing/2014/main" id="{28F2E96A-6D5E-CD4E-8544-E07945E1648E}"/>
              </a:ext>
            </a:extLst>
          </p:cNvPr>
          <p:cNvSpPr>
            <a:spLocks noGrp="1"/>
          </p:cNvSpPr>
          <p:nvPr>
            <p:ph type="body" sz="half" idx="2"/>
          </p:nvPr>
        </p:nvSpPr>
        <p:spPr>
          <a:xfrm>
            <a:off x="761411" y="2326860"/>
            <a:ext cx="3932237" cy="3811588"/>
          </a:xfrm>
        </p:spPr>
        <p:txBody>
          <a:bodyPr/>
          <a:lstStyle/>
          <a:p>
            <a:endParaRPr lang="en-US" dirty="0"/>
          </a:p>
          <a:p>
            <a:endParaRPr lang="en-US" dirty="0"/>
          </a:p>
          <a:p>
            <a:r>
              <a:rPr lang="en-US" dirty="0"/>
              <a:t>THE LEARNING LAB</a:t>
            </a:r>
          </a:p>
          <a:p>
            <a:r>
              <a:rPr lang="en-US" dirty="0"/>
              <a:t>THE </a:t>
            </a:r>
            <a:r>
              <a:rPr lang="en-US" dirty="0" smtClean="0"/>
              <a:t>HANGAR – Cessna 152 installed </a:t>
            </a:r>
            <a:endParaRPr lang="en-US" dirty="0"/>
          </a:p>
          <a:p>
            <a:r>
              <a:rPr lang="en-US" dirty="0"/>
              <a:t>THE SIMULATOR </a:t>
            </a:r>
            <a:r>
              <a:rPr lang="en-US" dirty="0" smtClean="0"/>
              <a:t>BAY – flight simulators using</a:t>
            </a:r>
          </a:p>
          <a:p>
            <a:r>
              <a:rPr lang="en-US" dirty="0"/>
              <a:t> </a:t>
            </a:r>
            <a:r>
              <a:rPr lang="en-US" dirty="0" smtClean="0"/>
              <a:t>    Lockheed Prepared 3D software</a:t>
            </a:r>
            <a:endParaRPr lang="en-US" dirty="0"/>
          </a:p>
        </p:txBody>
      </p:sp>
      <p:pic>
        <p:nvPicPr>
          <p:cNvPr id="5" name="Content Placeholder 4">
            <a:extLst>
              <a:ext uri="{FF2B5EF4-FFF2-40B4-BE49-F238E27FC236}">
                <a16:creationId xmlns:a16="http://schemas.microsoft.com/office/drawing/2014/main" id="{5086F318-9FC2-C142-82F9-219FEADB6B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0053" y="1007166"/>
            <a:ext cx="7050156" cy="4412974"/>
          </a:xfrm>
          <a:prstGeom prst="rect">
            <a:avLst/>
          </a:prstGeom>
          <a:noFill/>
          <a:ln>
            <a:noFill/>
          </a:ln>
        </p:spPr>
      </p:pic>
      <p:pic>
        <p:nvPicPr>
          <p:cNvPr id="7" name="Picture 6">
            <a:extLst>
              <a:ext uri="{FF2B5EF4-FFF2-40B4-BE49-F238E27FC236}">
                <a16:creationId xmlns:a16="http://schemas.microsoft.com/office/drawing/2014/main" id="{65A5C863-1096-1E48-87EB-C52F56E09A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78" y="5689600"/>
            <a:ext cx="7315200" cy="1168400"/>
          </a:xfrm>
          <a:prstGeom prst="rect">
            <a:avLst/>
          </a:prstGeom>
        </p:spPr>
      </p:pic>
    </p:spTree>
    <p:extLst>
      <p:ext uri="{BB962C8B-B14F-4D97-AF65-F5344CB8AC3E}">
        <p14:creationId xmlns:p14="http://schemas.microsoft.com/office/powerpoint/2010/main" val="329282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3697-5C9B-E145-A26C-36C475D4E35B}"/>
              </a:ext>
            </a:extLst>
          </p:cNvPr>
          <p:cNvSpPr>
            <a:spLocks noGrp="1"/>
          </p:cNvSpPr>
          <p:nvPr>
            <p:ph type="title"/>
          </p:nvPr>
        </p:nvSpPr>
        <p:spPr>
          <a:xfrm>
            <a:off x="839788" y="457200"/>
            <a:ext cx="3932237" cy="1013791"/>
          </a:xfrm>
        </p:spPr>
        <p:txBody>
          <a:bodyPr>
            <a:normAutofit/>
          </a:bodyPr>
          <a:lstStyle/>
          <a:p>
            <a:r>
              <a:rPr lang="en-US" dirty="0"/>
              <a:t>CURRICULUM  </a:t>
            </a:r>
          </a:p>
        </p:txBody>
      </p:sp>
      <p:sp>
        <p:nvSpPr>
          <p:cNvPr id="3" name="Picture Placeholder 2">
            <a:extLst>
              <a:ext uri="{FF2B5EF4-FFF2-40B4-BE49-F238E27FC236}">
                <a16:creationId xmlns:a16="http://schemas.microsoft.com/office/drawing/2014/main" id="{EE9B7B48-279E-3647-93E4-7354F5A82C4D}"/>
              </a:ext>
            </a:extLst>
          </p:cNvPr>
          <p:cNvSpPr>
            <a:spLocks noGrp="1"/>
          </p:cNvSpPr>
          <p:nvPr>
            <p:ph type="pic" idx="1"/>
          </p:nvPr>
        </p:nvSpPr>
        <p:spPr>
          <a:xfrm>
            <a:off x="5527744" y="788643"/>
            <a:ext cx="6172200" cy="4873625"/>
          </a:xfrm>
        </p:spPr>
      </p:sp>
      <p:sp>
        <p:nvSpPr>
          <p:cNvPr id="4" name="Text Placeholder 3">
            <a:extLst>
              <a:ext uri="{FF2B5EF4-FFF2-40B4-BE49-F238E27FC236}">
                <a16:creationId xmlns:a16="http://schemas.microsoft.com/office/drawing/2014/main" id="{27E99FEE-D791-A74E-B6D6-2AD8AC3DF365}"/>
              </a:ext>
            </a:extLst>
          </p:cNvPr>
          <p:cNvSpPr>
            <a:spLocks noGrp="1"/>
          </p:cNvSpPr>
          <p:nvPr>
            <p:ph type="body" sz="half" idx="2"/>
          </p:nvPr>
        </p:nvSpPr>
        <p:spPr/>
        <p:txBody>
          <a:bodyPr/>
          <a:lstStyle/>
          <a:p>
            <a:r>
              <a:rPr lang="en-US" dirty="0"/>
              <a:t>The ALC curriculum is fully aligned with State of Hawaii Common Core Standards and Hawaii DOE subject matter standards.</a:t>
            </a:r>
          </a:p>
          <a:p>
            <a:r>
              <a:rPr lang="en-US" dirty="0"/>
              <a:t>The ALC curriculum is built on national STEM standards.</a:t>
            </a:r>
          </a:p>
          <a:p>
            <a:r>
              <a:rPr lang="en-US" dirty="0"/>
              <a:t>Supporting instructional materials and teacher training strategies are included as part of the program to assist educators in preparing student for their ALC experience. </a:t>
            </a:r>
          </a:p>
          <a:p>
            <a:r>
              <a:rPr lang="en-US" dirty="0"/>
              <a:t>PHAM will expand and develop additional ALC  curriculum to include specialized participation by  such youth organizations as Scouts, </a:t>
            </a:r>
            <a:r>
              <a:rPr lang="en-US" dirty="0" smtClean="0"/>
              <a:t>CAP, JRROTC and others. </a:t>
            </a:r>
            <a:endParaRPr lang="en-US" dirty="0"/>
          </a:p>
        </p:txBody>
      </p:sp>
      <p:pic>
        <p:nvPicPr>
          <p:cNvPr id="5" name="Picture 4">
            <a:extLst>
              <a:ext uri="{FF2B5EF4-FFF2-40B4-BE49-F238E27FC236}">
                <a16:creationId xmlns:a16="http://schemas.microsoft.com/office/drawing/2014/main" id="{137C361F-F0BD-B749-B8D5-DB0B7E68D0C8}"/>
              </a:ext>
            </a:extLst>
          </p:cNvPr>
          <p:cNvPicPr>
            <a:picLocks noChangeAspect="1"/>
          </p:cNvPicPr>
          <p:nvPr/>
        </p:nvPicPr>
        <p:blipFill>
          <a:blip r:embed="rId2"/>
          <a:stretch>
            <a:fillRect/>
          </a:stretch>
        </p:blipFill>
        <p:spPr>
          <a:xfrm>
            <a:off x="5527744" y="258417"/>
            <a:ext cx="5934075" cy="5934075"/>
          </a:xfrm>
          <a:prstGeom prst="rect">
            <a:avLst/>
          </a:prstGeom>
        </p:spPr>
      </p:pic>
    </p:spTree>
    <p:extLst>
      <p:ext uri="{BB962C8B-B14F-4D97-AF65-F5344CB8AC3E}">
        <p14:creationId xmlns:p14="http://schemas.microsoft.com/office/powerpoint/2010/main" val="287918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4EAD-AFE9-F342-9116-D70FC933112F}"/>
              </a:ext>
            </a:extLst>
          </p:cNvPr>
          <p:cNvSpPr>
            <a:spLocks noGrp="1"/>
          </p:cNvSpPr>
          <p:nvPr>
            <p:ph type="title"/>
          </p:nvPr>
        </p:nvSpPr>
        <p:spPr>
          <a:xfrm>
            <a:off x="838200" y="192847"/>
            <a:ext cx="10515600" cy="1460500"/>
          </a:xfrm>
        </p:spPr>
        <p:txBody>
          <a:bodyPr/>
          <a:lstStyle/>
          <a:p>
            <a:r>
              <a:rPr lang="en-US" b="1" dirty="0"/>
              <a:t>ALC Tie to Career Exploration  </a:t>
            </a:r>
          </a:p>
        </p:txBody>
      </p:sp>
      <p:sp>
        <p:nvSpPr>
          <p:cNvPr id="3" name="Content Placeholder 2">
            <a:extLst>
              <a:ext uri="{FF2B5EF4-FFF2-40B4-BE49-F238E27FC236}">
                <a16:creationId xmlns:a16="http://schemas.microsoft.com/office/drawing/2014/main" id="{74DDD5EA-6DA1-AA43-86D1-5105827BE98D}"/>
              </a:ext>
            </a:extLst>
          </p:cNvPr>
          <p:cNvSpPr>
            <a:spLocks noGrp="1"/>
          </p:cNvSpPr>
          <p:nvPr>
            <p:ph idx="1"/>
          </p:nvPr>
        </p:nvSpPr>
        <p:spPr/>
        <p:txBody>
          <a:bodyPr>
            <a:normAutofit/>
          </a:bodyPr>
          <a:lstStyle/>
          <a:p>
            <a:r>
              <a:rPr lang="en-US" dirty="0"/>
              <a:t>Current research shows that the U.S., and Hawaii, in particular, is facing a critical shortage of pilots, technicians, and engineers. </a:t>
            </a:r>
            <a:endParaRPr lang="en-US" dirty="0" smtClean="0"/>
          </a:p>
          <a:p>
            <a:r>
              <a:rPr lang="en-US" dirty="0" smtClean="0"/>
              <a:t>Hawaii </a:t>
            </a:r>
            <a:r>
              <a:rPr lang="en-US" dirty="0"/>
              <a:t>has a great need for STEM education activities that can be accessed by low-to-moderate income individuals and groups in a flexible, informal setting. </a:t>
            </a:r>
            <a:endParaRPr lang="en-US" dirty="0" smtClean="0"/>
          </a:p>
          <a:p>
            <a:r>
              <a:rPr lang="en-US" dirty="0" smtClean="0"/>
              <a:t>The </a:t>
            </a:r>
            <a:r>
              <a:rPr lang="en-US" dirty="0"/>
              <a:t>ALC is the premier platform to introduce aviation careers and the aviation enterprise to </a:t>
            </a:r>
            <a:r>
              <a:rPr lang="en-US" dirty="0" smtClean="0"/>
              <a:t>Hawaii students using hands-on techniques</a:t>
            </a:r>
            <a:endParaRPr lang="en-US" dirty="0"/>
          </a:p>
          <a:p>
            <a:pPr marL="0" indent="0">
              <a:buNone/>
            </a:pPr>
            <a:endParaRPr lang="en-US" dirty="0"/>
          </a:p>
        </p:txBody>
      </p:sp>
      <p:pic>
        <p:nvPicPr>
          <p:cNvPr id="5" name="Picture 4">
            <a:extLst>
              <a:ext uri="{FF2B5EF4-FFF2-40B4-BE49-F238E27FC236}">
                <a16:creationId xmlns:a16="http://schemas.microsoft.com/office/drawing/2014/main" id="{FBC2E4AC-FD46-F04C-A558-4822D4330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542" y="5341837"/>
            <a:ext cx="7315200" cy="900112"/>
          </a:xfrm>
          <a:prstGeom prst="rect">
            <a:avLst/>
          </a:prstGeom>
        </p:spPr>
      </p:pic>
    </p:spTree>
    <p:extLst>
      <p:ext uri="{BB962C8B-B14F-4D97-AF65-F5344CB8AC3E}">
        <p14:creationId xmlns:p14="http://schemas.microsoft.com/office/powerpoint/2010/main" val="317357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D7DDD-22F8-E045-BCF0-E0E0591D30EB}"/>
              </a:ext>
            </a:extLst>
          </p:cNvPr>
          <p:cNvSpPr>
            <a:spLocks noGrp="1"/>
          </p:cNvSpPr>
          <p:nvPr>
            <p:ph type="title"/>
          </p:nvPr>
        </p:nvSpPr>
        <p:spPr/>
        <p:txBody>
          <a:bodyPr/>
          <a:lstStyle/>
          <a:p>
            <a:r>
              <a:rPr lang="en-US" b="1" dirty="0"/>
              <a:t>The Pathway  </a:t>
            </a:r>
          </a:p>
        </p:txBody>
      </p:sp>
      <p:sp>
        <p:nvSpPr>
          <p:cNvPr id="3" name="Content Placeholder 2">
            <a:extLst>
              <a:ext uri="{FF2B5EF4-FFF2-40B4-BE49-F238E27FC236}">
                <a16:creationId xmlns:a16="http://schemas.microsoft.com/office/drawing/2014/main" id="{7CDE8A42-01BF-BE4D-8232-4434048FC1AE}"/>
              </a:ext>
            </a:extLst>
          </p:cNvPr>
          <p:cNvSpPr>
            <a:spLocks noGrp="1"/>
          </p:cNvSpPr>
          <p:nvPr>
            <p:ph idx="1"/>
          </p:nvPr>
        </p:nvSpPr>
        <p:spPr>
          <a:xfrm>
            <a:off x="855616" y="1555659"/>
            <a:ext cx="10674531" cy="4351338"/>
          </a:xfrm>
        </p:spPr>
        <p:txBody>
          <a:bodyPr>
            <a:normAutofit/>
          </a:bodyPr>
          <a:lstStyle/>
          <a:p>
            <a:r>
              <a:rPr lang="en-US" sz="1800" dirty="0"/>
              <a:t>The educational programs provided by PHAM augment the study of science, technology, engineering, and math, the STEM fields within the context of history. </a:t>
            </a:r>
          </a:p>
          <a:p>
            <a:r>
              <a:rPr lang="en-US" sz="1800" dirty="0"/>
              <a:t>The ALC is a powerful addition to the PHAM educational </a:t>
            </a:r>
            <a:r>
              <a:rPr lang="en-US" sz="1800" dirty="0" smtClean="0"/>
              <a:t>mission open to school groups, youth organizations, educators, and potentially, families (resident and visitors seeking weekend experiences).</a:t>
            </a:r>
            <a:endParaRPr lang="en-US" sz="1800" dirty="0"/>
          </a:p>
          <a:p>
            <a:r>
              <a:rPr lang="en-US" sz="1800" dirty="0"/>
              <a:t>PHAM is the only educational enterprise in the state to offer a full spectrum of aviation educational programs from 3d grade to College. </a:t>
            </a:r>
          </a:p>
          <a:p>
            <a:r>
              <a:rPr lang="en-US" sz="1800" dirty="0"/>
              <a:t>PHAM provides specialized aviation </a:t>
            </a:r>
            <a:r>
              <a:rPr lang="en-US" sz="1800" dirty="0" smtClean="0"/>
              <a:t>programs, </a:t>
            </a:r>
            <a:r>
              <a:rPr lang="en-US" sz="1800" dirty="0"/>
              <a:t>virtual </a:t>
            </a:r>
            <a:r>
              <a:rPr lang="en-US" sz="1800" dirty="0" smtClean="0"/>
              <a:t>options, and summer camps that provide immersive experiences, introducing campers to mentors and a career website exploring key aviation / tech fields</a:t>
            </a:r>
          </a:p>
          <a:p>
            <a:r>
              <a:rPr lang="en-US" sz="1800" dirty="0" smtClean="0"/>
              <a:t>PHAM provides academic and training scholarships to help students continue their aviation interests, advancing their skills and ultimately, preparing for employment – scholarships range from $500 to $10,000</a:t>
            </a:r>
            <a:r>
              <a:rPr lang="en-US" sz="2000" dirty="0" smtClean="0"/>
              <a:t>.</a:t>
            </a:r>
            <a:endParaRPr lang="en-US" sz="2000" dirty="0"/>
          </a:p>
        </p:txBody>
      </p:sp>
      <p:pic>
        <p:nvPicPr>
          <p:cNvPr id="5" name="Picture 4">
            <a:extLst>
              <a:ext uri="{FF2B5EF4-FFF2-40B4-BE49-F238E27FC236}">
                <a16:creationId xmlns:a16="http://schemas.microsoft.com/office/drawing/2014/main" id="{B4767B3D-8A94-0B46-8F6E-4A36C2EFB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1834" y="4876799"/>
            <a:ext cx="7054228" cy="1126717"/>
          </a:xfrm>
          <a:prstGeom prst="rect">
            <a:avLst/>
          </a:prstGeom>
        </p:spPr>
      </p:pic>
    </p:spTree>
    <p:extLst>
      <p:ext uri="{BB962C8B-B14F-4D97-AF65-F5344CB8AC3E}">
        <p14:creationId xmlns:p14="http://schemas.microsoft.com/office/powerpoint/2010/main" val="646818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505</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Elements of the Aviation Learning Center </vt:lpstr>
      <vt:lpstr>ALC</vt:lpstr>
      <vt:lpstr>CURRICULUM  </vt:lpstr>
      <vt:lpstr>ALC Tie to Career Exploration  </vt:lpstr>
      <vt:lpstr>The Pathway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Miller</dc:creator>
  <cp:lastModifiedBy>Elissa Lines</cp:lastModifiedBy>
  <cp:revision>8</cp:revision>
  <dcterms:created xsi:type="dcterms:W3CDTF">2021-10-07T19:49:19Z</dcterms:created>
  <dcterms:modified xsi:type="dcterms:W3CDTF">2021-10-13T04:50:52Z</dcterms:modified>
</cp:coreProperties>
</file>