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1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2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791" r:id="rId5"/>
  </p:sldMasterIdLst>
  <p:notesMasterIdLst>
    <p:notesMasterId r:id="rId37"/>
  </p:notesMasterIdLst>
  <p:sldIdLst>
    <p:sldId id="378" r:id="rId6"/>
    <p:sldId id="258" r:id="rId7"/>
    <p:sldId id="259" r:id="rId8"/>
    <p:sldId id="379" r:id="rId9"/>
    <p:sldId id="380" r:id="rId10"/>
    <p:sldId id="382" r:id="rId11"/>
    <p:sldId id="386" r:id="rId12"/>
    <p:sldId id="402" r:id="rId13"/>
    <p:sldId id="387" r:id="rId14"/>
    <p:sldId id="409" r:id="rId15"/>
    <p:sldId id="383" r:id="rId16"/>
    <p:sldId id="388" r:id="rId17"/>
    <p:sldId id="403" r:id="rId18"/>
    <p:sldId id="389" r:id="rId19"/>
    <p:sldId id="404" r:id="rId20"/>
    <p:sldId id="384" r:id="rId21"/>
    <p:sldId id="393" r:id="rId22"/>
    <p:sldId id="405" r:id="rId23"/>
    <p:sldId id="394" r:id="rId24"/>
    <p:sldId id="406" r:id="rId25"/>
    <p:sldId id="385" r:id="rId26"/>
    <p:sldId id="396" r:id="rId27"/>
    <p:sldId id="407" r:id="rId28"/>
    <p:sldId id="397" r:id="rId29"/>
    <p:sldId id="408" r:id="rId30"/>
    <p:sldId id="420" r:id="rId31"/>
    <p:sldId id="424" r:id="rId32"/>
    <p:sldId id="415" r:id="rId33"/>
    <p:sldId id="421" r:id="rId34"/>
    <p:sldId id="422" r:id="rId35"/>
    <p:sldId id="400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51F7286-2064-27AA-1860-B1C5D6BE41D4}" name="Daniel Nahoopii" initials="DN" userId="S::DNahoopii@smshawaii.com::4d0f2607-abb7-49c4-bb8f-1027c307055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Nahoopii" initials="DN" lastIdx="6" clrIdx="0">
    <p:extLst>
      <p:ext uri="{19B8F6BF-5375-455C-9EA6-DF929625EA0E}">
        <p15:presenceInfo xmlns:p15="http://schemas.microsoft.com/office/powerpoint/2012/main" userId="S-1-5-21-42273670-410738516-1446904402-26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131673-57C7-4391-A26C-77C694BEE952}" v="116" dt="2021-10-26T01:01:54.3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79553" autoAdjust="0"/>
  </p:normalViewPr>
  <p:slideViewPr>
    <p:cSldViewPr snapToGrid="0">
      <p:cViewPr varScale="1">
        <p:scale>
          <a:sx n="90" d="100"/>
          <a:sy n="90" d="100"/>
        </p:scale>
        <p:origin x="13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presProps" Target="pres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45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microsoft.com/office/2016/11/relationships/changesInfo" Target="changesInfos/changesInfo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commentAuthors" Target="commentAuthors.xml"/><Relationship Id="rId20" Type="http://schemas.openxmlformats.org/officeDocument/2006/relationships/slide" Target="slides/slide15.xml"/><Relationship Id="rId41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a Avila" userId="1ce0445b-e46c-40b7-9dfc-e4fc0aa1906a" providerId="ADAL" clId="{10131673-57C7-4391-A26C-77C694BEE952}"/>
    <pc:docChg chg="custSel modSld sldOrd">
      <pc:chgData name="Ava Avila" userId="1ce0445b-e46c-40b7-9dfc-e4fc0aa1906a" providerId="ADAL" clId="{10131673-57C7-4391-A26C-77C694BEE952}" dt="2021-10-26T01:01:54.330" v="510" actId="20577"/>
      <pc:docMkLst>
        <pc:docMk/>
      </pc:docMkLst>
      <pc:sldChg chg="modSp">
        <pc:chgData name="Ava Avila" userId="1ce0445b-e46c-40b7-9dfc-e4fc0aa1906a" providerId="ADAL" clId="{10131673-57C7-4391-A26C-77C694BEE952}" dt="2021-10-26T01:01:54.330" v="510" actId="20577"/>
        <pc:sldMkLst>
          <pc:docMk/>
          <pc:sldMk cId="776102449" sldId="258"/>
        </pc:sldMkLst>
        <pc:graphicFrameChg chg="mod">
          <ac:chgData name="Ava Avila" userId="1ce0445b-e46c-40b7-9dfc-e4fc0aa1906a" providerId="ADAL" clId="{10131673-57C7-4391-A26C-77C694BEE952}" dt="2021-10-26T01:01:54.330" v="510" actId="20577"/>
          <ac:graphicFrameMkLst>
            <pc:docMk/>
            <pc:sldMk cId="776102449" sldId="258"/>
            <ac:graphicFrameMk id="4" creationId="{5C0F47F5-893E-4EAD-8B55-376DC7D77BC5}"/>
          </ac:graphicFrameMkLst>
        </pc:graphicFrameChg>
      </pc:sldChg>
      <pc:sldChg chg="modSp mod">
        <pc:chgData name="Ava Avila" userId="1ce0445b-e46c-40b7-9dfc-e4fc0aa1906a" providerId="ADAL" clId="{10131673-57C7-4391-A26C-77C694BEE952}" dt="2021-10-26T00:57:28.383" v="384" actId="20577"/>
        <pc:sldMkLst>
          <pc:docMk/>
          <pc:sldMk cId="1970849129" sldId="259"/>
        </pc:sldMkLst>
        <pc:spChg chg="mod">
          <ac:chgData name="Ava Avila" userId="1ce0445b-e46c-40b7-9dfc-e4fc0aa1906a" providerId="ADAL" clId="{10131673-57C7-4391-A26C-77C694BEE952}" dt="2021-10-26T00:57:28.383" v="384" actId="20577"/>
          <ac:spMkLst>
            <pc:docMk/>
            <pc:sldMk cId="1970849129" sldId="259"/>
            <ac:spMk id="13" creationId="{7F24E4CF-32E9-4C96-B363-DC80D3045940}"/>
          </ac:spMkLst>
        </pc:spChg>
      </pc:sldChg>
      <pc:sldChg chg="modSp mod">
        <pc:chgData name="Ava Avila" userId="1ce0445b-e46c-40b7-9dfc-e4fc0aa1906a" providerId="ADAL" clId="{10131673-57C7-4391-A26C-77C694BEE952}" dt="2021-10-25T22:20:42.225" v="57" actId="1076"/>
        <pc:sldMkLst>
          <pc:docMk/>
          <pc:sldMk cId="1510056957" sldId="379"/>
        </pc:sldMkLst>
        <pc:spChg chg="mod">
          <ac:chgData name="Ava Avila" userId="1ce0445b-e46c-40b7-9dfc-e4fc0aa1906a" providerId="ADAL" clId="{10131673-57C7-4391-A26C-77C694BEE952}" dt="2021-10-25T22:20:42.225" v="57" actId="1076"/>
          <ac:spMkLst>
            <pc:docMk/>
            <pc:sldMk cId="1510056957" sldId="379"/>
            <ac:spMk id="4" creationId="{6610CC9B-921C-4DC9-956D-CBF6C0519BA8}"/>
          </ac:spMkLst>
        </pc:spChg>
      </pc:sldChg>
      <pc:sldChg chg="ord">
        <pc:chgData name="Ava Avila" userId="1ce0445b-e46c-40b7-9dfc-e4fc0aa1906a" providerId="ADAL" clId="{10131673-57C7-4391-A26C-77C694BEE952}" dt="2021-10-25T22:55:22.809" v="379"/>
        <pc:sldMkLst>
          <pc:docMk/>
          <pc:sldMk cId="960497704" sldId="400"/>
        </pc:sldMkLst>
      </pc:sldChg>
      <pc:sldChg chg="modSp mod">
        <pc:chgData name="Ava Avila" userId="1ce0445b-e46c-40b7-9dfc-e4fc0aa1906a" providerId="ADAL" clId="{10131673-57C7-4391-A26C-77C694BEE952}" dt="2021-10-25T22:44:23.780" v="364" actId="27918"/>
        <pc:sldMkLst>
          <pc:docMk/>
          <pc:sldMk cId="496502575" sldId="404"/>
        </pc:sldMkLst>
        <pc:graphicFrameChg chg="mod">
          <ac:chgData name="Ava Avila" userId="1ce0445b-e46c-40b7-9dfc-e4fc0aa1906a" providerId="ADAL" clId="{10131673-57C7-4391-A26C-77C694BEE952}" dt="2021-10-25T22:29:45.955" v="275"/>
          <ac:graphicFrameMkLst>
            <pc:docMk/>
            <pc:sldMk cId="496502575" sldId="404"/>
            <ac:graphicFrameMk id="8" creationId="{60D88F8D-D01F-4547-A14E-21BBDCC7E933}"/>
          </ac:graphicFrameMkLst>
        </pc:graphicFrameChg>
      </pc:sldChg>
      <pc:sldChg chg="modSp mod">
        <pc:chgData name="Ava Avila" userId="1ce0445b-e46c-40b7-9dfc-e4fc0aa1906a" providerId="ADAL" clId="{10131673-57C7-4391-A26C-77C694BEE952}" dt="2021-10-25T22:29:39.895" v="274"/>
        <pc:sldMkLst>
          <pc:docMk/>
          <pc:sldMk cId="3291580933" sldId="405"/>
        </pc:sldMkLst>
        <pc:spChg chg="mod">
          <ac:chgData name="Ava Avila" userId="1ce0445b-e46c-40b7-9dfc-e4fc0aa1906a" providerId="ADAL" clId="{10131673-57C7-4391-A26C-77C694BEE952}" dt="2021-10-25T22:26:19.265" v="185" actId="1076"/>
          <ac:spMkLst>
            <pc:docMk/>
            <pc:sldMk cId="3291580933" sldId="405"/>
            <ac:spMk id="9" creationId="{B9E53885-47B3-4CB3-B430-529C35986A97}"/>
          </ac:spMkLst>
        </pc:spChg>
        <pc:graphicFrameChg chg="mod">
          <ac:chgData name="Ava Avila" userId="1ce0445b-e46c-40b7-9dfc-e4fc0aa1906a" providerId="ADAL" clId="{10131673-57C7-4391-A26C-77C694BEE952}" dt="2021-10-25T22:29:39.895" v="274"/>
          <ac:graphicFrameMkLst>
            <pc:docMk/>
            <pc:sldMk cId="3291580933" sldId="405"/>
            <ac:graphicFrameMk id="8" creationId="{21B65B52-2152-4BA6-B9BB-982080BB5D30}"/>
          </ac:graphicFrameMkLst>
        </pc:graphicFrameChg>
      </pc:sldChg>
      <pc:sldChg chg="modSp mod modNotesTx">
        <pc:chgData name="Ava Avila" userId="1ce0445b-e46c-40b7-9dfc-e4fc0aa1906a" providerId="ADAL" clId="{10131673-57C7-4391-A26C-77C694BEE952}" dt="2021-10-25T22:28:07.418" v="255" actId="1076"/>
        <pc:sldMkLst>
          <pc:docMk/>
          <pc:sldMk cId="2296515063" sldId="406"/>
        </pc:sldMkLst>
        <pc:spChg chg="mod">
          <ac:chgData name="Ava Avila" userId="1ce0445b-e46c-40b7-9dfc-e4fc0aa1906a" providerId="ADAL" clId="{10131673-57C7-4391-A26C-77C694BEE952}" dt="2021-10-25T22:28:07.418" v="255" actId="1076"/>
          <ac:spMkLst>
            <pc:docMk/>
            <pc:sldMk cId="2296515063" sldId="406"/>
            <ac:spMk id="10" creationId="{2797396B-BDF8-4529-ACD9-D85370106840}"/>
          </ac:spMkLst>
        </pc:spChg>
      </pc:sldChg>
      <pc:sldChg chg="modSp mod">
        <pc:chgData name="Ava Avila" userId="1ce0445b-e46c-40b7-9dfc-e4fc0aa1906a" providerId="ADAL" clId="{10131673-57C7-4391-A26C-77C694BEE952}" dt="2021-10-25T22:29:02.008" v="269"/>
        <pc:sldMkLst>
          <pc:docMk/>
          <pc:sldMk cId="2905821271" sldId="407"/>
        </pc:sldMkLst>
        <pc:spChg chg="mod">
          <ac:chgData name="Ava Avila" userId="1ce0445b-e46c-40b7-9dfc-e4fc0aa1906a" providerId="ADAL" clId="{10131673-57C7-4391-A26C-77C694BEE952}" dt="2021-10-25T22:28:36.704" v="264" actId="1076"/>
          <ac:spMkLst>
            <pc:docMk/>
            <pc:sldMk cId="2905821271" sldId="407"/>
            <ac:spMk id="12" creationId="{65232147-23DF-4D81-8D50-4486A6A90AF7}"/>
          </ac:spMkLst>
        </pc:spChg>
        <pc:graphicFrameChg chg="mod">
          <ac:chgData name="Ava Avila" userId="1ce0445b-e46c-40b7-9dfc-e4fc0aa1906a" providerId="ADAL" clId="{10131673-57C7-4391-A26C-77C694BEE952}" dt="2021-10-25T22:29:02.008" v="269"/>
          <ac:graphicFrameMkLst>
            <pc:docMk/>
            <pc:sldMk cId="2905821271" sldId="407"/>
            <ac:graphicFrameMk id="11" creationId="{EA26F84B-9C70-4FD3-A893-62D8B8740307}"/>
          </ac:graphicFrameMkLst>
        </pc:graphicFrameChg>
      </pc:sldChg>
      <pc:sldChg chg="modSp mod modNotesTx">
        <pc:chgData name="Ava Avila" userId="1ce0445b-e46c-40b7-9dfc-e4fc0aa1906a" providerId="ADAL" clId="{10131673-57C7-4391-A26C-77C694BEE952}" dt="2021-10-25T22:16:55.480" v="55" actId="20577"/>
        <pc:sldMkLst>
          <pc:docMk/>
          <pc:sldMk cId="706525244" sldId="409"/>
        </pc:sldMkLst>
        <pc:spChg chg="mod">
          <ac:chgData name="Ava Avila" userId="1ce0445b-e46c-40b7-9dfc-e4fc0aa1906a" providerId="ADAL" clId="{10131673-57C7-4391-A26C-77C694BEE952}" dt="2021-10-25T22:16:42.539" v="1" actId="1076"/>
          <ac:spMkLst>
            <pc:docMk/>
            <pc:sldMk cId="706525244" sldId="409"/>
            <ac:spMk id="10" creationId="{0251158C-E300-4166-9427-17A61EDEA125}"/>
          </ac:spMkLst>
        </pc:spChg>
      </pc:sldChg>
      <pc:sldChg chg="modSp mod">
        <pc:chgData name="Ava Avila" userId="1ce0445b-e46c-40b7-9dfc-e4fc0aa1906a" providerId="ADAL" clId="{10131673-57C7-4391-A26C-77C694BEE952}" dt="2021-10-26T00:58:09.721" v="401" actId="20577"/>
        <pc:sldMkLst>
          <pc:docMk/>
          <pc:sldMk cId="442096131" sldId="415"/>
        </pc:sldMkLst>
        <pc:spChg chg="mod">
          <ac:chgData name="Ava Avila" userId="1ce0445b-e46c-40b7-9dfc-e4fc0aa1906a" providerId="ADAL" clId="{10131673-57C7-4391-A26C-77C694BEE952}" dt="2021-10-26T00:58:09.721" v="401" actId="20577"/>
          <ac:spMkLst>
            <pc:docMk/>
            <pc:sldMk cId="442096131" sldId="415"/>
            <ac:spMk id="2" creationId="{BB5A75E5-8BEE-CF40-9F4C-D2A2F2F09C7E}"/>
          </ac:spMkLst>
        </pc:spChg>
        <pc:spChg chg="mod">
          <ac:chgData name="Ava Avila" userId="1ce0445b-e46c-40b7-9dfc-e4fc0aa1906a" providerId="ADAL" clId="{10131673-57C7-4391-A26C-77C694BEE952}" dt="2021-10-25T22:55:16.845" v="377" actId="20577"/>
          <ac:spMkLst>
            <pc:docMk/>
            <pc:sldMk cId="442096131" sldId="415"/>
            <ac:spMk id="3" creationId="{020CE0C4-2009-3B4B-ABFD-CF8734AD5D18}"/>
          </ac:spMkLst>
        </pc:spChg>
      </pc:sldChg>
      <pc:sldChg chg="modSp mod">
        <pc:chgData name="Ava Avila" userId="1ce0445b-e46c-40b7-9dfc-e4fc0aa1906a" providerId="ADAL" clId="{10131673-57C7-4391-A26C-77C694BEE952}" dt="2021-10-25T22:24:30.543" v="178" actId="1076"/>
        <pc:sldMkLst>
          <pc:docMk/>
          <pc:sldMk cId="1608373427" sldId="421"/>
        </pc:sldMkLst>
        <pc:spChg chg="mod">
          <ac:chgData name="Ava Avila" userId="1ce0445b-e46c-40b7-9dfc-e4fc0aa1906a" providerId="ADAL" clId="{10131673-57C7-4391-A26C-77C694BEE952}" dt="2021-10-25T22:24:30.543" v="178" actId="1076"/>
          <ac:spMkLst>
            <pc:docMk/>
            <pc:sldMk cId="1608373427" sldId="421"/>
            <ac:spMk id="2" creationId="{8D00F1E9-AE87-4D4E-A7F9-CAA42637CD11}"/>
          </ac:spMkLst>
        </pc:spChg>
      </pc:sldChg>
      <pc:sldChg chg="modSp">
        <pc:chgData name="Ava Avila" userId="1ce0445b-e46c-40b7-9dfc-e4fc0aa1906a" providerId="ADAL" clId="{10131673-57C7-4391-A26C-77C694BEE952}" dt="2021-10-26T01:00:49.699" v="489" actId="20577"/>
        <pc:sldMkLst>
          <pc:docMk/>
          <pc:sldMk cId="3084912396" sldId="424"/>
        </pc:sldMkLst>
        <pc:graphicFrameChg chg="mod">
          <ac:chgData name="Ava Avila" userId="1ce0445b-e46c-40b7-9dfc-e4fc0aa1906a" providerId="ADAL" clId="{10131673-57C7-4391-A26C-77C694BEE952}" dt="2021-10-26T01:00:49.699" v="489" actId="20577"/>
          <ac:graphicFrameMkLst>
            <pc:docMk/>
            <pc:sldMk cId="3084912396" sldId="424"/>
            <ac:graphicFrameMk id="7" creationId="{8E38BD9C-99E7-D44B-84A8-9EBB297E3FA8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 Below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2">
                  <c:v>1.5</c:v>
                </c:pt>
                <c:pt idx="5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A9-4344-B656-21C09C0282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Approaching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2.2999999999999998</c:v>
                </c:pt>
                <c:pt idx="3">
                  <c:v>2.6</c:v>
                </c:pt>
                <c:pt idx="6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A9-4344-B656-21C09C02824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 Meets Expectations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66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D78-4BE7-9375-B19FB615B864}"/>
              </c:ext>
            </c:extLst>
          </c:dPt>
          <c:dPt>
            <c:idx val="4"/>
            <c:invertIfNegative val="0"/>
            <c:bubble3D val="0"/>
            <c:spPr>
              <a:solidFill>
                <a:srgbClr val="FF66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D78-4BE7-9375-B19FB615B86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Sheet1!$D$2:$D$8</c:f>
              <c:numCache>
                <c:formatCode>0.0</c:formatCode>
                <c:ptCount val="7"/>
                <c:pt idx="1">
                  <c:v>3</c:v>
                </c:pt>
                <c:pt idx="4" formatCode="General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A9-4344-B656-21C09C02824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 Exceeds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4-11A9-4344-B656-21C09C02824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30591919"/>
        <c:axId val="830591087"/>
      </c:barChart>
      <c:catAx>
        <c:axId val="83059191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0591087"/>
        <c:crosses val="autoZero"/>
        <c:auto val="1"/>
        <c:lblAlgn val="ctr"/>
        <c:lblOffset val="100"/>
        <c:noMultiLvlLbl val="0"/>
      </c:catAx>
      <c:valAx>
        <c:axId val="830591087"/>
        <c:scaling>
          <c:orientation val="minMax"/>
          <c:min val="0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0591919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7.8259387184783299E-2"/>
          <c:y val="0"/>
          <c:w val="0.84148876101953418"/>
          <c:h val="6.4041532091702463E-2"/>
        </c:manualLayout>
      </c:layout>
      <c:overlay val="0"/>
      <c:spPr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6">
        <a:lumMod val="20000"/>
        <a:lumOff val="80000"/>
      </a:schemeClr>
    </a:solidFill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Maui</a:t>
            </a:r>
            <a:r>
              <a:rPr lang="en-US" baseline="0" dirty="0">
                <a:solidFill>
                  <a:schemeClr val="tx1"/>
                </a:solidFill>
              </a:rPr>
              <a:t> Youth</a:t>
            </a:r>
            <a:endParaRPr lang="en-US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2.2999999999999998</c:v>
                </c:pt>
                <c:pt idx="1">
                  <c:v>1.3</c:v>
                </c:pt>
                <c:pt idx="2">
                  <c:v>1.3</c:v>
                </c:pt>
                <c:pt idx="3">
                  <c:v>2.2999999999999998</c:v>
                </c:pt>
                <c:pt idx="4">
                  <c:v>2.7</c:v>
                </c:pt>
                <c:pt idx="5" formatCode="0.0">
                  <c:v>2</c:v>
                </c:pt>
                <c:pt idx="6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AE-664A-A02F-D8078710467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4-03AE-664A-A02F-D8078710467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5-03AE-664A-A02F-D8078710467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6-03AE-664A-A02F-D807871046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25213583"/>
        <c:axId val="1332836255"/>
      </c:barChart>
      <c:catAx>
        <c:axId val="132521358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2836255"/>
        <c:crosses val="autoZero"/>
        <c:auto val="1"/>
        <c:lblAlgn val="ctr"/>
        <c:lblOffset val="100"/>
        <c:noMultiLvlLbl val="0"/>
      </c:catAx>
      <c:valAx>
        <c:axId val="1332836255"/>
        <c:scaling>
          <c:orientation val="minMax"/>
          <c:max val="4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5213583"/>
        <c:crosses val="autoZero"/>
        <c:crossBetween val="between"/>
        <c:majorUnit val="1"/>
      </c:valAx>
      <c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lin ang="0" scaled="1"/>
          <a:tileRect/>
        </a:gra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UH Maui – Youth</a:t>
            </a:r>
            <a:r>
              <a:rPr lang="en-US" baseline="0" dirty="0"/>
              <a:t> (Maui)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868317632951141"/>
          <c:y val="0.28443258642256491"/>
          <c:w val="0.71588595134358313"/>
          <c:h val="0.664144089426838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UH Maui (Youth)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Capacity</c:v>
                </c:pt>
                <c:pt idx="1">
                  <c:v>Effectiveness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2.5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58-45EC-A320-CE2F13F37F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87416223"/>
        <c:axId val="987422047"/>
      </c:barChart>
      <c:catAx>
        <c:axId val="98741622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7422047"/>
        <c:crosses val="autoZero"/>
        <c:auto val="1"/>
        <c:lblAlgn val="ctr"/>
        <c:lblOffset val="100"/>
        <c:noMultiLvlLbl val="0"/>
      </c:catAx>
      <c:valAx>
        <c:axId val="987422047"/>
        <c:scaling>
          <c:orientation val="minMax"/>
          <c:max val="4"/>
          <c:min val="0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7416223"/>
        <c:crosses val="autoZero"/>
        <c:crossBetween val="between"/>
        <c:majorUnit val="1"/>
      </c:valAx>
      <c:spPr>
        <a:gradFill>
          <a:gsLst>
            <a:gs pos="0">
              <a:schemeClr val="accent5">
                <a:lumMod val="0"/>
                <a:lumOff val="100000"/>
              </a:schemeClr>
            </a:gs>
            <a:gs pos="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lin ang="0" scaled="1"/>
        </a:gra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>
                <a:solidFill>
                  <a:schemeClr val="tx1"/>
                </a:solidFill>
              </a:rPr>
              <a:t>Goodwill – Adult</a:t>
            </a:r>
            <a:r>
              <a:rPr lang="en-US" sz="1600" baseline="0" dirty="0">
                <a:solidFill>
                  <a:schemeClr val="tx1"/>
                </a:solidFill>
              </a:rPr>
              <a:t> &amp; DW (Maui)</a:t>
            </a:r>
            <a:endParaRPr lang="en-US" sz="16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 formatCode="0.0">
                  <c:v>3</c:v>
                </c:pt>
                <c:pt idx="1">
                  <c:v>3.3</c:v>
                </c:pt>
                <c:pt idx="2">
                  <c:v>2.7</c:v>
                </c:pt>
                <c:pt idx="3">
                  <c:v>2.8</c:v>
                </c:pt>
                <c:pt idx="4" formatCode="0.0">
                  <c:v>3</c:v>
                </c:pt>
                <c:pt idx="5">
                  <c:v>2.7</c:v>
                </c:pt>
                <c:pt idx="6" formatCode="0.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C1-1E46-BA3D-9F5DBDD100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4FC1-1E46-BA3D-9F5DBDD100E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4FC1-1E46-BA3D-9F5DBDD100E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3-4FC1-1E46-BA3D-9F5DBDD100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10698127"/>
        <c:axId val="892806927"/>
      </c:barChart>
      <c:catAx>
        <c:axId val="91069812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2806927"/>
        <c:crosses val="autoZero"/>
        <c:auto val="1"/>
        <c:lblAlgn val="ctr"/>
        <c:lblOffset val="100"/>
        <c:noMultiLvlLbl val="0"/>
      </c:catAx>
      <c:valAx>
        <c:axId val="892806927"/>
        <c:scaling>
          <c:orientation val="minMax"/>
          <c:max val="4"/>
        </c:scaling>
        <c:delete val="0"/>
        <c:axPos val="t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0698127"/>
        <c:crosses val="autoZero"/>
        <c:crossBetween val="between"/>
        <c:majorUnit val="1"/>
      </c:valAx>
      <c:spPr>
        <a:gradFill>
          <a:gsLst>
            <a:gs pos="0">
              <a:schemeClr val="accent6">
                <a:lumMod val="0"/>
                <a:lumOff val="100000"/>
              </a:schemeClr>
            </a:gs>
            <a:gs pos="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lin ang="0" scaled="1"/>
        </a:gra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Goodwill</a:t>
            </a:r>
            <a:r>
              <a:rPr lang="en-US" sz="1600" baseline="0" dirty="0"/>
              <a:t> - </a:t>
            </a:r>
            <a:r>
              <a:rPr lang="en-US" sz="1600" dirty="0"/>
              <a:t>Adult &amp; DW</a:t>
            </a:r>
            <a:r>
              <a:rPr lang="en-US" sz="1600" baseline="0" dirty="0"/>
              <a:t> (Maui)</a:t>
            </a:r>
            <a:endParaRPr 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446099128913233"/>
          <c:y val="0.27782385250624164"/>
          <c:w val="0.87914412872304004"/>
          <c:h val="0.6869457269060879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Goodwill (Adult &amp; DW)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Capacity</c:v>
                </c:pt>
                <c:pt idx="1">
                  <c:v>Effectiveness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 formatCode="General">
                  <c:v>3.5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C0-42F4-9878-071C4049111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87414559"/>
        <c:axId val="987419967"/>
      </c:barChart>
      <c:catAx>
        <c:axId val="98741455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7419967"/>
        <c:crosses val="autoZero"/>
        <c:auto val="1"/>
        <c:lblAlgn val="ctr"/>
        <c:lblOffset val="100"/>
        <c:noMultiLvlLbl val="0"/>
      </c:catAx>
      <c:valAx>
        <c:axId val="987419967"/>
        <c:scaling>
          <c:orientation val="minMax"/>
          <c:max val="4"/>
          <c:min val="0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7414559"/>
        <c:crosses val="autoZero"/>
        <c:crossBetween val="between"/>
        <c:majorUnit val="1"/>
      </c:valAx>
      <c:spPr>
        <a:gradFill>
          <a:gsLst>
            <a:gs pos="0">
              <a:schemeClr val="accent5">
                <a:lumMod val="0"/>
                <a:lumOff val="100000"/>
              </a:schemeClr>
            </a:gs>
            <a:gs pos="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lin ang="0" scaled="1"/>
        </a:gra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>
                <a:solidFill>
                  <a:schemeClr val="tx1"/>
                </a:solidFill>
              </a:rPr>
              <a:t>Hale </a:t>
            </a:r>
            <a:r>
              <a:rPr lang="en-US" sz="1600" baseline="0" dirty="0">
                <a:solidFill>
                  <a:schemeClr val="tx1"/>
                </a:solidFill>
              </a:rPr>
              <a:t>’</a:t>
            </a:r>
            <a:r>
              <a:rPr lang="en-US" sz="1600" baseline="0" dirty="0" err="1">
                <a:solidFill>
                  <a:schemeClr val="tx1"/>
                </a:solidFill>
              </a:rPr>
              <a:t>Opio</a:t>
            </a:r>
            <a:r>
              <a:rPr lang="en-US" sz="1600" baseline="0" dirty="0">
                <a:solidFill>
                  <a:schemeClr val="tx1"/>
                </a:solidFill>
              </a:rPr>
              <a:t> – Youth (Kauai)</a:t>
            </a:r>
            <a:endParaRPr lang="en-US" sz="16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2.2999999999999998</c:v>
                </c:pt>
                <c:pt idx="1">
                  <c:v>2.2999999999999998</c:v>
                </c:pt>
                <c:pt idx="2" formatCode="0.0">
                  <c:v>2</c:v>
                </c:pt>
                <c:pt idx="3">
                  <c:v>1.7</c:v>
                </c:pt>
                <c:pt idx="4" formatCode="0.0">
                  <c:v>2</c:v>
                </c:pt>
                <c:pt idx="5">
                  <c:v>1.8</c:v>
                </c:pt>
                <c:pt idx="6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F5-0C4A-B6F5-1999F6996B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EAF5-0C4A-B6F5-1999F6996BE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EAF5-0C4A-B6F5-1999F6996BE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3-EAF5-0C4A-B6F5-1999F6996B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96953183"/>
        <c:axId val="970649087"/>
      </c:barChart>
      <c:catAx>
        <c:axId val="89695318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0649087"/>
        <c:crosses val="autoZero"/>
        <c:auto val="1"/>
        <c:lblAlgn val="ctr"/>
        <c:lblOffset val="100"/>
        <c:noMultiLvlLbl val="0"/>
      </c:catAx>
      <c:valAx>
        <c:axId val="970649087"/>
        <c:scaling>
          <c:orientation val="minMax"/>
          <c:max val="4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6953183"/>
        <c:crosses val="autoZero"/>
        <c:crossBetween val="between"/>
        <c:majorUnit val="1"/>
      </c:valAx>
      <c:spPr>
        <a:gradFill>
          <a:gsLst>
            <a:gs pos="0">
              <a:schemeClr val="accent6">
                <a:lumMod val="0"/>
                <a:lumOff val="100000"/>
              </a:schemeClr>
            </a:gs>
            <a:gs pos="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lin ang="0" scaled="1"/>
        </a:gra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Hale ’</a:t>
            </a:r>
            <a:r>
              <a:rPr lang="en-US" dirty="0" err="1"/>
              <a:t>Opio</a:t>
            </a:r>
            <a:r>
              <a:rPr lang="en-US" baseline="0" dirty="0"/>
              <a:t> – </a:t>
            </a:r>
            <a:r>
              <a:rPr lang="en-US" dirty="0"/>
              <a:t>Youth</a:t>
            </a:r>
            <a:r>
              <a:rPr lang="en-US" baseline="0" dirty="0"/>
              <a:t> (Kauai)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355605197237673"/>
          <c:y val="0.24879284065395438"/>
          <c:w val="0.75688932369369322"/>
          <c:h val="0.6226931031211460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Hale Opio (Youth)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Capacity</c:v>
                </c:pt>
                <c:pt idx="1">
                  <c:v>Effectiveness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 formatCode="General">
                  <c:v>2.5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55-4FAF-B198-4E6908587C9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60877215"/>
        <c:axId val="1060866399"/>
      </c:barChart>
      <c:catAx>
        <c:axId val="106087721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0866399"/>
        <c:crosses val="autoZero"/>
        <c:auto val="1"/>
        <c:lblAlgn val="ctr"/>
        <c:lblOffset val="100"/>
        <c:noMultiLvlLbl val="0"/>
      </c:catAx>
      <c:valAx>
        <c:axId val="1060866399"/>
        <c:scaling>
          <c:orientation val="minMax"/>
          <c:max val="4"/>
          <c:min val="0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0877215"/>
        <c:crosses val="autoZero"/>
        <c:crossBetween val="between"/>
        <c:majorUnit val="1"/>
      </c:valAx>
      <c:spPr>
        <a:gradFill>
          <a:gsLst>
            <a:gs pos="0">
              <a:schemeClr val="accent5">
                <a:lumMod val="0"/>
                <a:lumOff val="100000"/>
              </a:schemeClr>
            </a:gs>
            <a:gs pos="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lin ang="0" scaled="1"/>
        </a:gra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>
                <a:solidFill>
                  <a:schemeClr val="tx1"/>
                </a:solidFill>
              </a:rPr>
              <a:t>WDD</a:t>
            </a:r>
            <a:r>
              <a:rPr lang="en-US" sz="1600" baseline="0" dirty="0">
                <a:solidFill>
                  <a:schemeClr val="tx1"/>
                </a:solidFill>
              </a:rPr>
              <a:t> – Adult &amp; DW (Kauai)</a:t>
            </a:r>
            <a:endParaRPr lang="en-US" sz="16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2.7</c:v>
                </c:pt>
                <c:pt idx="1">
                  <c:v>2.7</c:v>
                </c:pt>
                <c:pt idx="2" formatCode="0.0">
                  <c:v>2</c:v>
                </c:pt>
                <c:pt idx="3">
                  <c:v>1.8</c:v>
                </c:pt>
                <c:pt idx="4" formatCode="0.0">
                  <c:v>2</c:v>
                </c:pt>
                <c:pt idx="5" formatCode="0.0">
                  <c:v>2</c:v>
                </c:pt>
                <c:pt idx="6" formatCode="0.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03-EF44-A5E2-37E65FABE4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1303-EF44-A5E2-37E65FABE46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1303-EF44-A5E2-37E65FABE46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3-1303-EF44-A5E2-37E65FABE4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38811119"/>
        <c:axId val="939224687"/>
      </c:barChart>
      <c:catAx>
        <c:axId val="93881111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9224687"/>
        <c:crosses val="autoZero"/>
        <c:auto val="1"/>
        <c:lblAlgn val="ctr"/>
        <c:lblOffset val="100"/>
        <c:noMultiLvlLbl val="0"/>
      </c:catAx>
      <c:valAx>
        <c:axId val="939224687"/>
        <c:scaling>
          <c:orientation val="minMax"/>
          <c:max val="4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8811119"/>
        <c:crosses val="autoZero"/>
        <c:crossBetween val="between"/>
        <c:majorUnit val="1"/>
      </c:valAx>
      <c:spPr>
        <a:gradFill>
          <a:gsLst>
            <a:gs pos="0">
              <a:schemeClr val="accent6">
                <a:lumMod val="0"/>
                <a:lumOff val="100000"/>
              </a:schemeClr>
            </a:gs>
            <a:gs pos="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lin ang="0" scaled="1"/>
        </a:gra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WDD - Adult &amp; DW</a:t>
            </a:r>
            <a:r>
              <a:rPr lang="en-US" baseline="0" dirty="0"/>
              <a:t> (Kauai)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095382060643949"/>
          <c:y val="0.27560706732927215"/>
          <c:w val="0.77421871495390138"/>
          <c:h val="0.6922788087955138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WDD (Adult &amp; DW)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Capacity</c:v>
                </c:pt>
                <c:pt idx="1">
                  <c:v>Effectiveness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 formatCode="General">
                  <c:v>2.5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B4-4C23-BD73-5E0FE60813C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00251247"/>
        <c:axId val="600247087"/>
      </c:barChart>
      <c:catAx>
        <c:axId val="60025124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0247087"/>
        <c:crosses val="autoZero"/>
        <c:auto val="1"/>
        <c:lblAlgn val="ctr"/>
        <c:lblOffset val="100"/>
        <c:noMultiLvlLbl val="0"/>
      </c:catAx>
      <c:valAx>
        <c:axId val="600247087"/>
        <c:scaling>
          <c:orientation val="minMax"/>
          <c:max val="4"/>
          <c:min val="0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0251247"/>
        <c:crosses val="autoZero"/>
        <c:crossBetween val="between"/>
        <c:majorUnit val="1"/>
      </c:valAx>
      <c:spPr>
        <a:gradFill>
          <a:gsLst>
            <a:gs pos="0">
              <a:schemeClr val="accent5">
                <a:lumMod val="0"/>
                <a:lumOff val="100000"/>
              </a:schemeClr>
            </a:gs>
            <a:gs pos="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lin ang="0" scaled="1"/>
        </a:gra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 Goodwill</a:t>
            </a:r>
            <a:r>
              <a:rPr lang="en-US" baseline="0" dirty="0">
                <a:solidFill>
                  <a:schemeClr val="tx1"/>
                </a:solidFill>
              </a:rPr>
              <a:t> – Youth (Hawaii)</a:t>
            </a:r>
            <a:endParaRPr lang="en-US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2.7</c:v>
                </c:pt>
                <c:pt idx="1">
                  <c:v>3.7</c:v>
                </c:pt>
                <c:pt idx="2">
                  <c:v>2.5</c:v>
                </c:pt>
                <c:pt idx="3" formatCode="0.0">
                  <c:v>3</c:v>
                </c:pt>
                <c:pt idx="4">
                  <c:v>2.7</c:v>
                </c:pt>
                <c:pt idx="5" formatCode="0.0">
                  <c:v>3</c:v>
                </c:pt>
                <c:pt idx="6" formatCode="0.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EF-6B47-898C-486CAAA0E6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98EF-6B47-898C-486CAAA0E64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98EF-6B47-898C-486CAAA0E64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3-98EF-6B47-898C-486CAAA0E6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83632223"/>
        <c:axId val="1276778463"/>
      </c:barChart>
      <c:catAx>
        <c:axId val="138363222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6778463"/>
        <c:crosses val="autoZero"/>
        <c:auto val="1"/>
        <c:lblAlgn val="ctr"/>
        <c:lblOffset val="100"/>
        <c:noMultiLvlLbl val="0"/>
      </c:catAx>
      <c:valAx>
        <c:axId val="1276778463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3632223"/>
        <c:crosses val="autoZero"/>
        <c:crossBetween val="between"/>
        <c:majorUnit val="1"/>
      </c:valAx>
      <c:spPr>
        <a:gradFill>
          <a:gsLst>
            <a:gs pos="0">
              <a:schemeClr val="accent6">
                <a:lumMod val="0"/>
                <a:lumOff val="100000"/>
              </a:schemeClr>
            </a:gs>
            <a:gs pos="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lin ang="0" scaled="1"/>
        </a:gra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Goodwill</a:t>
            </a:r>
            <a:r>
              <a:rPr lang="en-US" baseline="0" dirty="0"/>
              <a:t> – </a:t>
            </a:r>
            <a:r>
              <a:rPr lang="en-US" dirty="0"/>
              <a:t>Youth</a:t>
            </a:r>
            <a:r>
              <a:rPr lang="en-US" baseline="0" dirty="0"/>
              <a:t> (Hawaii)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072961717837365"/>
          <c:y val="0.26297170338212167"/>
          <c:w val="0.72954071213918192"/>
          <c:h val="0.6568971675522583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Goodwill (Youth)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Capacity</c:v>
                </c:pt>
                <c:pt idx="1">
                  <c:v>Effectiveness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 formatCode="General">
                  <c:v>3.5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90-48BA-AAF2-B2D11917E7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7"/>
        <c:overlap val="100"/>
        <c:axId val="1522303200"/>
        <c:axId val="1522302784"/>
      </c:barChart>
      <c:catAx>
        <c:axId val="15223032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2302784"/>
        <c:crosses val="autoZero"/>
        <c:auto val="1"/>
        <c:lblAlgn val="ctr"/>
        <c:lblOffset val="100"/>
        <c:noMultiLvlLbl val="0"/>
      </c:catAx>
      <c:valAx>
        <c:axId val="1522302784"/>
        <c:scaling>
          <c:orientation val="minMax"/>
          <c:min val="0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2303200"/>
        <c:crosses val="autoZero"/>
        <c:crossBetween val="between"/>
        <c:majorUnit val="1"/>
      </c:valAx>
      <c:spPr>
        <a:gradFill>
          <a:gsLst>
            <a:gs pos="0">
              <a:schemeClr val="accent5"/>
            </a:gs>
            <a:gs pos="0">
              <a:schemeClr val="accent6">
                <a:lumMod val="0"/>
                <a:lumOff val="100000"/>
              </a:schemeClr>
            </a:gs>
            <a:gs pos="100000">
              <a:schemeClr val="accent5"/>
            </a:gs>
          </a:gsLst>
          <a:lin ang="0" scaled="1"/>
        </a:gra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>
                <a:solidFill>
                  <a:schemeClr val="tx1"/>
                </a:solidFill>
              </a:rPr>
              <a:t>Goodwill – Adult</a:t>
            </a:r>
            <a:r>
              <a:rPr lang="en-US" sz="1600" baseline="0" dirty="0">
                <a:solidFill>
                  <a:schemeClr val="tx1"/>
                </a:solidFill>
              </a:rPr>
              <a:t> &amp; DW (Hawaii)</a:t>
            </a:r>
            <a:endParaRPr lang="en-US" sz="16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2.2999999999999998</c:v>
                </c:pt>
                <c:pt idx="1">
                  <c:v>3.7</c:v>
                </c:pt>
                <c:pt idx="2">
                  <c:v>2.7</c:v>
                </c:pt>
                <c:pt idx="3">
                  <c:v>2.7</c:v>
                </c:pt>
                <c:pt idx="4" formatCode="0.0">
                  <c:v>3</c:v>
                </c:pt>
                <c:pt idx="5">
                  <c:v>2.2999999999999998</c:v>
                </c:pt>
                <c:pt idx="6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C3-6740-AD7C-EC56A2E0499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5EC3-6740-AD7C-EC56A2E0499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5EC3-6740-AD7C-EC56A2E0499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3-5EC3-6740-AD7C-EC56A2E049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68872111"/>
        <c:axId val="1315127055"/>
      </c:barChart>
      <c:catAx>
        <c:axId val="86887211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5127055"/>
        <c:crosses val="autoZero"/>
        <c:auto val="1"/>
        <c:lblAlgn val="ctr"/>
        <c:lblOffset val="100"/>
        <c:noMultiLvlLbl val="0"/>
      </c:catAx>
      <c:valAx>
        <c:axId val="1315127055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8872111"/>
        <c:crosses val="autoZero"/>
        <c:crossBetween val="between"/>
        <c:majorUnit val="1"/>
      </c:valAx>
      <c:spPr>
        <a:gradFill>
          <a:gsLst>
            <a:gs pos="0">
              <a:schemeClr val="accent6">
                <a:lumMod val="0"/>
                <a:lumOff val="100000"/>
              </a:schemeClr>
            </a:gs>
            <a:gs pos="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lin ang="0" scaled="1"/>
        </a:gra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635064033469133"/>
          <c:y val="0.25740708508602572"/>
          <c:w val="0.72295179677366317"/>
          <c:h val="0.5722283649597681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Goodwill (Adult &amp; DW)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Capacity</c:v>
                </c:pt>
                <c:pt idx="1">
                  <c:v>Effectiveness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3</c:v>
                </c:pt>
                <c:pt idx="1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8A-4755-82B5-3180E6AE689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40"/>
        <c:overlap val="100"/>
        <c:axId val="1088268224"/>
        <c:axId val="1088278208"/>
      </c:barChart>
      <c:catAx>
        <c:axId val="10882682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8278208"/>
        <c:crosses val="autoZero"/>
        <c:auto val="1"/>
        <c:lblAlgn val="ctr"/>
        <c:lblOffset val="100"/>
        <c:noMultiLvlLbl val="0"/>
      </c:catAx>
      <c:valAx>
        <c:axId val="1088278208"/>
        <c:scaling>
          <c:orientation val="minMax"/>
          <c:max val="4"/>
          <c:min val="0"/>
        </c:scaling>
        <c:delete val="0"/>
        <c:axPos val="t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8268224"/>
        <c:crosses val="autoZero"/>
        <c:crossBetween val="between"/>
        <c:majorUnit val="1"/>
      </c:valAx>
      <c:spPr>
        <a:gradFill>
          <a:gsLst>
            <a:gs pos="0">
              <a:schemeClr val="accent5"/>
            </a:gs>
            <a:gs pos="0">
              <a:schemeClr val="accent6">
                <a:lumMod val="0"/>
                <a:lumOff val="100000"/>
              </a:schemeClr>
            </a:gs>
            <a:gs pos="100000">
              <a:schemeClr val="accent5"/>
            </a:gs>
          </a:gsLst>
          <a:lin ang="0" scaled="1"/>
        </a:gra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err="1">
                <a:solidFill>
                  <a:schemeClr val="tx1"/>
                </a:solidFill>
              </a:rPr>
              <a:t>Work</a:t>
            </a:r>
            <a:r>
              <a:rPr lang="en-US" sz="1600" baseline="0" dirty="0" err="1">
                <a:solidFill>
                  <a:schemeClr val="tx1"/>
                </a:solidFill>
              </a:rPr>
              <a:t>Hawaii</a:t>
            </a:r>
            <a:r>
              <a:rPr lang="en-US" sz="1600" baseline="0" dirty="0">
                <a:solidFill>
                  <a:schemeClr val="tx1"/>
                </a:solidFill>
              </a:rPr>
              <a:t> – Youth (Oahu)</a:t>
            </a:r>
            <a:endParaRPr lang="en-US" sz="16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2.7</c:v>
                </c:pt>
                <c:pt idx="1">
                  <c:v>2.7</c:v>
                </c:pt>
                <c:pt idx="2">
                  <c:v>2.8</c:v>
                </c:pt>
                <c:pt idx="3">
                  <c:v>3.3</c:v>
                </c:pt>
                <c:pt idx="4">
                  <c:v>3.3</c:v>
                </c:pt>
                <c:pt idx="5">
                  <c:v>3.3</c:v>
                </c:pt>
                <c:pt idx="6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47-7343-AE49-39BF2EA6B3D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5F47-7343-AE49-39BF2EA6B3D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5F47-7343-AE49-39BF2EA6B3D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3-5F47-7343-AE49-39BF2EA6B3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92101839"/>
        <c:axId val="872351007"/>
      </c:barChart>
      <c:catAx>
        <c:axId val="89210183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2351007"/>
        <c:crosses val="autoZero"/>
        <c:auto val="1"/>
        <c:lblAlgn val="ctr"/>
        <c:lblOffset val="100"/>
        <c:noMultiLvlLbl val="0"/>
      </c:catAx>
      <c:valAx>
        <c:axId val="872351007"/>
        <c:scaling>
          <c:orientation val="minMax"/>
          <c:max val="4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2101839"/>
        <c:crosses val="autoZero"/>
        <c:crossBetween val="between"/>
        <c:majorUnit val="1"/>
      </c:valAx>
      <c:spPr>
        <a:gradFill>
          <a:gsLst>
            <a:gs pos="0">
              <a:schemeClr val="accent6">
                <a:lumMod val="0"/>
                <a:lumOff val="100000"/>
              </a:schemeClr>
            </a:gs>
            <a:gs pos="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lin ang="0" scaled="1"/>
        </a:gra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err="1"/>
              <a:t>WorkHawaii</a:t>
            </a:r>
            <a:r>
              <a:rPr lang="en-US" sz="1600" dirty="0"/>
              <a:t> –</a:t>
            </a:r>
            <a:r>
              <a:rPr lang="en-US" sz="1600" baseline="0" dirty="0"/>
              <a:t> </a:t>
            </a:r>
            <a:r>
              <a:rPr lang="en-US" sz="1600" dirty="0"/>
              <a:t>Youth</a:t>
            </a:r>
            <a:r>
              <a:rPr lang="en-US" sz="1600" baseline="0" dirty="0"/>
              <a:t> (Oahu)</a:t>
            </a:r>
            <a:endParaRPr 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112357716943414"/>
          <c:y val="0.2461009391898302"/>
          <c:w val="0.75252274489004933"/>
          <c:h val="0.6283591728845954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WorkHawaii (Youth)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Capacity</c:v>
                </c:pt>
                <c:pt idx="1">
                  <c:v>Effectiveness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 formatCode="General">
                  <c:v>3.5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AA-4636-BCF1-36684EDBF7C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44067632"/>
        <c:axId val="1644068464"/>
      </c:barChart>
      <c:catAx>
        <c:axId val="16440676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4068464"/>
        <c:crosses val="autoZero"/>
        <c:auto val="1"/>
        <c:lblAlgn val="ctr"/>
        <c:lblOffset val="100"/>
        <c:noMultiLvlLbl val="0"/>
      </c:catAx>
      <c:valAx>
        <c:axId val="1644068464"/>
        <c:scaling>
          <c:orientation val="minMax"/>
          <c:min val="0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4067632"/>
        <c:crosses val="autoZero"/>
        <c:crossBetween val="between"/>
        <c:majorUnit val="1"/>
      </c:valAx>
      <c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err="1">
                <a:solidFill>
                  <a:schemeClr val="tx1"/>
                </a:solidFill>
              </a:rPr>
              <a:t>WorkHawaii</a:t>
            </a:r>
            <a:r>
              <a:rPr lang="en-US" sz="1600" baseline="0" dirty="0">
                <a:solidFill>
                  <a:schemeClr val="tx1"/>
                </a:solidFill>
              </a:rPr>
              <a:t> – Adult &amp; DW (Oahu)</a:t>
            </a:r>
            <a:endParaRPr lang="en-US" sz="16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 formatCode="0.0">
                  <c:v>3</c:v>
                </c:pt>
                <c:pt idx="1">
                  <c:v>3.3</c:v>
                </c:pt>
                <c:pt idx="2" formatCode="0.0">
                  <c:v>3</c:v>
                </c:pt>
                <c:pt idx="3">
                  <c:v>3.3</c:v>
                </c:pt>
                <c:pt idx="4">
                  <c:v>2.7</c:v>
                </c:pt>
                <c:pt idx="5" formatCode="0.0">
                  <c:v>3</c:v>
                </c:pt>
                <c:pt idx="6" formatCode="0.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43-5545-AEEF-F0CB9A45DF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9D43-5545-AEEF-F0CB9A45DF1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9D43-5545-AEEF-F0CB9A45DF1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HR Management</c:v>
                </c:pt>
                <c:pt idx="1">
                  <c:v>Financial Management</c:v>
                </c:pt>
                <c:pt idx="2">
                  <c:v>Information Management</c:v>
                </c:pt>
                <c:pt idx="3">
                  <c:v>Program Management</c:v>
                </c:pt>
                <c:pt idx="4">
                  <c:v>Leadership</c:v>
                </c:pt>
                <c:pt idx="5">
                  <c:v>Regulatory Compliance</c:v>
                </c:pt>
                <c:pt idx="6">
                  <c:v>COVID-19 Response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3-9D43-5545-AEEF-F0CB9A45DF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50238735"/>
        <c:axId val="890916607"/>
      </c:barChart>
      <c:catAx>
        <c:axId val="135023873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16607"/>
        <c:crosses val="autoZero"/>
        <c:auto val="1"/>
        <c:lblAlgn val="ctr"/>
        <c:lblOffset val="100"/>
        <c:noMultiLvlLbl val="0"/>
      </c:catAx>
      <c:valAx>
        <c:axId val="890916607"/>
        <c:scaling>
          <c:orientation val="minMax"/>
          <c:max val="4"/>
        </c:scaling>
        <c:delete val="0"/>
        <c:axPos val="t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0238735"/>
        <c:crosses val="autoZero"/>
        <c:crossBetween val="between"/>
        <c:majorUnit val="1"/>
      </c:valAx>
      <c:spPr>
        <a:gradFill>
          <a:gsLst>
            <a:gs pos="0">
              <a:schemeClr val="accent6">
                <a:lumMod val="0"/>
                <a:lumOff val="100000"/>
              </a:schemeClr>
            </a:gs>
            <a:gs pos="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lin ang="0" scaled="1"/>
        </a:gra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WorkHawaii</a:t>
            </a:r>
            <a:r>
              <a:rPr lang="en-US" baseline="0" dirty="0"/>
              <a:t> - </a:t>
            </a:r>
            <a:r>
              <a:rPr lang="en-US" dirty="0"/>
              <a:t>Adult &amp; DW</a:t>
            </a:r>
            <a:r>
              <a:rPr lang="en-US" baseline="0" dirty="0"/>
              <a:t> (Oahu)</a:t>
            </a:r>
            <a:endParaRPr lang="en-US" dirty="0"/>
          </a:p>
        </c:rich>
      </c:tx>
      <c:layout>
        <c:manualLayout>
          <c:xMode val="edge"/>
          <c:yMode val="edge"/>
          <c:x val="0.2441222466357544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187983544310486"/>
          <c:y val="0.27500368679371967"/>
          <c:w val="0.74328274986753406"/>
          <c:h val="0.6923914705502376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WorkHawaii (Adult &amp; DW)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Capacity</c:v>
                </c:pt>
                <c:pt idx="1">
                  <c:v>Effectiveness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3.5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76-43A1-8F8A-5F5DA2E9D55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37564191"/>
        <c:axId val="637563775"/>
      </c:barChart>
      <c:catAx>
        <c:axId val="63756419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563775"/>
        <c:crosses val="autoZero"/>
        <c:auto val="1"/>
        <c:lblAlgn val="ctr"/>
        <c:lblOffset val="100"/>
        <c:noMultiLvlLbl val="0"/>
      </c:catAx>
      <c:valAx>
        <c:axId val="637563775"/>
        <c:scaling>
          <c:orientation val="minMax"/>
          <c:max val="4"/>
          <c:min val="0"/>
        </c:scaling>
        <c:delete val="0"/>
        <c:axPos val="t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564191"/>
        <c:crosses val="autoZero"/>
        <c:crossBetween val="between"/>
        <c:majorUnit val="1"/>
      </c:valAx>
      <c:spPr>
        <a:gradFill>
          <a:gsLst>
            <a:gs pos="0">
              <a:schemeClr val="accent5">
                <a:lumMod val="0"/>
                <a:lumOff val="100000"/>
              </a:schemeClr>
            </a:gs>
            <a:gs pos="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lin ang="0" scaled="1"/>
        </a:gra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AD48F3-F1BD-44DE-822B-BD002985A3BE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F7C7A4A-E686-4596-85F7-B118C3A60144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rgbClr val="FFFF00"/>
              </a:solidFill>
            </a:rPr>
            <a:t>To measure the level of performance in the service providers’ capacity to provide career and training services for WIOA Title 1 participants in accordance with Federal, State, and Local policies</a:t>
          </a:r>
        </a:p>
      </dgm:t>
    </dgm:pt>
    <dgm:pt modelId="{6BB26839-65D9-4ECA-9C79-F01A632768DF}" type="parTrans" cxnId="{C9F0B913-E4AF-4175-8288-86A62CB241D4}">
      <dgm:prSet/>
      <dgm:spPr/>
      <dgm:t>
        <a:bodyPr/>
        <a:lstStyle/>
        <a:p>
          <a:endParaRPr lang="en-US"/>
        </a:p>
      </dgm:t>
    </dgm:pt>
    <dgm:pt modelId="{71250B0D-4813-466E-A69E-261412788EFE}" type="sibTrans" cxnId="{C9F0B913-E4AF-4175-8288-86A62CB241D4}">
      <dgm:prSet/>
      <dgm:spPr/>
      <dgm:t>
        <a:bodyPr/>
        <a:lstStyle/>
        <a:p>
          <a:endParaRPr lang="en-US"/>
        </a:p>
      </dgm:t>
    </dgm:pt>
    <dgm:pt modelId="{A43A6BD3-7831-4DB1-A51C-50EA25646B8D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rgbClr val="FFFF00"/>
              </a:solidFill>
            </a:rPr>
            <a:t>To identify strengths and weaknesses, and gaps in the service providers’ capacity to provide career and training services in accordance with Federal, State, and Local policies</a:t>
          </a:r>
        </a:p>
      </dgm:t>
    </dgm:pt>
    <dgm:pt modelId="{03B6240C-0F31-4E78-A87F-5EAF320A62ED}" type="parTrans" cxnId="{612DBD30-6E40-4FD0-A78F-9B4BB4ECFE94}">
      <dgm:prSet/>
      <dgm:spPr/>
      <dgm:t>
        <a:bodyPr/>
        <a:lstStyle/>
        <a:p>
          <a:endParaRPr lang="en-US"/>
        </a:p>
      </dgm:t>
    </dgm:pt>
    <dgm:pt modelId="{F617BD60-D866-4E51-9DA2-45AB9C544571}" type="sibTrans" cxnId="{612DBD30-6E40-4FD0-A78F-9B4BB4ECFE94}">
      <dgm:prSet/>
      <dgm:spPr/>
      <dgm:t>
        <a:bodyPr/>
        <a:lstStyle/>
        <a:p>
          <a:endParaRPr lang="en-US"/>
        </a:p>
      </dgm:t>
    </dgm:pt>
    <dgm:pt modelId="{C69EB2D8-0601-4822-B38E-BA2968F405E7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rgbClr val="FFFF00"/>
              </a:solidFill>
            </a:rPr>
            <a:t>To research and identify organizations that meet WIOA Title 1 requirements to qualify as future service providers</a:t>
          </a:r>
        </a:p>
      </dgm:t>
    </dgm:pt>
    <dgm:pt modelId="{F8C36D78-5787-45F2-8E07-46067821270A}" type="parTrans" cxnId="{ED2AAAA4-F854-4C8F-BCD9-46D5EA1D4AD7}">
      <dgm:prSet/>
      <dgm:spPr/>
      <dgm:t>
        <a:bodyPr/>
        <a:lstStyle/>
        <a:p>
          <a:endParaRPr lang="en-US"/>
        </a:p>
      </dgm:t>
    </dgm:pt>
    <dgm:pt modelId="{DAE0F9D9-FCC9-4B38-B878-82FCB7259861}" type="sibTrans" cxnId="{ED2AAAA4-F854-4C8F-BCD9-46D5EA1D4AD7}">
      <dgm:prSet/>
      <dgm:spPr/>
      <dgm:t>
        <a:bodyPr/>
        <a:lstStyle/>
        <a:p>
          <a:endParaRPr lang="en-US"/>
        </a:p>
      </dgm:t>
    </dgm:pt>
    <dgm:pt modelId="{6B81C467-517F-4BC1-8FF1-3344857ABAAB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rgbClr val="FFFF00"/>
              </a:solidFill>
            </a:rPr>
            <a:t>To have a set of practical recommendations that the State Workforce can follow-up on to improve on the Title 1 service providers’ capacity to provide career and training services</a:t>
          </a:r>
        </a:p>
      </dgm:t>
    </dgm:pt>
    <dgm:pt modelId="{24E6036F-D1A6-43B0-8232-9E4A42D418B5}" type="parTrans" cxnId="{6E48FA7E-20FA-4335-BB9B-CCDBBBF8B302}">
      <dgm:prSet/>
      <dgm:spPr/>
      <dgm:t>
        <a:bodyPr/>
        <a:lstStyle/>
        <a:p>
          <a:endParaRPr lang="en-US"/>
        </a:p>
      </dgm:t>
    </dgm:pt>
    <dgm:pt modelId="{C779691B-9F91-427B-BCA1-073FB61CD0AE}" type="sibTrans" cxnId="{6E48FA7E-20FA-4335-BB9B-CCDBBBF8B302}">
      <dgm:prSet/>
      <dgm:spPr/>
      <dgm:t>
        <a:bodyPr/>
        <a:lstStyle/>
        <a:p>
          <a:endParaRPr lang="en-US"/>
        </a:p>
      </dgm:t>
    </dgm:pt>
    <dgm:pt modelId="{3652A084-8CB3-4973-AE14-0E595940684B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rgbClr val="FFFF00"/>
              </a:solidFill>
            </a:rPr>
            <a:t>To measure the extent to which the service providers are able to reach to all of the Title 1 individuals mandated in the WIOA law</a:t>
          </a:r>
        </a:p>
      </dgm:t>
    </dgm:pt>
    <dgm:pt modelId="{B7CD524D-B0B3-4C02-9BED-D532C89D473A}" type="parTrans" cxnId="{9B1020AD-3200-439A-8B0B-7A1D1ACE3954}">
      <dgm:prSet/>
      <dgm:spPr/>
      <dgm:t>
        <a:bodyPr/>
        <a:lstStyle/>
        <a:p>
          <a:endParaRPr lang="en-US"/>
        </a:p>
      </dgm:t>
    </dgm:pt>
    <dgm:pt modelId="{272153F5-91F6-4C04-88DC-481C3C354122}" type="sibTrans" cxnId="{9B1020AD-3200-439A-8B0B-7A1D1ACE3954}">
      <dgm:prSet/>
      <dgm:spPr/>
      <dgm:t>
        <a:bodyPr/>
        <a:lstStyle/>
        <a:p>
          <a:endParaRPr lang="en-US"/>
        </a:p>
      </dgm:t>
    </dgm:pt>
    <dgm:pt modelId="{AD329C64-2253-452A-AFD8-648E82DF180F}" type="pres">
      <dgm:prSet presAssocID="{91AD48F3-F1BD-44DE-822B-BD002985A3BE}" presName="diagram" presStyleCnt="0">
        <dgm:presLayoutVars>
          <dgm:dir/>
          <dgm:resizeHandles val="exact"/>
        </dgm:presLayoutVars>
      </dgm:prSet>
      <dgm:spPr/>
    </dgm:pt>
    <dgm:pt modelId="{CFFBD00C-A267-444E-9777-8C0B6D1913F4}" type="pres">
      <dgm:prSet presAssocID="{DF7C7A4A-E686-4596-85F7-B118C3A60144}" presName="node" presStyleLbl="node1" presStyleIdx="0" presStyleCnt="5">
        <dgm:presLayoutVars>
          <dgm:bulletEnabled val="1"/>
        </dgm:presLayoutVars>
      </dgm:prSet>
      <dgm:spPr/>
    </dgm:pt>
    <dgm:pt modelId="{04DDEE63-853D-412E-B123-939C3D38FED4}" type="pres">
      <dgm:prSet presAssocID="{71250B0D-4813-466E-A69E-261412788EFE}" presName="sibTrans" presStyleCnt="0"/>
      <dgm:spPr/>
    </dgm:pt>
    <dgm:pt modelId="{61F0FB1A-E2B3-4F90-8CFA-4049A1E5799D}" type="pres">
      <dgm:prSet presAssocID="{3652A084-8CB3-4973-AE14-0E595940684B}" presName="node" presStyleLbl="node1" presStyleIdx="1" presStyleCnt="5">
        <dgm:presLayoutVars>
          <dgm:bulletEnabled val="1"/>
        </dgm:presLayoutVars>
      </dgm:prSet>
      <dgm:spPr/>
    </dgm:pt>
    <dgm:pt modelId="{30E77DF2-CE36-48CD-BC2C-0986646AEB7F}" type="pres">
      <dgm:prSet presAssocID="{272153F5-91F6-4C04-88DC-481C3C354122}" presName="sibTrans" presStyleCnt="0"/>
      <dgm:spPr/>
    </dgm:pt>
    <dgm:pt modelId="{957F8B25-1341-4AF0-BC00-B319C886F165}" type="pres">
      <dgm:prSet presAssocID="{A43A6BD3-7831-4DB1-A51C-50EA25646B8D}" presName="node" presStyleLbl="node1" presStyleIdx="2" presStyleCnt="5">
        <dgm:presLayoutVars>
          <dgm:bulletEnabled val="1"/>
        </dgm:presLayoutVars>
      </dgm:prSet>
      <dgm:spPr/>
    </dgm:pt>
    <dgm:pt modelId="{EB097572-988B-452F-BB30-C3E8FCE98370}" type="pres">
      <dgm:prSet presAssocID="{F617BD60-D866-4E51-9DA2-45AB9C544571}" presName="sibTrans" presStyleCnt="0"/>
      <dgm:spPr/>
    </dgm:pt>
    <dgm:pt modelId="{4BE0E66D-222F-48F2-8977-7A8A596790D2}" type="pres">
      <dgm:prSet presAssocID="{C69EB2D8-0601-4822-B38E-BA2968F405E7}" presName="node" presStyleLbl="node1" presStyleIdx="3" presStyleCnt="5">
        <dgm:presLayoutVars>
          <dgm:bulletEnabled val="1"/>
        </dgm:presLayoutVars>
      </dgm:prSet>
      <dgm:spPr/>
    </dgm:pt>
    <dgm:pt modelId="{07EEF196-2846-4586-BD44-35040CC2D0F0}" type="pres">
      <dgm:prSet presAssocID="{DAE0F9D9-FCC9-4B38-B878-82FCB7259861}" presName="sibTrans" presStyleCnt="0"/>
      <dgm:spPr/>
    </dgm:pt>
    <dgm:pt modelId="{4C451E4B-B070-4700-B56F-DAD7A21227CF}" type="pres">
      <dgm:prSet presAssocID="{6B81C467-517F-4BC1-8FF1-3344857ABAAB}" presName="node" presStyleLbl="node1" presStyleIdx="4" presStyleCnt="5">
        <dgm:presLayoutVars>
          <dgm:bulletEnabled val="1"/>
        </dgm:presLayoutVars>
      </dgm:prSet>
      <dgm:spPr/>
    </dgm:pt>
  </dgm:ptLst>
  <dgm:cxnLst>
    <dgm:cxn modelId="{F1326001-DD19-4763-909E-AFB0F376C1C7}" type="presOf" srcId="{3652A084-8CB3-4973-AE14-0E595940684B}" destId="{61F0FB1A-E2B3-4F90-8CFA-4049A1E5799D}" srcOrd="0" destOrd="0" presId="urn:microsoft.com/office/officeart/2005/8/layout/default"/>
    <dgm:cxn modelId="{C9F0B913-E4AF-4175-8288-86A62CB241D4}" srcId="{91AD48F3-F1BD-44DE-822B-BD002985A3BE}" destId="{DF7C7A4A-E686-4596-85F7-B118C3A60144}" srcOrd="0" destOrd="0" parTransId="{6BB26839-65D9-4ECA-9C79-F01A632768DF}" sibTransId="{71250B0D-4813-466E-A69E-261412788EFE}"/>
    <dgm:cxn modelId="{612DBD30-6E40-4FD0-A78F-9B4BB4ECFE94}" srcId="{91AD48F3-F1BD-44DE-822B-BD002985A3BE}" destId="{A43A6BD3-7831-4DB1-A51C-50EA25646B8D}" srcOrd="2" destOrd="0" parTransId="{03B6240C-0F31-4E78-A87F-5EAF320A62ED}" sibTransId="{F617BD60-D866-4E51-9DA2-45AB9C544571}"/>
    <dgm:cxn modelId="{5E30813A-F767-41A0-9065-01A888589AB3}" type="presOf" srcId="{91AD48F3-F1BD-44DE-822B-BD002985A3BE}" destId="{AD329C64-2253-452A-AFD8-648E82DF180F}" srcOrd="0" destOrd="0" presId="urn:microsoft.com/office/officeart/2005/8/layout/default"/>
    <dgm:cxn modelId="{66729E49-ADAE-45DA-BCF7-BD845B40102C}" type="presOf" srcId="{A43A6BD3-7831-4DB1-A51C-50EA25646B8D}" destId="{957F8B25-1341-4AF0-BC00-B319C886F165}" srcOrd="0" destOrd="0" presId="urn:microsoft.com/office/officeart/2005/8/layout/default"/>
    <dgm:cxn modelId="{6E48FA7E-20FA-4335-BB9B-CCDBBBF8B302}" srcId="{91AD48F3-F1BD-44DE-822B-BD002985A3BE}" destId="{6B81C467-517F-4BC1-8FF1-3344857ABAAB}" srcOrd="4" destOrd="0" parTransId="{24E6036F-D1A6-43B0-8232-9E4A42D418B5}" sibTransId="{C779691B-9F91-427B-BCA1-073FB61CD0AE}"/>
    <dgm:cxn modelId="{3EA23C8A-997E-4479-943D-D955DC1AEB7B}" type="presOf" srcId="{6B81C467-517F-4BC1-8FF1-3344857ABAAB}" destId="{4C451E4B-B070-4700-B56F-DAD7A21227CF}" srcOrd="0" destOrd="0" presId="urn:microsoft.com/office/officeart/2005/8/layout/default"/>
    <dgm:cxn modelId="{9E00308F-571B-44C0-A7F9-1EB7A42CFD1B}" type="presOf" srcId="{DF7C7A4A-E686-4596-85F7-B118C3A60144}" destId="{CFFBD00C-A267-444E-9777-8C0B6D1913F4}" srcOrd="0" destOrd="0" presId="urn:microsoft.com/office/officeart/2005/8/layout/default"/>
    <dgm:cxn modelId="{ED2AAAA4-F854-4C8F-BCD9-46D5EA1D4AD7}" srcId="{91AD48F3-F1BD-44DE-822B-BD002985A3BE}" destId="{C69EB2D8-0601-4822-B38E-BA2968F405E7}" srcOrd="3" destOrd="0" parTransId="{F8C36D78-5787-45F2-8E07-46067821270A}" sibTransId="{DAE0F9D9-FCC9-4B38-B878-82FCB7259861}"/>
    <dgm:cxn modelId="{9B1020AD-3200-439A-8B0B-7A1D1ACE3954}" srcId="{91AD48F3-F1BD-44DE-822B-BD002985A3BE}" destId="{3652A084-8CB3-4973-AE14-0E595940684B}" srcOrd="1" destOrd="0" parTransId="{B7CD524D-B0B3-4C02-9BED-D532C89D473A}" sibTransId="{272153F5-91F6-4C04-88DC-481C3C354122}"/>
    <dgm:cxn modelId="{F8551BEC-C8F8-4A1D-977B-C1F26E29494A}" type="presOf" srcId="{C69EB2D8-0601-4822-B38E-BA2968F405E7}" destId="{4BE0E66D-222F-48F2-8977-7A8A596790D2}" srcOrd="0" destOrd="0" presId="urn:microsoft.com/office/officeart/2005/8/layout/default"/>
    <dgm:cxn modelId="{E908C795-30F1-48ED-B341-F05A7CEB10D4}" type="presParOf" srcId="{AD329C64-2253-452A-AFD8-648E82DF180F}" destId="{CFFBD00C-A267-444E-9777-8C0B6D1913F4}" srcOrd="0" destOrd="0" presId="urn:microsoft.com/office/officeart/2005/8/layout/default"/>
    <dgm:cxn modelId="{D4A00BA7-2ED5-4B57-AF96-96CB2E1ADDDC}" type="presParOf" srcId="{AD329C64-2253-452A-AFD8-648E82DF180F}" destId="{04DDEE63-853D-412E-B123-939C3D38FED4}" srcOrd="1" destOrd="0" presId="urn:microsoft.com/office/officeart/2005/8/layout/default"/>
    <dgm:cxn modelId="{385F8B99-493D-4D66-8D10-FBCB1F9CBE9A}" type="presParOf" srcId="{AD329C64-2253-452A-AFD8-648E82DF180F}" destId="{61F0FB1A-E2B3-4F90-8CFA-4049A1E5799D}" srcOrd="2" destOrd="0" presId="urn:microsoft.com/office/officeart/2005/8/layout/default"/>
    <dgm:cxn modelId="{6A4B6526-3240-4A6A-8786-A0435163F3B8}" type="presParOf" srcId="{AD329C64-2253-452A-AFD8-648E82DF180F}" destId="{30E77DF2-CE36-48CD-BC2C-0986646AEB7F}" srcOrd="3" destOrd="0" presId="urn:microsoft.com/office/officeart/2005/8/layout/default"/>
    <dgm:cxn modelId="{019118C8-5FF0-424D-8CAF-9F59A07651C9}" type="presParOf" srcId="{AD329C64-2253-452A-AFD8-648E82DF180F}" destId="{957F8B25-1341-4AF0-BC00-B319C886F165}" srcOrd="4" destOrd="0" presId="urn:microsoft.com/office/officeart/2005/8/layout/default"/>
    <dgm:cxn modelId="{527A5A54-AC3F-41C9-AB24-F5EAEF5DD2D1}" type="presParOf" srcId="{AD329C64-2253-452A-AFD8-648E82DF180F}" destId="{EB097572-988B-452F-BB30-C3E8FCE98370}" srcOrd="5" destOrd="0" presId="urn:microsoft.com/office/officeart/2005/8/layout/default"/>
    <dgm:cxn modelId="{F8A2E137-0C24-46B0-9FA6-21D80C8430E3}" type="presParOf" srcId="{AD329C64-2253-452A-AFD8-648E82DF180F}" destId="{4BE0E66D-222F-48F2-8977-7A8A596790D2}" srcOrd="6" destOrd="0" presId="urn:microsoft.com/office/officeart/2005/8/layout/default"/>
    <dgm:cxn modelId="{E1A0F2D3-55DD-4102-BC8D-FA26225C0CC1}" type="presParOf" srcId="{AD329C64-2253-452A-AFD8-648E82DF180F}" destId="{07EEF196-2846-4586-BD44-35040CC2D0F0}" srcOrd="7" destOrd="0" presId="urn:microsoft.com/office/officeart/2005/8/layout/default"/>
    <dgm:cxn modelId="{4E44C31A-22DC-429A-9F6F-BE8DCC64895D}" type="presParOf" srcId="{AD329C64-2253-452A-AFD8-648E82DF180F}" destId="{4C451E4B-B070-4700-B56F-DAD7A21227CF}" srcOrd="8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9B9421-FBAA-4274-A37E-063E014AEC29}" type="doc">
      <dgm:prSet loTypeId="urn:microsoft.com/office/officeart/2005/8/layout/h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F69FEC5-0D07-4F81-A63F-291074CA5C11}">
      <dgm:prSet phldrT="[Text]" custT="1"/>
      <dgm:spPr>
        <a:xfrm>
          <a:off x="0" y="6189"/>
          <a:ext cx="2604011" cy="657077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en-US" sz="1400">
              <a:latin typeface="Calibri" panose="020F0502020204030204"/>
              <a:ea typeface="+mn-ea"/>
              <a:cs typeface="+mn-cs"/>
            </a:rPr>
            <a:t>HR Management</a:t>
          </a:r>
          <a:endParaRPr lang="en-US" sz="1400" dirty="0">
            <a:latin typeface="Calibri" panose="020F0502020204030204"/>
            <a:ea typeface="+mn-ea"/>
            <a:cs typeface="+mn-cs"/>
          </a:endParaRPr>
        </a:p>
      </dgm:t>
    </dgm:pt>
    <dgm:pt modelId="{A3ACD118-E5AC-4D4C-8E89-1B15D3B5D00D}" type="parTrans" cxnId="{E0DF90DC-5C98-4FDF-AE03-6E8DF40582C9}">
      <dgm:prSet/>
      <dgm:spPr/>
      <dgm:t>
        <a:bodyPr/>
        <a:lstStyle/>
        <a:p>
          <a:endParaRPr lang="en-US" sz="1400"/>
        </a:p>
      </dgm:t>
    </dgm:pt>
    <dgm:pt modelId="{428867AE-5BD3-467F-A11C-906E28FA45D3}" type="sibTrans" cxnId="{E0DF90DC-5C98-4FDF-AE03-6E8DF40582C9}">
      <dgm:prSet/>
      <dgm:spPr/>
      <dgm:t>
        <a:bodyPr/>
        <a:lstStyle/>
        <a:p>
          <a:endParaRPr lang="en-US" sz="1400"/>
        </a:p>
      </dgm:t>
    </dgm:pt>
    <dgm:pt modelId="{AA233598-CFE4-4B47-A13E-A5E3B4501404}">
      <dgm:prSet phldrT="[Text]" custT="1"/>
      <dgm:spPr>
        <a:xfrm>
          <a:off x="14322" y="657077"/>
          <a:ext cx="2604011" cy="1549226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400">
              <a:latin typeface="Calibri" panose="020F0502020204030204"/>
              <a:ea typeface="+mn-ea"/>
              <a:cs typeface="+mn-cs"/>
            </a:rPr>
            <a:t>Adequate staffing</a:t>
          </a:r>
          <a:endParaRPr lang="en-US" sz="1400" dirty="0">
            <a:latin typeface="Calibri" panose="020F0502020204030204"/>
            <a:ea typeface="+mn-ea"/>
            <a:cs typeface="+mn-cs"/>
          </a:endParaRPr>
        </a:p>
      </dgm:t>
    </dgm:pt>
    <dgm:pt modelId="{F4F58F6E-CA2E-4B65-A8E9-73E3622D8952}" type="parTrans" cxnId="{29E6D7F1-171F-44BE-AF08-FC955FCEBD26}">
      <dgm:prSet/>
      <dgm:spPr/>
      <dgm:t>
        <a:bodyPr/>
        <a:lstStyle/>
        <a:p>
          <a:endParaRPr lang="en-US" sz="1400"/>
        </a:p>
      </dgm:t>
    </dgm:pt>
    <dgm:pt modelId="{B3A09A49-E5BB-446D-AB40-AA626B757E23}" type="sibTrans" cxnId="{29E6D7F1-171F-44BE-AF08-FC955FCEBD26}">
      <dgm:prSet/>
      <dgm:spPr/>
      <dgm:t>
        <a:bodyPr/>
        <a:lstStyle/>
        <a:p>
          <a:endParaRPr lang="en-US" sz="1400"/>
        </a:p>
      </dgm:t>
    </dgm:pt>
    <dgm:pt modelId="{FD62C38F-275A-4554-9FC3-6421D20A1D3F}">
      <dgm:prSet phldrT="[Text]" custT="1"/>
      <dgm:spPr>
        <a:xfrm>
          <a:off x="14322" y="657077"/>
          <a:ext cx="2604011" cy="1549226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400">
              <a:latin typeface="Calibri" panose="020F0502020204030204"/>
              <a:ea typeface="+mn-ea"/>
              <a:cs typeface="+mn-cs"/>
            </a:rPr>
            <a:t>Average staff tenure</a:t>
          </a:r>
          <a:endParaRPr lang="en-US" sz="1400" dirty="0">
            <a:latin typeface="Calibri" panose="020F0502020204030204"/>
            <a:ea typeface="+mn-ea"/>
            <a:cs typeface="+mn-cs"/>
          </a:endParaRPr>
        </a:p>
      </dgm:t>
    </dgm:pt>
    <dgm:pt modelId="{51809C0C-EF8B-43B4-9C05-BE68EED4EC49}" type="parTrans" cxnId="{B78AEEF2-5418-48C5-88CE-365B9D289190}">
      <dgm:prSet/>
      <dgm:spPr/>
      <dgm:t>
        <a:bodyPr/>
        <a:lstStyle/>
        <a:p>
          <a:endParaRPr lang="en-US" sz="1400"/>
        </a:p>
      </dgm:t>
    </dgm:pt>
    <dgm:pt modelId="{4F6BE36A-E554-4B21-B596-6C18BBECB453}" type="sibTrans" cxnId="{B78AEEF2-5418-48C5-88CE-365B9D289190}">
      <dgm:prSet/>
      <dgm:spPr/>
      <dgm:t>
        <a:bodyPr/>
        <a:lstStyle/>
        <a:p>
          <a:endParaRPr lang="en-US" sz="1400"/>
        </a:p>
      </dgm:t>
    </dgm:pt>
    <dgm:pt modelId="{1293ADF9-0AF7-4609-A481-8C825A7D7BA8}">
      <dgm:prSet phldrT="[Text]" custT="1"/>
      <dgm:spPr>
        <a:xfrm>
          <a:off x="2982895" y="0"/>
          <a:ext cx="2604011" cy="657077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en-US" sz="1400">
              <a:latin typeface="Calibri" panose="020F0502020204030204"/>
              <a:ea typeface="+mn-ea"/>
              <a:cs typeface="+mn-cs"/>
            </a:rPr>
            <a:t>Financial Management</a:t>
          </a:r>
          <a:endParaRPr lang="en-US" sz="1400" dirty="0">
            <a:latin typeface="Calibri" panose="020F0502020204030204"/>
            <a:ea typeface="+mn-ea"/>
            <a:cs typeface="+mn-cs"/>
          </a:endParaRPr>
        </a:p>
      </dgm:t>
    </dgm:pt>
    <dgm:pt modelId="{A490094E-D9FA-4A69-8491-3F0CC07C9E1F}" type="parTrans" cxnId="{330EAEB2-0483-4405-857C-8A3640FF76F8}">
      <dgm:prSet/>
      <dgm:spPr/>
      <dgm:t>
        <a:bodyPr/>
        <a:lstStyle/>
        <a:p>
          <a:endParaRPr lang="en-US" sz="1400"/>
        </a:p>
      </dgm:t>
    </dgm:pt>
    <dgm:pt modelId="{FCE20ECC-D9DD-48FF-8A24-2958F6707355}" type="sibTrans" cxnId="{330EAEB2-0483-4405-857C-8A3640FF76F8}">
      <dgm:prSet/>
      <dgm:spPr/>
      <dgm:t>
        <a:bodyPr/>
        <a:lstStyle/>
        <a:p>
          <a:endParaRPr lang="en-US" sz="1400"/>
        </a:p>
      </dgm:t>
    </dgm:pt>
    <dgm:pt modelId="{DA5E92CF-2887-4817-92DD-9045A3D497E3}">
      <dgm:prSet phldrT="[Text]" custT="1"/>
      <dgm:spPr>
        <a:xfrm>
          <a:off x="2982895" y="657077"/>
          <a:ext cx="2604011" cy="1549226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400">
              <a:latin typeface="Calibri" panose="020F0502020204030204"/>
              <a:ea typeface="+mn-ea"/>
              <a:cs typeface="+mn-cs"/>
            </a:rPr>
            <a:t>Formal policies and procedures are in place</a:t>
          </a:r>
          <a:endParaRPr lang="en-US" sz="1400" dirty="0">
            <a:latin typeface="Calibri" panose="020F0502020204030204"/>
            <a:ea typeface="+mn-ea"/>
            <a:cs typeface="+mn-cs"/>
          </a:endParaRPr>
        </a:p>
      </dgm:t>
    </dgm:pt>
    <dgm:pt modelId="{4EFAD72F-5694-42C0-98EF-8A53ED198D3D}" type="parTrans" cxnId="{B0EB576A-C330-4BF4-99D9-6DE814A471A2}">
      <dgm:prSet/>
      <dgm:spPr/>
      <dgm:t>
        <a:bodyPr/>
        <a:lstStyle/>
        <a:p>
          <a:endParaRPr lang="en-US" sz="1400"/>
        </a:p>
      </dgm:t>
    </dgm:pt>
    <dgm:pt modelId="{C4B196E2-D5D9-4BB7-8440-8705B5A606F7}" type="sibTrans" cxnId="{B0EB576A-C330-4BF4-99D9-6DE814A471A2}">
      <dgm:prSet/>
      <dgm:spPr/>
      <dgm:t>
        <a:bodyPr/>
        <a:lstStyle/>
        <a:p>
          <a:endParaRPr lang="en-US" sz="1400"/>
        </a:p>
      </dgm:t>
    </dgm:pt>
    <dgm:pt modelId="{BE46EA3E-E86B-4472-A5C8-4F1D1593AC13}">
      <dgm:prSet phldrT="[Text]" custT="1"/>
      <dgm:spPr>
        <a:xfrm>
          <a:off x="2982895" y="657077"/>
          <a:ext cx="2604011" cy="1549226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400">
              <a:latin typeface="Calibri" panose="020F0502020204030204"/>
              <a:ea typeface="+mn-ea"/>
              <a:cs typeface="+mn-cs"/>
            </a:rPr>
            <a:t>Accounting and reporting conform with federal standards</a:t>
          </a:r>
          <a:endParaRPr lang="en-US" sz="1400" dirty="0">
            <a:latin typeface="Calibri" panose="020F0502020204030204"/>
            <a:ea typeface="+mn-ea"/>
            <a:cs typeface="+mn-cs"/>
          </a:endParaRPr>
        </a:p>
      </dgm:t>
    </dgm:pt>
    <dgm:pt modelId="{BD36125F-7C11-46E7-A43C-BFD67306BB63}" type="parTrans" cxnId="{170324D2-343D-453A-A659-21369B76BA94}">
      <dgm:prSet/>
      <dgm:spPr/>
      <dgm:t>
        <a:bodyPr/>
        <a:lstStyle/>
        <a:p>
          <a:endParaRPr lang="en-US" sz="1400"/>
        </a:p>
      </dgm:t>
    </dgm:pt>
    <dgm:pt modelId="{E917F828-2E32-47FA-9950-1BCFE889CC59}" type="sibTrans" cxnId="{170324D2-343D-453A-A659-21369B76BA94}">
      <dgm:prSet/>
      <dgm:spPr/>
      <dgm:t>
        <a:bodyPr/>
        <a:lstStyle/>
        <a:p>
          <a:endParaRPr lang="en-US" sz="1400"/>
        </a:p>
      </dgm:t>
    </dgm:pt>
    <dgm:pt modelId="{18D0AFF3-8690-4650-A78E-1F4ABAEEF562}">
      <dgm:prSet phldrT="[Text]" custT="1"/>
      <dgm:spPr>
        <a:xfrm>
          <a:off x="5951468" y="0"/>
          <a:ext cx="2604011" cy="657077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en-US" sz="1400">
              <a:latin typeface="Calibri" panose="020F0502020204030204"/>
              <a:ea typeface="+mn-ea"/>
              <a:cs typeface="+mn-cs"/>
            </a:rPr>
            <a:t>Information Management</a:t>
          </a:r>
          <a:endParaRPr lang="en-US" sz="1400" dirty="0">
            <a:latin typeface="Calibri" panose="020F0502020204030204"/>
            <a:ea typeface="+mn-ea"/>
            <a:cs typeface="+mn-cs"/>
          </a:endParaRPr>
        </a:p>
      </dgm:t>
    </dgm:pt>
    <dgm:pt modelId="{BED6463B-B636-456C-9D49-A1AEC4B4B9DF}" type="parTrans" cxnId="{1C86419D-1990-4C4D-A18C-68DE98D97988}">
      <dgm:prSet/>
      <dgm:spPr/>
      <dgm:t>
        <a:bodyPr/>
        <a:lstStyle/>
        <a:p>
          <a:endParaRPr lang="en-US" sz="1400"/>
        </a:p>
      </dgm:t>
    </dgm:pt>
    <dgm:pt modelId="{56433E39-808D-4EB9-916E-EC73B8A2F7F1}" type="sibTrans" cxnId="{1C86419D-1990-4C4D-A18C-68DE98D97988}">
      <dgm:prSet/>
      <dgm:spPr/>
      <dgm:t>
        <a:bodyPr/>
        <a:lstStyle/>
        <a:p>
          <a:endParaRPr lang="en-US" sz="1400"/>
        </a:p>
      </dgm:t>
    </dgm:pt>
    <dgm:pt modelId="{A1B3BD89-4815-480F-86DA-7452D0BA39F1}">
      <dgm:prSet phldrT="[Text]" custT="1"/>
      <dgm:spPr>
        <a:xfrm>
          <a:off x="5951468" y="657077"/>
          <a:ext cx="2604011" cy="1549226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400">
              <a:latin typeface="Calibri" panose="020F0502020204030204"/>
              <a:ea typeface="+mn-ea"/>
              <a:cs typeface="+mn-cs"/>
            </a:rPr>
            <a:t>Written policy and procedures</a:t>
          </a:r>
          <a:endParaRPr lang="en-US" sz="1400" dirty="0">
            <a:latin typeface="Calibri" panose="020F0502020204030204"/>
            <a:ea typeface="+mn-ea"/>
            <a:cs typeface="+mn-cs"/>
          </a:endParaRPr>
        </a:p>
      </dgm:t>
    </dgm:pt>
    <dgm:pt modelId="{63E6DADE-99D9-4311-BECA-2213D3F71823}" type="parTrans" cxnId="{65835C3D-B63E-490D-A044-A65D268FE52C}">
      <dgm:prSet/>
      <dgm:spPr/>
      <dgm:t>
        <a:bodyPr/>
        <a:lstStyle/>
        <a:p>
          <a:endParaRPr lang="en-US" sz="1400"/>
        </a:p>
      </dgm:t>
    </dgm:pt>
    <dgm:pt modelId="{53B2E8A7-29CC-469C-AAA6-9725E2468C3D}" type="sibTrans" cxnId="{65835C3D-B63E-490D-A044-A65D268FE52C}">
      <dgm:prSet/>
      <dgm:spPr/>
      <dgm:t>
        <a:bodyPr/>
        <a:lstStyle/>
        <a:p>
          <a:endParaRPr lang="en-US" sz="1400"/>
        </a:p>
      </dgm:t>
    </dgm:pt>
    <dgm:pt modelId="{FAAF4071-B6B0-476E-A011-AD403637BD88}">
      <dgm:prSet phldrT="[Text]" custT="1"/>
      <dgm:spPr>
        <a:xfrm>
          <a:off x="5951468" y="657077"/>
          <a:ext cx="2604011" cy="1549226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400">
              <a:latin typeface="Calibri" panose="020F0502020204030204"/>
              <a:ea typeface="+mn-ea"/>
              <a:cs typeface="+mn-cs"/>
            </a:rPr>
            <a:t>Timeliness in data entry</a:t>
          </a:r>
          <a:endParaRPr lang="en-US" sz="1400" dirty="0">
            <a:latin typeface="Calibri" panose="020F0502020204030204"/>
            <a:ea typeface="+mn-ea"/>
            <a:cs typeface="+mn-cs"/>
          </a:endParaRPr>
        </a:p>
      </dgm:t>
    </dgm:pt>
    <dgm:pt modelId="{68B2DDDA-FE59-48B9-8BBC-033BBBC67D12}" type="parTrans" cxnId="{3A9C88D8-7F80-44A9-9231-27F9B161DA62}">
      <dgm:prSet/>
      <dgm:spPr/>
      <dgm:t>
        <a:bodyPr/>
        <a:lstStyle/>
        <a:p>
          <a:endParaRPr lang="en-US" sz="1400"/>
        </a:p>
      </dgm:t>
    </dgm:pt>
    <dgm:pt modelId="{31CADD12-FF7F-4D0E-B1F2-A65885C85AC1}" type="sibTrans" cxnId="{3A9C88D8-7F80-44A9-9231-27F9B161DA62}">
      <dgm:prSet/>
      <dgm:spPr/>
      <dgm:t>
        <a:bodyPr/>
        <a:lstStyle/>
        <a:p>
          <a:endParaRPr lang="en-US" sz="1400"/>
        </a:p>
      </dgm:t>
    </dgm:pt>
    <dgm:pt modelId="{D3A509DE-0F88-404D-9207-9A17817A9046}">
      <dgm:prSet custT="1"/>
      <dgm:spPr>
        <a:xfrm>
          <a:off x="8920041" y="-102178"/>
          <a:ext cx="2606556" cy="657077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en-US" sz="1400">
              <a:latin typeface="Calibri" panose="020F0502020204030204"/>
              <a:ea typeface="+mn-ea"/>
              <a:cs typeface="+mn-cs"/>
            </a:rPr>
            <a:t>Program Management</a:t>
          </a:r>
          <a:endParaRPr lang="en-US" sz="1400" dirty="0">
            <a:latin typeface="Calibri" panose="020F0502020204030204"/>
            <a:ea typeface="+mn-ea"/>
            <a:cs typeface="+mn-cs"/>
          </a:endParaRPr>
        </a:p>
      </dgm:t>
    </dgm:pt>
    <dgm:pt modelId="{49FB34B5-31A3-4640-ACD4-4E3E0F1F7E36}" type="parTrans" cxnId="{01993258-F883-4FF8-9032-4B76E1B01D78}">
      <dgm:prSet/>
      <dgm:spPr/>
      <dgm:t>
        <a:bodyPr/>
        <a:lstStyle/>
        <a:p>
          <a:endParaRPr lang="en-US" sz="1400"/>
        </a:p>
      </dgm:t>
    </dgm:pt>
    <dgm:pt modelId="{8484D646-A91C-4741-B352-04930FBF681B}" type="sibTrans" cxnId="{01993258-F883-4FF8-9032-4B76E1B01D78}">
      <dgm:prSet/>
      <dgm:spPr/>
      <dgm:t>
        <a:bodyPr/>
        <a:lstStyle/>
        <a:p>
          <a:endParaRPr lang="en-US" sz="1400"/>
        </a:p>
      </dgm:t>
    </dgm:pt>
    <dgm:pt modelId="{9CCF3757-B432-4A13-8931-EE107471BACF}">
      <dgm:prSet phldrT="[Text]" custT="1"/>
      <dgm:spPr>
        <a:xfrm>
          <a:off x="14322" y="657077"/>
          <a:ext cx="2604011" cy="1549226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400">
              <a:latin typeface="Calibri" panose="020F0502020204030204"/>
              <a:ea typeface="+mn-ea"/>
              <a:cs typeface="+mn-cs"/>
            </a:rPr>
            <a:t>Seeks out and participates in professional learning opportunities</a:t>
          </a:r>
          <a:endParaRPr lang="en-US" sz="1400" dirty="0">
            <a:latin typeface="Calibri" panose="020F0502020204030204"/>
            <a:ea typeface="+mn-ea"/>
            <a:cs typeface="+mn-cs"/>
          </a:endParaRPr>
        </a:p>
      </dgm:t>
    </dgm:pt>
    <dgm:pt modelId="{ED50EE70-7AC3-405E-A08E-9F2D56AF6499}" type="parTrans" cxnId="{788D1700-4482-4D6E-AC36-3AA3930294DD}">
      <dgm:prSet/>
      <dgm:spPr/>
      <dgm:t>
        <a:bodyPr/>
        <a:lstStyle/>
        <a:p>
          <a:endParaRPr lang="en-US" sz="1400"/>
        </a:p>
      </dgm:t>
    </dgm:pt>
    <dgm:pt modelId="{04D500EC-09D0-4C36-9032-54939AE2AFDD}" type="sibTrans" cxnId="{788D1700-4482-4D6E-AC36-3AA3930294DD}">
      <dgm:prSet/>
      <dgm:spPr/>
      <dgm:t>
        <a:bodyPr/>
        <a:lstStyle/>
        <a:p>
          <a:endParaRPr lang="en-US" sz="1400"/>
        </a:p>
      </dgm:t>
    </dgm:pt>
    <dgm:pt modelId="{EE9911C4-6C96-4B71-B32C-83C8D816F6BF}">
      <dgm:prSet phldrT="[Text]" custT="1"/>
      <dgm:spPr>
        <a:xfrm>
          <a:off x="2982895" y="657077"/>
          <a:ext cx="2604011" cy="1549226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400">
              <a:latin typeface="Calibri" panose="020F0502020204030204"/>
              <a:ea typeface="+mn-ea"/>
              <a:cs typeface="+mn-cs"/>
            </a:rPr>
            <a:t>Internal regulatory process</a:t>
          </a:r>
          <a:endParaRPr lang="en-US" sz="1400" dirty="0">
            <a:latin typeface="Calibri" panose="020F0502020204030204"/>
            <a:ea typeface="+mn-ea"/>
            <a:cs typeface="+mn-cs"/>
          </a:endParaRPr>
        </a:p>
      </dgm:t>
    </dgm:pt>
    <dgm:pt modelId="{76D00326-F83D-4F72-8463-928F7847E541}" type="parTrans" cxnId="{BD8CB8A1-7DC2-4CF1-8C03-E7A3EC7B3B8D}">
      <dgm:prSet/>
      <dgm:spPr/>
      <dgm:t>
        <a:bodyPr/>
        <a:lstStyle/>
        <a:p>
          <a:endParaRPr lang="en-US" sz="1400"/>
        </a:p>
      </dgm:t>
    </dgm:pt>
    <dgm:pt modelId="{E873C604-FFA2-42B7-B233-FBE789514BBD}" type="sibTrans" cxnId="{BD8CB8A1-7DC2-4CF1-8C03-E7A3EC7B3B8D}">
      <dgm:prSet/>
      <dgm:spPr/>
      <dgm:t>
        <a:bodyPr/>
        <a:lstStyle/>
        <a:p>
          <a:endParaRPr lang="en-US" sz="1400"/>
        </a:p>
      </dgm:t>
    </dgm:pt>
    <dgm:pt modelId="{146CE8AD-23EB-4F96-A630-1A6C84913CB8}">
      <dgm:prSet phldrT="[Text]" custT="1"/>
      <dgm:spPr>
        <a:xfrm>
          <a:off x="5951468" y="657077"/>
          <a:ext cx="2604011" cy="1549226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400">
              <a:latin typeface="Calibri" panose="020F0502020204030204"/>
              <a:ea typeface="+mn-ea"/>
              <a:cs typeface="+mn-cs"/>
            </a:rPr>
            <a:t>Data integrity</a:t>
          </a:r>
          <a:endParaRPr lang="en-US" sz="1400" dirty="0">
            <a:latin typeface="Calibri" panose="020F0502020204030204"/>
            <a:ea typeface="+mn-ea"/>
            <a:cs typeface="+mn-cs"/>
          </a:endParaRPr>
        </a:p>
      </dgm:t>
    </dgm:pt>
    <dgm:pt modelId="{79DA7C12-E8F9-48A3-BFDA-56DC28D4ECC1}" type="parTrans" cxnId="{0BD43F97-D4EA-42E2-BBE2-E5F208E33815}">
      <dgm:prSet/>
      <dgm:spPr/>
      <dgm:t>
        <a:bodyPr/>
        <a:lstStyle/>
        <a:p>
          <a:endParaRPr lang="en-US" sz="1400"/>
        </a:p>
      </dgm:t>
    </dgm:pt>
    <dgm:pt modelId="{F5563CB1-AE8C-4852-B6C7-83BACD7FD645}" type="sibTrans" cxnId="{0BD43F97-D4EA-42E2-BBE2-E5F208E33815}">
      <dgm:prSet/>
      <dgm:spPr/>
      <dgm:t>
        <a:bodyPr/>
        <a:lstStyle/>
        <a:p>
          <a:endParaRPr lang="en-US" sz="1400"/>
        </a:p>
      </dgm:t>
    </dgm:pt>
    <dgm:pt modelId="{B6C7C861-30EA-4D03-B461-D588997533E5}">
      <dgm:prSet phldrT="[Text]" custT="1"/>
      <dgm:spPr>
        <a:xfrm>
          <a:off x="5951468" y="657077"/>
          <a:ext cx="2604011" cy="1549226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400">
              <a:latin typeface="Calibri" panose="020F0502020204030204"/>
              <a:ea typeface="+mn-ea"/>
              <a:cs typeface="+mn-cs"/>
            </a:rPr>
            <a:t>Security of case files</a:t>
          </a:r>
          <a:endParaRPr lang="en-US" sz="1400" dirty="0">
            <a:latin typeface="Calibri" panose="020F0502020204030204"/>
            <a:ea typeface="+mn-ea"/>
            <a:cs typeface="+mn-cs"/>
          </a:endParaRPr>
        </a:p>
      </dgm:t>
    </dgm:pt>
    <dgm:pt modelId="{ECCA23E4-EEE9-432D-B3F4-6EEEAA950D9B}" type="parTrans" cxnId="{08A37C81-AFB6-49EE-9739-F1A2A4C42FCC}">
      <dgm:prSet/>
      <dgm:spPr/>
      <dgm:t>
        <a:bodyPr/>
        <a:lstStyle/>
        <a:p>
          <a:endParaRPr lang="en-US" sz="1400"/>
        </a:p>
      </dgm:t>
    </dgm:pt>
    <dgm:pt modelId="{88C91E13-B5DD-4E39-83D7-236B18D160DD}" type="sibTrans" cxnId="{08A37C81-AFB6-49EE-9739-F1A2A4C42FCC}">
      <dgm:prSet/>
      <dgm:spPr/>
      <dgm:t>
        <a:bodyPr/>
        <a:lstStyle/>
        <a:p>
          <a:endParaRPr lang="en-US" sz="1400"/>
        </a:p>
      </dgm:t>
    </dgm:pt>
    <dgm:pt modelId="{3AAE2BEA-B7BE-492F-A6C7-A58121785177}">
      <dgm:prSet phldrT="[Text]" custT="1"/>
      <dgm:spPr>
        <a:xfrm>
          <a:off x="5951468" y="657077"/>
          <a:ext cx="2604011" cy="1549226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400" dirty="0">
              <a:latin typeface="Calibri" panose="020F0502020204030204"/>
              <a:ea typeface="+mn-ea"/>
              <a:cs typeface="+mn-cs"/>
            </a:rPr>
            <a:t>Accuracy of data </a:t>
          </a:r>
        </a:p>
      </dgm:t>
    </dgm:pt>
    <dgm:pt modelId="{AE73FE5A-DA0E-4E37-A987-D0550E1CC68C}" type="parTrans" cxnId="{BE8D25CD-B3E7-490E-9D2E-CEC92F8F697F}">
      <dgm:prSet/>
      <dgm:spPr/>
      <dgm:t>
        <a:bodyPr/>
        <a:lstStyle/>
        <a:p>
          <a:endParaRPr lang="en-US" sz="1400"/>
        </a:p>
      </dgm:t>
    </dgm:pt>
    <dgm:pt modelId="{8CD5A174-C7E4-4173-B438-EF43C33EDD04}" type="sibTrans" cxnId="{BE8D25CD-B3E7-490E-9D2E-CEC92F8F697F}">
      <dgm:prSet/>
      <dgm:spPr/>
      <dgm:t>
        <a:bodyPr/>
        <a:lstStyle/>
        <a:p>
          <a:endParaRPr lang="en-US" sz="1400"/>
        </a:p>
      </dgm:t>
    </dgm:pt>
    <dgm:pt modelId="{F0425020-AF55-4E29-A9D7-2B0C533A8663}">
      <dgm:prSet phldrT="[Text]" custT="1"/>
      <dgm:spPr>
        <a:xfrm>
          <a:off x="5951468" y="657077"/>
          <a:ext cx="2604011" cy="1549226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400">
              <a:latin typeface="Calibri" panose="020F0502020204030204"/>
              <a:ea typeface="+mn-ea"/>
              <a:cs typeface="+mn-cs"/>
            </a:rPr>
            <a:t>Systems and processes in the use of data</a:t>
          </a:r>
          <a:endParaRPr lang="en-US" sz="1400" dirty="0">
            <a:latin typeface="Calibri" panose="020F0502020204030204"/>
            <a:ea typeface="+mn-ea"/>
            <a:cs typeface="+mn-cs"/>
          </a:endParaRPr>
        </a:p>
      </dgm:t>
    </dgm:pt>
    <dgm:pt modelId="{73344E16-A162-4301-87FC-EBF53A27F789}" type="parTrans" cxnId="{1EFED674-D8D2-4DFB-A36E-44A731D5A003}">
      <dgm:prSet/>
      <dgm:spPr/>
      <dgm:t>
        <a:bodyPr/>
        <a:lstStyle/>
        <a:p>
          <a:endParaRPr lang="en-US" sz="1400"/>
        </a:p>
      </dgm:t>
    </dgm:pt>
    <dgm:pt modelId="{46F6BAB2-F94D-4F42-B9F1-BD0768F40F33}" type="sibTrans" cxnId="{1EFED674-D8D2-4DFB-A36E-44A731D5A003}">
      <dgm:prSet/>
      <dgm:spPr/>
      <dgm:t>
        <a:bodyPr/>
        <a:lstStyle/>
        <a:p>
          <a:endParaRPr lang="en-US" sz="1400"/>
        </a:p>
      </dgm:t>
    </dgm:pt>
    <dgm:pt modelId="{1DD81068-FAC9-4467-91F7-3B6167F7B54F}">
      <dgm:prSet custT="1"/>
      <dgm:spPr>
        <a:xfrm>
          <a:off x="8920041" y="554898"/>
          <a:ext cx="2606556" cy="1753583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200" dirty="0">
              <a:latin typeface="Calibri" panose="020F0502020204030204"/>
              <a:ea typeface="+mn-ea"/>
              <a:cs typeface="+mn-cs"/>
            </a:rPr>
            <a:t>Knowledge of WIOA program</a:t>
          </a:r>
        </a:p>
      </dgm:t>
    </dgm:pt>
    <dgm:pt modelId="{4C093880-E761-462E-A1D0-CF33B2DD43CA}" type="parTrans" cxnId="{6AE219C7-2229-42CB-8B88-120571BA4194}">
      <dgm:prSet/>
      <dgm:spPr/>
      <dgm:t>
        <a:bodyPr/>
        <a:lstStyle/>
        <a:p>
          <a:endParaRPr lang="en-US" sz="1400"/>
        </a:p>
      </dgm:t>
    </dgm:pt>
    <dgm:pt modelId="{4D6080EF-376D-4D49-A1A2-F4379CBB554A}" type="sibTrans" cxnId="{6AE219C7-2229-42CB-8B88-120571BA4194}">
      <dgm:prSet/>
      <dgm:spPr/>
      <dgm:t>
        <a:bodyPr/>
        <a:lstStyle/>
        <a:p>
          <a:endParaRPr lang="en-US" sz="1400"/>
        </a:p>
      </dgm:t>
    </dgm:pt>
    <dgm:pt modelId="{723539A6-B76E-4AA6-8161-D7AB69A0BCE5}">
      <dgm:prSet custT="1"/>
      <dgm:spPr>
        <a:xfrm>
          <a:off x="8920041" y="554898"/>
          <a:ext cx="2606556" cy="1753583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200" dirty="0">
              <a:latin typeface="Calibri" panose="020F0502020204030204"/>
              <a:ea typeface="+mn-ea"/>
              <a:cs typeface="+mn-cs"/>
            </a:rPr>
            <a:t>Individuals with barriers to employment</a:t>
          </a:r>
        </a:p>
      </dgm:t>
    </dgm:pt>
    <dgm:pt modelId="{6895B013-A6B0-4845-9E4E-C31851CF6B4D}" type="parTrans" cxnId="{02636072-F117-4A65-8030-D4DC9187601B}">
      <dgm:prSet/>
      <dgm:spPr/>
      <dgm:t>
        <a:bodyPr/>
        <a:lstStyle/>
        <a:p>
          <a:endParaRPr lang="en-US" sz="1400"/>
        </a:p>
      </dgm:t>
    </dgm:pt>
    <dgm:pt modelId="{6645DFD7-52A8-4767-87DA-56EFA3557D17}" type="sibTrans" cxnId="{02636072-F117-4A65-8030-D4DC9187601B}">
      <dgm:prSet/>
      <dgm:spPr/>
      <dgm:t>
        <a:bodyPr/>
        <a:lstStyle/>
        <a:p>
          <a:endParaRPr lang="en-US" sz="1400"/>
        </a:p>
      </dgm:t>
    </dgm:pt>
    <dgm:pt modelId="{02C9BC46-3784-4944-92BD-FACDD0BD8CF1}">
      <dgm:prSet custT="1"/>
      <dgm:spPr>
        <a:xfrm>
          <a:off x="8920041" y="554898"/>
          <a:ext cx="2606556" cy="1753583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200" dirty="0">
              <a:latin typeface="Calibri" panose="020F0502020204030204"/>
              <a:ea typeface="+mn-ea"/>
              <a:cs typeface="+mn-cs"/>
            </a:rPr>
            <a:t>Communication structure and procedure</a:t>
          </a:r>
        </a:p>
      </dgm:t>
    </dgm:pt>
    <dgm:pt modelId="{AC8F9AFA-0D04-4F7C-9D03-637C5C421451}" type="parTrans" cxnId="{9DC33D29-EB6D-4745-9671-1346C1653817}">
      <dgm:prSet/>
      <dgm:spPr/>
      <dgm:t>
        <a:bodyPr/>
        <a:lstStyle/>
        <a:p>
          <a:endParaRPr lang="en-US" sz="1400"/>
        </a:p>
      </dgm:t>
    </dgm:pt>
    <dgm:pt modelId="{AD53B54E-7ED4-4318-AA0A-239415526AD0}" type="sibTrans" cxnId="{9DC33D29-EB6D-4745-9671-1346C1653817}">
      <dgm:prSet/>
      <dgm:spPr/>
      <dgm:t>
        <a:bodyPr/>
        <a:lstStyle/>
        <a:p>
          <a:endParaRPr lang="en-US" sz="1400"/>
        </a:p>
      </dgm:t>
    </dgm:pt>
    <dgm:pt modelId="{D1D57C03-8E2D-4AA4-A4F5-33CE23087029}">
      <dgm:prSet custT="1"/>
      <dgm:spPr>
        <a:xfrm>
          <a:off x="8920041" y="554898"/>
          <a:ext cx="2606556" cy="1753583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200">
              <a:latin typeface="Calibri" panose="020F0502020204030204"/>
              <a:ea typeface="+mn-ea"/>
              <a:cs typeface="+mn-cs"/>
            </a:rPr>
            <a:t>Monitoring and evaluation</a:t>
          </a:r>
          <a:endParaRPr lang="en-US" sz="1200" dirty="0">
            <a:latin typeface="Calibri" panose="020F0502020204030204"/>
            <a:ea typeface="+mn-ea"/>
            <a:cs typeface="+mn-cs"/>
          </a:endParaRPr>
        </a:p>
      </dgm:t>
    </dgm:pt>
    <dgm:pt modelId="{DDF3CFC1-9C03-4AF6-B84F-5F1580816A44}" type="parTrans" cxnId="{740F885F-2FEF-4F69-8FF5-64A8223A31BA}">
      <dgm:prSet/>
      <dgm:spPr/>
      <dgm:t>
        <a:bodyPr/>
        <a:lstStyle/>
        <a:p>
          <a:endParaRPr lang="en-US" sz="1400"/>
        </a:p>
      </dgm:t>
    </dgm:pt>
    <dgm:pt modelId="{495A797D-A1A0-481B-AB54-8422A77694FA}" type="sibTrans" cxnId="{740F885F-2FEF-4F69-8FF5-64A8223A31BA}">
      <dgm:prSet/>
      <dgm:spPr/>
      <dgm:t>
        <a:bodyPr/>
        <a:lstStyle/>
        <a:p>
          <a:endParaRPr lang="en-US" sz="1400"/>
        </a:p>
      </dgm:t>
    </dgm:pt>
    <dgm:pt modelId="{B018AA12-9D8D-47D8-B33C-094B41335A37}">
      <dgm:prSet custT="1"/>
      <dgm:spPr>
        <a:xfrm>
          <a:off x="8920041" y="554898"/>
          <a:ext cx="2606556" cy="1753583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200" dirty="0">
              <a:latin typeface="Calibri" panose="020F0502020204030204"/>
              <a:ea typeface="+mn-ea"/>
              <a:cs typeface="+mn-cs"/>
            </a:rPr>
            <a:t>Continuous process improvement</a:t>
          </a:r>
        </a:p>
      </dgm:t>
    </dgm:pt>
    <dgm:pt modelId="{73D4D2C6-92D1-4670-807B-9F8581B2AFD7}" type="parTrans" cxnId="{0D17231F-A1D0-43F9-8F58-D65FD5C00979}">
      <dgm:prSet/>
      <dgm:spPr/>
      <dgm:t>
        <a:bodyPr/>
        <a:lstStyle/>
        <a:p>
          <a:endParaRPr lang="en-US" sz="1400"/>
        </a:p>
      </dgm:t>
    </dgm:pt>
    <dgm:pt modelId="{56E1335D-496C-493D-BAA6-6FC94F40D282}" type="sibTrans" cxnId="{0D17231F-A1D0-43F9-8F58-D65FD5C00979}">
      <dgm:prSet/>
      <dgm:spPr/>
      <dgm:t>
        <a:bodyPr/>
        <a:lstStyle/>
        <a:p>
          <a:endParaRPr lang="en-US" sz="1400"/>
        </a:p>
      </dgm:t>
    </dgm:pt>
    <dgm:pt modelId="{A9C0DAD7-4701-43F6-8F2A-1A90A6995D67}">
      <dgm:prSet custT="1"/>
      <dgm:spPr>
        <a:xfrm>
          <a:off x="8920041" y="554898"/>
          <a:ext cx="2606556" cy="1753583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200" dirty="0">
              <a:latin typeface="Calibri" panose="020F0502020204030204"/>
              <a:ea typeface="+mn-ea"/>
              <a:cs typeface="+mn-cs"/>
            </a:rPr>
            <a:t>Established system of collaboration </a:t>
          </a:r>
        </a:p>
      </dgm:t>
    </dgm:pt>
    <dgm:pt modelId="{2AAEAFEF-80B8-47C5-86CB-BE265EF49DF5}" type="parTrans" cxnId="{EC874EE1-E041-4EDD-8F36-50C57D990693}">
      <dgm:prSet/>
      <dgm:spPr/>
      <dgm:t>
        <a:bodyPr/>
        <a:lstStyle/>
        <a:p>
          <a:endParaRPr lang="en-US" sz="1400"/>
        </a:p>
      </dgm:t>
    </dgm:pt>
    <dgm:pt modelId="{B8916043-1BF3-480D-86AF-5E181B54275C}" type="sibTrans" cxnId="{EC874EE1-E041-4EDD-8F36-50C57D990693}">
      <dgm:prSet/>
      <dgm:spPr/>
      <dgm:t>
        <a:bodyPr/>
        <a:lstStyle/>
        <a:p>
          <a:endParaRPr lang="en-US" sz="1400"/>
        </a:p>
      </dgm:t>
    </dgm:pt>
    <dgm:pt modelId="{FFBABA24-5B37-49F7-82BB-4C0274176ABD}" type="pres">
      <dgm:prSet presAssocID="{599B9421-FBAA-4274-A37E-063E014AEC29}" presName="Name0" presStyleCnt="0">
        <dgm:presLayoutVars>
          <dgm:dir/>
          <dgm:animLvl val="lvl"/>
          <dgm:resizeHandles val="exact"/>
        </dgm:presLayoutVars>
      </dgm:prSet>
      <dgm:spPr/>
    </dgm:pt>
    <dgm:pt modelId="{50116BBC-9811-47A8-AF86-FCA7507F1D2C}" type="pres">
      <dgm:prSet presAssocID="{FF69FEC5-0D07-4F81-A63F-291074CA5C11}" presName="composite" presStyleCnt="0"/>
      <dgm:spPr/>
    </dgm:pt>
    <dgm:pt modelId="{53212757-07FB-41CF-AE3D-FA765EAA51A9}" type="pres">
      <dgm:prSet presAssocID="{FF69FEC5-0D07-4F81-A63F-291074CA5C11}" presName="parTx" presStyleLbl="alignNode1" presStyleIdx="0" presStyleCnt="4" custLinFactNeighborX="-2261" custLinFactNeighborY="942">
        <dgm:presLayoutVars>
          <dgm:chMax val="0"/>
          <dgm:chPref val="0"/>
          <dgm:bulletEnabled val="1"/>
        </dgm:presLayoutVars>
      </dgm:prSet>
      <dgm:spPr/>
    </dgm:pt>
    <dgm:pt modelId="{EF1966C8-E898-42F0-8B1C-84C06063D50E}" type="pres">
      <dgm:prSet presAssocID="{FF69FEC5-0D07-4F81-A63F-291074CA5C11}" presName="desTx" presStyleLbl="alignAccFollowNode1" presStyleIdx="0" presStyleCnt="4">
        <dgm:presLayoutVars>
          <dgm:bulletEnabled val="1"/>
        </dgm:presLayoutVars>
      </dgm:prSet>
      <dgm:spPr/>
    </dgm:pt>
    <dgm:pt modelId="{81229D5C-689F-4D11-8BBE-95E9F3BA4E36}" type="pres">
      <dgm:prSet presAssocID="{428867AE-5BD3-467F-A11C-906E28FA45D3}" presName="space" presStyleCnt="0"/>
      <dgm:spPr/>
    </dgm:pt>
    <dgm:pt modelId="{5913E60D-5E5A-4C78-8887-28D29174EB28}" type="pres">
      <dgm:prSet presAssocID="{1293ADF9-0AF7-4609-A481-8C825A7D7BA8}" presName="composite" presStyleCnt="0"/>
      <dgm:spPr/>
    </dgm:pt>
    <dgm:pt modelId="{33BE2782-5B1E-4AAC-B2A2-BD8B19E2351E}" type="pres">
      <dgm:prSet presAssocID="{1293ADF9-0AF7-4609-A481-8C825A7D7BA8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8247A9AE-EE9A-44FB-A21E-7606E6CD2F90}" type="pres">
      <dgm:prSet presAssocID="{1293ADF9-0AF7-4609-A481-8C825A7D7BA8}" presName="desTx" presStyleLbl="alignAccFollowNode1" presStyleIdx="1" presStyleCnt="4">
        <dgm:presLayoutVars>
          <dgm:bulletEnabled val="1"/>
        </dgm:presLayoutVars>
      </dgm:prSet>
      <dgm:spPr/>
    </dgm:pt>
    <dgm:pt modelId="{4284E77F-A7D8-4D70-BEAC-CE099DBF746C}" type="pres">
      <dgm:prSet presAssocID="{FCE20ECC-D9DD-48FF-8A24-2958F6707355}" presName="space" presStyleCnt="0"/>
      <dgm:spPr/>
    </dgm:pt>
    <dgm:pt modelId="{9D84155E-0413-4779-AED9-6DCED69DC02C}" type="pres">
      <dgm:prSet presAssocID="{18D0AFF3-8690-4650-A78E-1F4ABAEEF562}" presName="composite" presStyleCnt="0"/>
      <dgm:spPr/>
    </dgm:pt>
    <dgm:pt modelId="{DADAF9BF-E80B-4D76-A792-CE3941E76216}" type="pres">
      <dgm:prSet presAssocID="{18D0AFF3-8690-4650-A78E-1F4ABAEEF562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EAFEB260-8336-4C15-9728-730B1725030F}" type="pres">
      <dgm:prSet presAssocID="{18D0AFF3-8690-4650-A78E-1F4ABAEEF562}" presName="desTx" presStyleLbl="alignAccFollowNode1" presStyleIdx="2" presStyleCnt="4">
        <dgm:presLayoutVars>
          <dgm:bulletEnabled val="1"/>
        </dgm:presLayoutVars>
      </dgm:prSet>
      <dgm:spPr/>
    </dgm:pt>
    <dgm:pt modelId="{2B2603EA-6DAA-4934-A62D-030BCDDF9AC4}" type="pres">
      <dgm:prSet presAssocID="{56433E39-808D-4EB9-916E-EC73B8A2F7F1}" presName="space" presStyleCnt="0"/>
      <dgm:spPr/>
    </dgm:pt>
    <dgm:pt modelId="{7E76F8C7-CF95-4AD0-AE32-6A150E38B0F6}" type="pres">
      <dgm:prSet presAssocID="{D3A509DE-0F88-404D-9207-9A17817A9046}" presName="composite" presStyleCnt="0"/>
      <dgm:spPr/>
    </dgm:pt>
    <dgm:pt modelId="{85464456-286E-4116-B9B9-A1D2D09918CB}" type="pres">
      <dgm:prSet presAssocID="{D3A509DE-0F88-404D-9207-9A17817A9046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11E52B6E-8B80-43D7-BA6F-6A1E3646645B}" type="pres">
      <dgm:prSet presAssocID="{D3A509DE-0F88-404D-9207-9A17817A9046}" presName="desTx" presStyleLbl="alignAccFollowNode1" presStyleIdx="3" presStyleCnt="4" custScaleY="100000">
        <dgm:presLayoutVars>
          <dgm:bulletEnabled val="1"/>
        </dgm:presLayoutVars>
      </dgm:prSet>
      <dgm:spPr/>
    </dgm:pt>
  </dgm:ptLst>
  <dgm:cxnLst>
    <dgm:cxn modelId="{788D1700-4482-4D6E-AC36-3AA3930294DD}" srcId="{FF69FEC5-0D07-4F81-A63F-291074CA5C11}" destId="{9CCF3757-B432-4A13-8931-EE107471BACF}" srcOrd="2" destOrd="0" parTransId="{ED50EE70-7AC3-405E-A08E-9F2D56AF6499}" sibTransId="{04D500EC-09D0-4C36-9032-54939AE2AFDD}"/>
    <dgm:cxn modelId="{0D49011E-965E-4DAF-8AA4-5362F38E670F}" type="presOf" srcId="{FF69FEC5-0D07-4F81-A63F-291074CA5C11}" destId="{53212757-07FB-41CF-AE3D-FA765EAA51A9}" srcOrd="0" destOrd="0" presId="urn:microsoft.com/office/officeart/2005/8/layout/hList1"/>
    <dgm:cxn modelId="{0D17231F-A1D0-43F9-8F58-D65FD5C00979}" srcId="{D3A509DE-0F88-404D-9207-9A17817A9046}" destId="{B018AA12-9D8D-47D8-B33C-094B41335A37}" srcOrd="4" destOrd="0" parTransId="{73D4D2C6-92D1-4670-807B-9F8581B2AFD7}" sibTransId="{56E1335D-496C-493D-BAA6-6FC94F40D282}"/>
    <dgm:cxn modelId="{9DC33D29-EB6D-4745-9671-1346C1653817}" srcId="{D3A509DE-0F88-404D-9207-9A17817A9046}" destId="{02C9BC46-3784-4944-92BD-FACDD0BD8CF1}" srcOrd="2" destOrd="0" parTransId="{AC8F9AFA-0D04-4F7C-9D03-637C5C421451}" sibTransId="{AD53B54E-7ED4-4318-AA0A-239415526AD0}"/>
    <dgm:cxn modelId="{486F5F29-99D1-47FD-897C-FC53EB949A7F}" type="presOf" srcId="{A9C0DAD7-4701-43F6-8F2A-1A90A6995D67}" destId="{11E52B6E-8B80-43D7-BA6F-6A1E3646645B}" srcOrd="0" destOrd="5" presId="urn:microsoft.com/office/officeart/2005/8/layout/hList1"/>
    <dgm:cxn modelId="{3803C52E-C215-4F78-9CE9-D1BBF596CFB1}" type="presOf" srcId="{3AAE2BEA-B7BE-492F-A6C7-A58121785177}" destId="{EAFEB260-8336-4C15-9728-730B1725030F}" srcOrd="0" destOrd="4" presId="urn:microsoft.com/office/officeart/2005/8/layout/hList1"/>
    <dgm:cxn modelId="{65835C3D-B63E-490D-A044-A65D268FE52C}" srcId="{18D0AFF3-8690-4650-A78E-1F4ABAEEF562}" destId="{A1B3BD89-4815-480F-86DA-7452D0BA39F1}" srcOrd="0" destOrd="0" parTransId="{63E6DADE-99D9-4311-BECA-2213D3F71823}" sibTransId="{53B2E8A7-29CC-469C-AAA6-9725E2468C3D}"/>
    <dgm:cxn modelId="{4F93ED3F-F4B5-4EA4-9492-0912CBD54060}" type="presOf" srcId="{02C9BC46-3784-4944-92BD-FACDD0BD8CF1}" destId="{11E52B6E-8B80-43D7-BA6F-6A1E3646645B}" srcOrd="0" destOrd="2" presId="urn:microsoft.com/office/officeart/2005/8/layout/hList1"/>
    <dgm:cxn modelId="{E0CDC85B-6090-46C2-8AAB-50807ECBA30F}" type="presOf" srcId="{599B9421-FBAA-4274-A37E-063E014AEC29}" destId="{FFBABA24-5B37-49F7-82BB-4C0274176ABD}" srcOrd="0" destOrd="0" presId="urn:microsoft.com/office/officeart/2005/8/layout/hList1"/>
    <dgm:cxn modelId="{740F885F-2FEF-4F69-8FF5-64A8223A31BA}" srcId="{D3A509DE-0F88-404D-9207-9A17817A9046}" destId="{D1D57C03-8E2D-4AA4-A4F5-33CE23087029}" srcOrd="3" destOrd="0" parTransId="{DDF3CFC1-9C03-4AF6-B84F-5F1580816A44}" sibTransId="{495A797D-A1A0-481B-AB54-8422A77694FA}"/>
    <dgm:cxn modelId="{D979EB63-EA18-4406-B52A-B04058940C01}" type="presOf" srcId="{F0425020-AF55-4E29-A9D7-2B0C533A8663}" destId="{EAFEB260-8336-4C15-9728-730B1725030F}" srcOrd="0" destOrd="5" presId="urn:microsoft.com/office/officeart/2005/8/layout/hList1"/>
    <dgm:cxn modelId="{B0EB576A-C330-4BF4-99D9-6DE814A471A2}" srcId="{1293ADF9-0AF7-4609-A481-8C825A7D7BA8}" destId="{DA5E92CF-2887-4817-92DD-9045A3D497E3}" srcOrd="0" destOrd="0" parTransId="{4EFAD72F-5694-42C0-98EF-8A53ED198D3D}" sibTransId="{C4B196E2-D5D9-4BB7-8440-8705B5A606F7}"/>
    <dgm:cxn modelId="{532D824A-73E3-405F-BDDB-FAC04B7EF9C4}" type="presOf" srcId="{146CE8AD-23EB-4F96-A630-1A6C84913CB8}" destId="{EAFEB260-8336-4C15-9728-730B1725030F}" srcOrd="0" destOrd="2" presId="urn:microsoft.com/office/officeart/2005/8/layout/hList1"/>
    <dgm:cxn modelId="{7061F44A-D24C-4121-B417-45DCAD2A7EB4}" type="presOf" srcId="{AA233598-CFE4-4B47-A13E-A5E3B4501404}" destId="{EF1966C8-E898-42F0-8B1C-84C06063D50E}" srcOrd="0" destOrd="0" presId="urn:microsoft.com/office/officeart/2005/8/layout/hList1"/>
    <dgm:cxn modelId="{F0CDA970-96E0-4331-BECA-ADA8A37F4DA5}" type="presOf" srcId="{9CCF3757-B432-4A13-8931-EE107471BACF}" destId="{EF1966C8-E898-42F0-8B1C-84C06063D50E}" srcOrd="0" destOrd="2" presId="urn:microsoft.com/office/officeart/2005/8/layout/hList1"/>
    <dgm:cxn modelId="{02636072-F117-4A65-8030-D4DC9187601B}" srcId="{D3A509DE-0F88-404D-9207-9A17817A9046}" destId="{723539A6-B76E-4AA6-8161-D7AB69A0BCE5}" srcOrd="1" destOrd="0" parTransId="{6895B013-A6B0-4845-9E4E-C31851CF6B4D}" sibTransId="{6645DFD7-52A8-4767-87DA-56EFA3557D17}"/>
    <dgm:cxn modelId="{1EFED674-D8D2-4DFB-A36E-44A731D5A003}" srcId="{18D0AFF3-8690-4650-A78E-1F4ABAEEF562}" destId="{F0425020-AF55-4E29-A9D7-2B0C533A8663}" srcOrd="5" destOrd="0" parTransId="{73344E16-A162-4301-87FC-EBF53A27F789}" sibTransId="{46F6BAB2-F94D-4F42-B9F1-BD0768F40F33}"/>
    <dgm:cxn modelId="{17495977-6A48-4CD7-A6D2-3B98F841C478}" type="presOf" srcId="{1293ADF9-0AF7-4609-A481-8C825A7D7BA8}" destId="{33BE2782-5B1E-4AAC-B2A2-BD8B19E2351E}" srcOrd="0" destOrd="0" presId="urn:microsoft.com/office/officeart/2005/8/layout/hList1"/>
    <dgm:cxn modelId="{864ABE57-3287-491C-B3E4-512384097E5B}" type="presOf" srcId="{A1B3BD89-4815-480F-86DA-7452D0BA39F1}" destId="{EAFEB260-8336-4C15-9728-730B1725030F}" srcOrd="0" destOrd="0" presId="urn:microsoft.com/office/officeart/2005/8/layout/hList1"/>
    <dgm:cxn modelId="{01993258-F883-4FF8-9032-4B76E1B01D78}" srcId="{599B9421-FBAA-4274-A37E-063E014AEC29}" destId="{D3A509DE-0F88-404D-9207-9A17817A9046}" srcOrd="3" destOrd="0" parTransId="{49FB34B5-31A3-4640-ACD4-4E3E0F1F7E36}" sibTransId="{8484D646-A91C-4741-B352-04930FBF681B}"/>
    <dgm:cxn modelId="{08A37C81-AFB6-49EE-9739-F1A2A4C42FCC}" srcId="{18D0AFF3-8690-4650-A78E-1F4ABAEEF562}" destId="{B6C7C861-30EA-4D03-B461-D588997533E5}" srcOrd="3" destOrd="0" parTransId="{ECCA23E4-EEE9-432D-B3F4-6EEEAA950D9B}" sibTransId="{88C91E13-B5DD-4E39-83D7-236B18D160DD}"/>
    <dgm:cxn modelId="{BAC7AB95-B81A-4877-BD25-51D31085FF0F}" type="presOf" srcId="{DA5E92CF-2887-4817-92DD-9045A3D497E3}" destId="{8247A9AE-EE9A-44FB-A21E-7606E6CD2F90}" srcOrd="0" destOrd="0" presId="urn:microsoft.com/office/officeart/2005/8/layout/hList1"/>
    <dgm:cxn modelId="{0BD43F97-D4EA-42E2-BBE2-E5F208E33815}" srcId="{18D0AFF3-8690-4650-A78E-1F4ABAEEF562}" destId="{146CE8AD-23EB-4F96-A630-1A6C84913CB8}" srcOrd="2" destOrd="0" parTransId="{79DA7C12-E8F9-48A3-BFDA-56DC28D4ECC1}" sibTransId="{F5563CB1-AE8C-4852-B6C7-83BACD7FD645}"/>
    <dgm:cxn modelId="{1C86419D-1990-4C4D-A18C-68DE98D97988}" srcId="{599B9421-FBAA-4274-A37E-063E014AEC29}" destId="{18D0AFF3-8690-4650-A78E-1F4ABAEEF562}" srcOrd="2" destOrd="0" parTransId="{BED6463B-B636-456C-9D49-A1AEC4B4B9DF}" sibTransId="{56433E39-808D-4EB9-916E-EC73B8A2F7F1}"/>
    <dgm:cxn modelId="{BD8CB8A1-7DC2-4CF1-8C03-E7A3EC7B3B8D}" srcId="{1293ADF9-0AF7-4609-A481-8C825A7D7BA8}" destId="{EE9911C4-6C96-4B71-B32C-83C8D816F6BF}" srcOrd="2" destOrd="0" parTransId="{76D00326-F83D-4F72-8463-928F7847E541}" sibTransId="{E873C604-FFA2-42B7-B233-FBE789514BBD}"/>
    <dgm:cxn modelId="{F045B4AD-E57D-47FB-9C6C-08204C7F395D}" type="presOf" srcId="{18D0AFF3-8690-4650-A78E-1F4ABAEEF562}" destId="{DADAF9BF-E80B-4D76-A792-CE3941E76216}" srcOrd="0" destOrd="0" presId="urn:microsoft.com/office/officeart/2005/8/layout/hList1"/>
    <dgm:cxn modelId="{330EAEB2-0483-4405-857C-8A3640FF76F8}" srcId="{599B9421-FBAA-4274-A37E-063E014AEC29}" destId="{1293ADF9-0AF7-4609-A481-8C825A7D7BA8}" srcOrd="1" destOrd="0" parTransId="{A490094E-D9FA-4A69-8491-3F0CC07C9E1F}" sibTransId="{FCE20ECC-D9DD-48FF-8A24-2958F6707355}"/>
    <dgm:cxn modelId="{3B38F7B2-539D-4FD2-84DF-3B6960CA7378}" type="presOf" srcId="{723539A6-B76E-4AA6-8161-D7AB69A0BCE5}" destId="{11E52B6E-8B80-43D7-BA6F-6A1E3646645B}" srcOrd="0" destOrd="1" presId="urn:microsoft.com/office/officeart/2005/8/layout/hList1"/>
    <dgm:cxn modelId="{9111F4B5-A62E-4CFA-AE89-A4D23895279D}" type="presOf" srcId="{FAAF4071-B6B0-476E-A011-AD403637BD88}" destId="{EAFEB260-8336-4C15-9728-730B1725030F}" srcOrd="0" destOrd="1" presId="urn:microsoft.com/office/officeart/2005/8/layout/hList1"/>
    <dgm:cxn modelId="{AA56BFBF-4EC9-4E54-B115-840F65A8E74C}" type="presOf" srcId="{D3A509DE-0F88-404D-9207-9A17817A9046}" destId="{85464456-286E-4116-B9B9-A1D2D09918CB}" srcOrd="0" destOrd="0" presId="urn:microsoft.com/office/officeart/2005/8/layout/hList1"/>
    <dgm:cxn modelId="{6AE219C7-2229-42CB-8B88-120571BA4194}" srcId="{D3A509DE-0F88-404D-9207-9A17817A9046}" destId="{1DD81068-FAC9-4467-91F7-3B6167F7B54F}" srcOrd="0" destOrd="0" parTransId="{4C093880-E761-462E-A1D0-CF33B2DD43CA}" sibTransId="{4D6080EF-376D-4D49-A1A2-F4379CBB554A}"/>
    <dgm:cxn modelId="{BE8D25CD-B3E7-490E-9D2E-CEC92F8F697F}" srcId="{18D0AFF3-8690-4650-A78E-1F4ABAEEF562}" destId="{3AAE2BEA-B7BE-492F-A6C7-A58121785177}" srcOrd="4" destOrd="0" parTransId="{AE73FE5A-DA0E-4E37-A987-D0550E1CC68C}" sibTransId="{8CD5A174-C7E4-4173-B438-EF43C33EDD04}"/>
    <dgm:cxn modelId="{CC11CECD-57D1-4DDC-B08C-17957B4FEEC1}" type="presOf" srcId="{BE46EA3E-E86B-4472-A5C8-4F1D1593AC13}" destId="{8247A9AE-EE9A-44FB-A21E-7606E6CD2F90}" srcOrd="0" destOrd="1" presId="urn:microsoft.com/office/officeart/2005/8/layout/hList1"/>
    <dgm:cxn modelId="{D22F61D0-A33A-4C35-96E8-80A39AEFACD6}" type="presOf" srcId="{D1D57C03-8E2D-4AA4-A4F5-33CE23087029}" destId="{11E52B6E-8B80-43D7-BA6F-6A1E3646645B}" srcOrd="0" destOrd="3" presId="urn:microsoft.com/office/officeart/2005/8/layout/hList1"/>
    <dgm:cxn modelId="{170324D2-343D-453A-A659-21369B76BA94}" srcId="{1293ADF9-0AF7-4609-A481-8C825A7D7BA8}" destId="{BE46EA3E-E86B-4472-A5C8-4F1D1593AC13}" srcOrd="1" destOrd="0" parTransId="{BD36125F-7C11-46E7-A43C-BFD67306BB63}" sibTransId="{E917F828-2E32-47FA-9950-1BCFE889CC59}"/>
    <dgm:cxn modelId="{CB79DAD2-777C-415D-B292-4615F13D7C0A}" type="presOf" srcId="{B018AA12-9D8D-47D8-B33C-094B41335A37}" destId="{11E52B6E-8B80-43D7-BA6F-6A1E3646645B}" srcOrd="0" destOrd="4" presId="urn:microsoft.com/office/officeart/2005/8/layout/hList1"/>
    <dgm:cxn modelId="{3A9C88D8-7F80-44A9-9231-27F9B161DA62}" srcId="{18D0AFF3-8690-4650-A78E-1F4ABAEEF562}" destId="{FAAF4071-B6B0-476E-A011-AD403637BD88}" srcOrd="1" destOrd="0" parTransId="{68B2DDDA-FE59-48B9-8BBC-033BBBC67D12}" sibTransId="{31CADD12-FF7F-4D0E-B1F2-A65885C85AC1}"/>
    <dgm:cxn modelId="{879F3FDC-3164-47E1-9F2E-8C53E17572A0}" type="presOf" srcId="{B6C7C861-30EA-4D03-B461-D588997533E5}" destId="{EAFEB260-8336-4C15-9728-730B1725030F}" srcOrd="0" destOrd="3" presId="urn:microsoft.com/office/officeart/2005/8/layout/hList1"/>
    <dgm:cxn modelId="{E0DF90DC-5C98-4FDF-AE03-6E8DF40582C9}" srcId="{599B9421-FBAA-4274-A37E-063E014AEC29}" destId="{FF69FEC5-0D07-4F81-A63F-291074CA5C11}" srcOrd="0" destOrd="0" parTransId="{A3ACD118-E5AC-4D4C-8E89-1B15D3B5D00D}" sibTransId="{428867AE-5BD3-467F-A11C-906E28FA45D3}"/>
    <dgm:cxn modelId="{EC874EE1-E041-4EDD-8F36-50C57D990693}" srcId="{D3A509DE-0F88-404D-9207-9A17817A9046}" destId="{A9C0DAD7-4701-43F6-8F2A-1A90A6995D67}" srcOrd="5" destOrd="0" parTransId="{2AAEAFEF-80B8-47C5-86CB-BE265EF49DF5}" sibTransId="{B8916043-1BF3-480D-86AF-5E181B54275C}"/>
    <dgm:cxn modelId="{C72DF9EA-B4B7-45AD-AC46-954C0F85CC4E}" type="presOf" srcId="{FD62C38F-275A-4554-9FC3-6421D20A1D3F}" destId="{EF1966C8-E898-42F0-8B1C-84C06063D50E}" srcOrd="0" destOrd="1" presId="urn:microsoft.com/office/officeart/2005/8/layout/hList1"/>
    <dgm:cxn modelId="{29E6D7F1-171F-44BE-AF08-FC955FCEBD26}" srcId="{FF69FEC5-0D07-4F81-A63F-291074CA5C11}" destId="{AA233598-CFE4-4B47-A13E-A5E3B4501404}" srcOrd="0" destOrd="0" parTransId="{F4F58F6E-CA2E-4B65-A8E9-73E3622D8952}" sibTransId="{B3A09A49-E5BB-446D-AB40-AA626B757E23}"/>
    <dgm:cxn modelId="{B78AEEF2-5418-48C5-88CE-365B9D289190}" srcId="{FF69FEC5-0D07-4F81-A63F-291074CA5C11}" destId="{FD62C38F-275A-4554-9FC3-6421D20A1D3F}" srcOrd="1" destOrd="0" parTransId="{51809C0C-EF8B-43B4-9C05-BE68EED4EC49}" sibTransId="{4F6BE36A-E554-4B21-B596-6C18BBECB453}"/>
    <dgm:cxn modelId="{94BF12F3-E995-41F1-8A13-7AD1C1C0BD29}" type="presOf" srcId="{1DD81068-FAC9-4467-91F7-3B6167F7B54F}" destId="{11E52B6E-8B80-43D7-BA6F-6A1E3646645B}" srcOrd="0" destOrd="0" presId="urn:microsoft.com/office/officeart/2005/8/layout/hList1"/>
    <dgm:cxn modelId="{8F060FF5-500E-451D-A940-667FED22C7F6}" type="presOf" srcId="{EE9911C4-6C96-4B71-B32C-83C8D816F6BF}" destId="{8247A9AE-EE9A-44FB-A21E-7606E6CD2F90}" srcOrd="0" destOrd="2" presId="urn:microsoft.com/office/officeart/2005/8/layout/hList1"/>
    <dgm:cxn modelId="{526B1243-8B13-441A-AE9B-3D8C5E416D1B}" type="presParOf" srcId="{FFBABA24-5B37-49F7-82BB-4C0274176ABD}" destId="{50116BBC-9811-47A8-AF86-FCA7507F1D2C}" srcOrd="0" destOrd="0" presId="urn:microsoft.com/office/officeart/2005/8/layout/hList1"/>
    <dgm:cxn modelId="{3797CB14-DB6B-4A06-B003-DCCBBA420504}" type="presParOf" srcId="{50116BBC-9811-47A8-AF86-FCA7507F1D2C}" destId="{53212757-07FB-41CF-AE3D-FA765EAA51A9}" srcOrd="0" destOrd="0" presId="urn:microsoft.com/office/officeart/2005/8/layout/hList1"/>
    <dgm:cxn modelId="{DB4EB597-4556-48FD-880C-EF23CE664923}" type="presParOf" srcId="{50116BBC-9811-47A8-AF86-FCA7507F1D2C}" destId="{EF1966C8-E898-42F0-8B1C-84C06063D50E}" srcOrd="1" destOrd="0" presId="urn:microsoft.com/office/officeart/2005/8/layout/hList1"/>
    <dgm:cxn modelId="{C98DE933-FC5D-49B6-B818-5809DCE02AC6}" type="presParOf" srcId="{FFBABA24-5B37-49F7-82BB-4C0274176ABD}" destId="{81229D5C-689F-4D11-8BBE-95E9F3BA4E36}" srcOrd="1" destOrd="0" presId="urn:microsoft.com/office/officeart/2005/8/layout/hList1"/>
    <dgm:cxn modelId="{4349E9C9-1311-488B-A1B9-292557D913C5}" type="presParOf" srcId="{FFBABA24-5B37-49F7-82BB-4C0274176ABD}" destId="{5913E60D-5E5A-4C78-8887-28D29174EB28}" srcOrd="2" destOrd="0" presId="urn:microsoft.com/office/officeart/2005/8/layout/hList1"/>
    <dgm:cxn modelId="{3A5BB40E-6BFF-4F18-9B85-1429CED7FD57}" type="presParOf" srcId="{5913E60D-5E5A-4C78-8887-28D29174EB28}" destId="{33BE2782-5B1E-4AAC-B2A2-BD8B19E2351E}" srcOrd="0" destOrd="0" presId="urn:microsoft.com/office/officeart/2005/8/layout/hList1"/>
    <dgm:cxn modelId="{05C7FBA5-8799-4716-B481-9E67EAFBAD4D}" type="presParOf" srcId="{5913E60D-5E5A-4C78-8887-28D29174EB28}" destId="{8247A9AE-EE9A-44FB-A21E-7606E6CD2F90}" srcOrd="1" destOrd="0" presId="urn:microsoft.com/office/officeart/2005/8/layout/hList1"/>
    <dgm:cxn modelId="{D01DD5F8-2174-4760-A156-22C0E7359AA5}" type="presParOf" srcId="{FFBABA24-5B37-49F7-82BB-4C0274176ABD}" destId="{4284E77F-A7D8-4D70-BEAC-CE099DBF746C}" srcOrd="3" destOrd="0" presId="urn:microsoft.com/office/officeart/2005/8/layout/hList1"/>
    <dgm:cxn modelId="{8222B924-951D-49DC-9F2F-93BF196E1385}" type="presParOf" srcId="{FFBABA24-5B37-49F7-82BB-4C0274176ABD}" destId="{9D84155E-0413-4779-AED9-6DCED69DC02C}" srcOrd="4" destOrd="0" presId="urn:microsoft.com/office/officeart/2005/8/layout/hList1"/>
    <dgm:cxn modelId="{9CD6C030-9107-40AA-8767-B450A243F927}" type="presParOf" srcId="{9D84155E-0413-4779-AED9-6DCED69DC02C}" destId="{DADAF9BF-E80B-4D76-A792-CE3941E76216}" srcOrd="0" destOrd="0" presId="urn:microsoft.com/office/officeart/2005/8/layout/hList1"/>
    <dgm:cxn modelId="{F8242BDE-B196-41F3-A88C-6E37212D4451}" type="presParOf" srcId="{9D84155E-0413-4779-AED9-6DCED69DC02C}" destId="{EAFEB260-8336-4C15-9728-730B1725030F}" srcOrd="1" destOrd="0" presId="urn:microsoft.com/office/officeart/2005/8/layout/hList1"/>
    <dgm:cxn modelId="{1B3784A1-29B3-45A8-AC1E-D0892756AD34}" type="presParOf" srcId="{FFBABA24-5B37-49F7-82BB-4C0274176ABD}" destId="{2B2603EA-6DAA-4934-A62D-030BCDDF9AC4}" srcOrd="5" destOrd="0" presId="urn:microsoft.com/office/officeart/2005/8/layout/hList1"/>
    <dgm:cxn modelId="{9617D477-0EDD-44AE-A29F-E12DC311F8AF}" type="presParOf" srcId="{FFBABA24-5B37-49F7-82BB-4C0274176ABD}" destId="{7E76F8C7-CF95-4AD0-AE32-6A150E38B0F6}" srcOrd="6" destOrd="0" presId="urn:microsoft.com/office/officeart/2005/8/layout/hList1"/>
    <dgm:cxn modelId="{1CE0DBC8-EE11-458A-8ED4-09BD30154243}" type="presParOf" srcId="{7E76F8C7-CF95-4AD0-AE32-6A150E38B0F6}" destId="{85464456-286E-4116-B9B9-A1D2D09918CB}" srcOrd="0" destOrd="0" presId="urn:microsoft.com/office/officeart/2005/8/layout/hList1"/>
    <dgm:cxn modelId="{F39D49C2-A884-4B84-929A-E008DEBB821C}" type="presParOf" srcId="{7E76F8C7-CF95-4AD0-AE32-6A150E38B0F6}" destId="{11E52B6E-8B80-43D7-BA6F-6A1E3646645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CA76D-0364-4CFE-BB3C-5A94B844303C}" type="doc">
      <dgm:prSet loTypeId="urn:microsoft.com/office/officeart/2005/8/layout/h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8B9D8BC-5723-4E4B-82A6-2F44819DE256}">
      <dgm:prSet phldrT="[Text]" custT="1"/>
      <dgm:spPr>
        <a:xfrm>
          <a:off x="2744" y="8110"/>
          <a:ext cx="2675585" cy="547200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en-US" sz="1400">
              <a:latin typeface="Calibri" panose="020F0502020204030204"/>
              <a:ea typeface="+mn-ea"/>
              <a:cs typeface="+mn-cs"/>
            </a:rPr>
            <a:t>Leadership</a:t>
          </a:r>
          <a:endParaRPr lang="en-US" sz="1400" dirty="0">
            <a:latin typeface="Calibri" panose="020F0502020204030204"/>
            <a:ea typeface="+mn-ea"/>
            <a:cs typeface="+mn-cs"/>
          </a:endParaRPr>
        </a:p>
      </dgm:t>
    </dgm:pt>
    <dgm:pt modelId="{92A006C8-0E6B-4ED7-8B46-FB6FF18D2081}" type="parTrans" cxnId="{B40B5975-861F-463D-A34B-690937AD1401}">
      <dgm:prSet/>
      <dgm:spPr/>
      <dgm:t>
        <a:bodyPr/>
        <a:lstStyle/>
        <a:p>
          <a:endParaRPr lang="en-US" sz="1400"/>
        </a:p>
      </dgm:t>
    </dgm:pt>
    <dgm:pt modelId="{2974B50C-825C-4B86-823C-40946D6A44FA}" type="sibTrans" cxnId="{B40B5975-861F-463D-A34B-690937AD1401}">
      <dgm:prSet/>
      <dgm:spPr/>
      <dgm:t>
        <a:bodyPr/>
        <a:lstStyle/>
        <a:p>
          <a:endParaRPr lang="en-US" sz="1400"/>
        </a:p>
      </dgm:t>
    </dgm:pt>
    <dgm:pt modelId="{465BACBD-C255-4385-92D3-CBE33EE35807}">
      <dgm:prSet phldrT="[Text]" custT="1"/>
      <dgm:spPr>
        <a:xfrm>
          <a:off x="2744" y="555310"/>
          <a:ext cx="2675585" cy="1642882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400" dirty="0">
              <a:latin typeface="Calibri" panose="020F0502020204030204"/>
              <a:ea typeface="+mn-ea"/>
              <a:cs typeface="+mn-cs"/>
            </a:rPr>
            <a:t>Effective Communication </a:t>
          </a:r>
        </a:p>
      </dgm:t>
    </dgm:pt>
    <dgm:pt modelId="{16B9E1B5-96E3-4606-A55F-6F4A19B77D8A}" type="parTrans" cxnId="{D1AF56E2-F400-476B-82F9-864EF209F3F6}">
      <dgm:prSet/>
      <dgm:spPr/>
      <dgm:t>
        <a:bodyPr/>
        <a:lstStyle/>
        <a:p>
          <a:endParaRPr lang="en-US" sz="1400"/>
        </a:p>
      </dgm:t>
    </dgm:pt>
    <dgm:pt modelId="{F273D311-3D50-40BB-8D69-00B9D27385A9}" type="sibTrans" cxnId="{D1AF56E2-F400-476B-82F9-864EF209F3F6}">
      <dgm:prSet/>
      <dgm:spPr/>
      <dgm:t>
        <a:bodyPr/>
        <a:lstStyle/>
        <a:p>
          <a:endParaRPr lang="en-US" sz="1400"/>
        </a:p>
      </dgm:t>
    </dgm:pt>
    <dgm:pt modelId="{B84C720C-DBB0-43E6-B4B5-0C977A74D38B}">
      <dgm:prSet phldrT="[Text]" custT="1"/>
      <dgm:spPr>
        <a:xfrm>
          <a:off x="2744" y="555310"/>
          <a:ext cx="2675585" cy="1642882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400" dirty="0">
              <a:latin typeface="Calibri" panose="020F0502020204030204"/>
              <a:ea typeface="+mn-ea"/>
              <a:cs typeface="+mn-cs"/>
            </a:rPr>
            <a:t>Works outstandingly with staff in formulating goals</a:t>
          </a:r>
        </a:p>
      </dgm:t>
    </dgm:pt>
    <dgm:pt modelId="{940C7EFE-E996-4CE1-A3E0-4388A999D54A}" type="parTrans" cxnId="{AB390260-2E71-495E-8B1E-5DAB262832FB}">
      <dgm:prSet/>
      <dgm:spPr/>
      <dgm:t>
        <a:bodyPr/>
        <a:lstStyle/>
        <a:p>
          <a:endParaRPr lang="en-US" sz="1400"/>
        </a:p>
      </dgm:t>
    </dgm:pt>
    <dgm:pt modelId="{DA2B3290-9F55-4FBF-97A6-2CF45B19AEBF}" type="sibTrans" cxnId="{AB390260-2E71-495E-8B1E-5DAB262832FB}">
      <dgm:prSet/>
      <dgm:spPr/>
      <dgm:t>
        <a:bodyPr/>
        <a:lstStyle/>
        <a:p>
          <a:endParaRPr lang="en-US" sz="1400"/>
        </a:p>
      </dgm:t>
    </dgm:pt>
    <dgm:pt modelId="{DE5D9EAD-ED43-496A-93B0-8B225610D1B9}">
      <dgm:prSet phldrT="[Text]" custT="1"/>
      <dgm:spPr>
        <a:xfrm>
          <a:off x="3052911" y="8110"/>
          <a:ext cx="2675585" cy="547200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en-US" sz="1400">
              <a:latin typeface="Calibri" panose="020F0502020204030204"/>
              <a:ea typeface="+mn-ea"/>
              <a:cs typeface="+mn-cs"/>
            </a:rPr>
            <a:t>Regulatory Compliance</a:t>
          </a:r>
          <a:endParaRPr lang="en-US" sz="1400" dirty="0">
            <a:latin typeface="Calibri" panose="020F0502020204030204"/>
            <a:ea typeface="+mn-ea"/>
            <a:cs typeface="+mn-cs"/>
          </a:endParaRPr>
        </a:p>
      </dgm:t>
    </dgm:pt>
    <dgm:pt modelId="{3CC8B987-B70A-4EB3-8C42-07773351B661}" type="parTrans" cxnId="{77644519-4682-48EF-A3CD-D8B4ED7AE2A0}">
      <dgm:prSet/>
      <dgm:spPr/>
      <dgm:t>
        <a:bodyPr/>
        <a:lstStyle/>
        <a:p>
          <a:endParaRPr lang="en-US" sz="1400"/>
        </a:p>
      </dgm:t>
    </dgm:pt>
    <dgm:pt modelId="{CDA77569-5F29-4E22-A362-579B0BE4A023}" type="sibTrans" cxnId="{77644519-4682-48EF-A3CD-D8B4ED7AE2A0}">
      <dgm:prSet/>
      <dgm:spPr/>
      <dgm:t>
        <a:bodyPr/>
        <a:lstStyle/>
        <a:p>
          <a:endParaRPr lang="en-US" sz="1400"/>
        </a:p>
      </dgm:t>
    </dgm:pt>
    <dgm:pt modelId="{D4645F1E-33F7-407C-B318-374C7C84E7F3}">
      <dgm:prSet phldrT="[Text]" custT="1"/>
      <dgm:spPr>
        <a:xfrm>
          <a:off x="3052911" y="555310"/>
          <a:ext cx="2675585" cy="1642882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400">
              <a:latin typeface="Calibri" panose="020F0502020204030204"/>
              <a:ea typeface="+mn-ea"/>
              <a:cs typeface="+mn-cs"/>
            </a:rPr>
            <a:t>Responsiveness in planning and delivering the County plan</a:t>
          </a:r>
          <a:endParaRPr lang="en-US" sz="1400" dirty="0">
            <a:latin typeface="Calibri" panose="020F0502020204030204"/>
            <a:ea typeface="+mn-ea"/>
            <a:cs typeface="+mn-cs"/>
          </a:endParaRPr>
        </a:p>
      </dgm:t>
    </dgm:pt>
    <dgm:pt modelId="{36C52961-FD62-4325-8D8A-8F59618DC638}" type="parTrans" cxnId="{9E13D643-CE22-4062-88E0-8C688A0ABA46}">
      <dgm:prSet/>
      <dgm:spPr/>
      <dgm:t>
        <a:bodyPr/>
        <a:lstStyle/>
        <a:p>
          <a:endParaRPr lang="en-US" sz="1400"/>
        </a:p>
      </dgm:t>
    </dgm:pt>
    <dgm:pt modelId="{B6D2AF68-93CE-4702-B603-C822FA49E1D6}" type="sibTrans" cxnId="{9E13D643-CE22-4062-88E0-8C688A0ABA46}">
      <dgm:prSet/>
      <dgm:spPr/>
      <dgm:t>
        <a:bodyPr/>
        <a:lstStyle/>
        <a:p>
          <a:endParaRPr lang="en-US" sz="1400"/>
        </a:p>
      </dgm:t>
    </dgm:pt>
    <dgm:pt modelId="{2AB5961E-4AC6-41C8-B0E1-3668F9469672}">
      <dgm:prSet phldrT="[Text]" custT="1"/>
      <dgm:spPr>
        <a:xfrm>
          <a:off x="3052911" y="555310"/>
          <a:ext cx="2675585" cy="1642882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400" dirty="0">
              <a:latin typeface="Calibri" panose="020F0502020204030204"/>
              <a:ea typeface="+mn-ea"/>
              <a:cs typeface="+mn-cs"/>
            </a:rPr>
            <a:t>Obligations covered under the MoU</a:t>
          </a:r>
        </a:p>
      </dgm:t>
    </dgm:pt>
    <dgm:pt modelId="{6BA50E1D-CD20-407A-A119-EB6612AC2573}" type="parTrans" cxnId="{9CEBBB38-B897-40D5-AD87-67B518545C46}">
      <dgm:prSet/>
      <dgm:spPr/>
      <dgm:t>
        <a:bodyPr/>
        <a:lstStyle/>
        <a:p>
          <a:endParaRPr lang="en-US" sz="1400"/>
        </a:p>
      </dgm:t>
    </dgm:pt>
    <dgm:pt modelId="{461FAE33-058A-42A6-B4E4-F7400743C06A}" type="sibTrans" cxnId="{9CEBBB38-B897-40D5-AD87-67B518545C46}">
      <dgm:prSet/>
      <dgm:spPr/>
      <dgm:t>
        <a:bodyPr/>
        <a:lstStyle/>
        <a:p>
          <a:endParaRPr lang="en-US" sz="1400"/>
        </a:p>
      </dgm:t>
    </dgm:pt>
    <dgm:pt modelId="{EE7C19AE-CE61-479F-8C98-36D35D6A5DCC}">
      <dgm:prSet phldrT="[Text]" custT="1"/>
      <dgm:spPr>
        <a:xfrm>
          <a:off x="6103079" y="8110"/>
          <a:ext cx="2675585" cy="547200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en-US" sz="1400">
              <a:latin typeface="Calibri" panose="020F0502020204030204"/>
              <a:ea typeface="+mn-ea"/>
              <a:cs typeface="+mn-cs"/>
            </a:rPr>
            <a:t>COVID-19 Response</a:t>
          </a:r>
          <a:endParaRPr lang="en-US" sz="1400" dirty="0">
            <a:latin typeface="Calibri" panose="020F0502020204030204"/>
            <a:ea typeface="+mn-ea"/>
            <a:cs typeface="+mn-cs"/>
          </a:endParaRPr>
        </a:p>
      </dgm:t>
    </dgm:pt>
    <dgm:pt modelId="{435D5EC1-874D-40B3-8CF8-64CA73CBEF5C}" type="parTrans" cxnId="{24D3C37F-0231-45BC-8D13-DE92B06F0BA0}">
      <dgm:prSet/>
      <dgm:spPr/>
      <dgm:t>
        <a:bodyPr/>
        <a:lstStyle/>
        <a:p>
          <a:endParaRPr lang="en-US" sz="1400"/>
        </a:p>
      </dgm:t>
    </dgm:pt>
    <dgm:pt modelId="{54268AFB-98F5-4788-9647-F7E3CC71711D}" type="sibTrans" cxnId="{24D3C37F-0231-45BC-8D13-DE92B06F0BA0}">
      <dgm:prSet/>
      <dgm:spPr/>
      <dgm:t>
        <a:bodyPr/>
        <a:lstStyle/>
        <a:p>
          <a:endParaRPr lang="en-US" sz="1400"/>
        </a:p>
      </dgm:t>
    </dgm:pt>
    <dgm:pt modelId="{7D85C95D-33C9-4D10-9111-9D00F70BC8D0}">
      <dgm:prSet phldrT="[Text]" custT="1"/>
      <dgm:spPr>
        <a:xfrm>
          <a:off x="6103079" y="555310"/>
          <a:ext cx="2675585" cy="1642882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400">
              <a:latin typeface="Calibri" panose="020F0502020204030204"/>
              <a:ea typeface="+mn-ea"/>
              <a:cs typeface="+mn-cs"/>
            </a:rPr>
            <a:t>Technology readiness</a:t>
          </a:r>
          <a:endParaRPr lang="en-US" sz="1400" dirty="0">
            <a:latin typeface="Calibri" panose="020F0502020204030204"/>
            <a:ea typeface="+mn-ea"/>
            <a:cs typeface="+mn-cs"/>
          </a:endParaRPr>
        </a:p>
      </dgm:t>
    </dgm:pt>
    <dgm:pt modelId="{ECBDA647-8DCA-4B11-88EA-3866EAD5CD11}" type="parTrans" cxnId="{EC113131-6D4F-4F68-ACBC-39A8F7B3A272}">
      <dgm:prSet/>
      <dgm:spPr/>
      <dgm:t>
        <a:bodyPr/>
        <a:lstStyle/>
        <a:p>
          <a:endParaRPr lang="en-US" sz="1400"/>
        </a:p>
      </dgm:t>
    </dgm:pt>
    <dgm:pt modelId="{6E4F2F9E-D791-4EB1-A187-A4A9F88E8734}" type="sibTrans" cxnId="{EC113131-6D4F-4F68-ACBC-39A8F7B3A272}">
      <dgm:prSet/>
      <dgm:spPr/>
      <dgm:t>
        <a:bodyPr/>
        <a:lstStyle/>
        <a:p>
          <a:endParaRPr lang="en-US" sz="1400"/>
        </a:p>
      </dgm:t>
    </dgm:pt>
    <dgm:pt modelId="{FA895FC4-EEF0-4EA4-8B47-C02AB2AC1A7B}">
      <dgm:prSet phldrT="[Text]" custT="1"/>
      <dgm:spPr>
        <a:xfrm>
          <a:off x="2744" y="555310"/>
          <a:ext cx="2675585" cy="1642882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400" dirty="0">
              <a:latin typeface="Calibri" panose="020F0502020204030204"/>
              <a:ea typeface="+mn-ea"/>
              <a:cs typeface="+mn-cs"/>
            </a:rPr>
            <a:t>Involves all staff in achieving performance outcomes</a:t>
          </a:r>
        </a:p>
      </dgm:t>
    </dgm:pt>
    <dgm:pt modelId="{E6D8B590-1EE6-4A96-AD19-48DC608BA972}" type="parTrans" cxnId="{85A21DE1-3FD0-4E2D-A926-7BE2E20C175A}">
      <dgm:prSet/>
      <dgm:spPr/>
      <dgm:t>
        <a:bodyPr/>
        <a:lstStyle/>
        <a:p>
          <a:endParaRPr lang="en-US" sz="1400"/>
        </a:p>
      </dgm:t>
    </dgm:pt>
    <dgm:pt modelId="{FEFD8A3F-157E-4E67-AA20-84D6E80931EE}" type="sibTrans" cxnId="{85A21DE1-3FD0-4E2D-A926-7BE2E20C175A}">
      <dgm:prSet/>
      <dgm:spPr/>
      <dgm:t>
        <a:bodyPr/>
        <a:lstStyle/>
        <a:p>
          <a:endParaRPr lang="en-US" sz="1400"/>
        </a:p>
      </dgm:t>
    </dgm:pt>
    <dgm:pt modelId="{35C89286-AEFA-49D5-8645-0AD56204A4D2}">
      <dgm:prSet custT="1"/>
      <dgm:spPr>
        <a:xfrm>
          <a:off x="6103079" y="555310"/>
          <a:ext cx="2675585" cy="1642882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400">
              <a:latin typeface="Calibri" panose="020F0502020204030204"/>
              <a:ea typeface="+mn-ea"/>
              <a:cs typeface="+mn-cs"/>
            </a:rPr>
            <a:t>Remote work capacity</a:t>
          </a:r>
          <a:endParaRPr lang="en-US" sz="1400" dirty="0">
            <a:latin typeface="Calibri" panose="020F0502020204030204"/>
            <a:ea typeface="+mn-ea"/>
            <a:cs typeface="+mn-cs"/>
          </a:endParaRPr>
        </a:p>
      </dgm:t>
    </dgm:pt>
    <dgm:pt modelId="{6AD0E5E4-E581-451F-8895-A7DD04B8618D}" type="parTrans" cxnId="{E0917D5C-5C26-4034-BBE5-DF41471DF3B9}">
      <dgm:prSet/>
      <dgm:spPr/>
      <dgm:t>
        <a:bodyPr/>
        <a:lstStyle/>
        <a:p>
          <a:endParaRPr lang="en-US" sz="1400"/>
        </a:p>
      </dgm:t>
    </dgm:pt>
    <dgm:pt modelId="{65D456F2-EA4D-482D-BD17-1AC2A4D12433}" type="sibTrans" cxnId="{E0917D5C-5C26-4034-BBE5-DF41471DF3B9}">
      <dgm:prSet/>
      <dgm:spPr/>
      <dgm:t>
        <a:bodyPr/>
        <a:lstStyle/>
        <a:p>
          <a:endParaRPr lang="en-US" sz="1400"/>
        </a:p>
      </dgm:t>
    </dgm:pt>
    <dgm:pt modelId="{F090A40B-36CC-43A3-983D-146C092BE449}">
      <dgm:prSet phldrT="[Text]" custT="1"/>
      <dgm:spPr>
        <a:xfrm>
          <a:off x="3052911" y="555310"/>
          <a:ext cx="2675585" cy="1642882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400">
              <a:latin typeface="Calibri" panose="020F0502020204030204"/>
              <a:ea typeface="+mn-ea"/>
              <a:cs typeface="+mn-cs"/>
            </a:rPr>
            <a:t>Outreach strategies</a:t>
          </a:r>
          <a:endParaRPr lang="en-US" sz="1400" dirty="0">
            <a:latin typeface="Calibri" panose="020F0502020204030204"/>
            <a:ea typeface="+mn-ea"/>
            <a:cs typeface="+mn-cs"/>
          </a:endParaRPr>
        </a:p>
      </dgm:t>
    </dgm:pt>
    <dgm:pt modelId="{2481E24C-6649-4C9B-B871-1B9648BA39CA}" type="parTrans" cxnId="{53DA585B-B19F-414E-892E-994D72B2A9E8}">
      <dgm:prSet/>
      <dgm:spPr/>
      <dgm:t>
        <a:bodyPr/>
        <a:lstStyle/>
        <a:p>
          <a:endParaRPr lang="en-US" sz="1400"/>
        </a:p>
      </dgm:t>
    </dgm:pt>
    <dgm:pt modelId="{2DC8C852-8725-4A8E-B4CB-7C58DADCB81B}" type="sibTrans" cxnId="{53DA585B-B19F-414E-892E-994D72B2A9E8}">
      <dgm:prSet/>
      <dgm:spPr/>
      <dgm:t>
        <a:bodyPr/>
        <a:lstStyle/>
        <a:p>
          <a:endParaRPr lang="en-US" sz="1400"/>
        </a:p>
      </dgm:t>
    </dgm:pt>
    <dgm:pt modelId="{264D2AEB-C4E9-F643-B424-018C5F670310}">
      <dgm:prSet custT="1"/>
      <dgm:spPr>
        <a:xfrm>
          <a:off x="6103079" y="555310"/>
          <a:ext cx="2675585" cy="1642882"/>
        </a:xfrm>
        <a:solidFill>
          <a:schemeClr val="accent5"/>
        </a:solidFill>
      </dgm:spPr>
      <dgm:t>
        <a:bodyPr/>
        <a:lstStyle/>
        <a:p>
          <a:pPr>
            <a:buChar char="•"/>
          </a:pPr>
          <a:r>
            <a:rPr lang="en-US" sz="1400" dirty="0">
              <a:latin typeface="Calibri" panose="020F0502020204030204"/>
              <a:ea typeface="+mn-ea"/>
              <a:cs typeface="+mn-cs"/>
            </a:rPr>
            <a:t>Outreach Capacity</a:t>
          </a:r>
        </a:p>
      </dgm:t>
    </dgm:pt>
    <dgm:pt modelId="{04E8FCF7-9B6A-2F45-A375-83A9F83012D2}" type="parTrans" cxnId="{037E03C4-3944-5B4D-9C37-76B22648195E}">
      <dgm:prSet/>
      <dgm:spPr/>
      <dgm:t>
        <a:bodyPr/>
        <a:lstStyle/>
        <a:p>
          <a:endParaRPr lang="en-US" sz="1400"/>
        </a:p>
      </dgm:t>
    </dgm:pt>
    <dgm:pt modelId="{01A67EDD-74A9-2E48-BC36-CE5690941C15}" type="sibTrans" cxnId="{037E03C4-3944-5B4D-9C37-76B22648195E}">
      <dgm:prSet/>
      <dgm:spPr/>
      <dgm:t>
        <a:bodyPr/>
        <a:lstStyle/>
        <a:p>
          <a:endParaRPr lang="en-US" sz="1400"/>
        </a:p>
      </dgm:t>
    </dgm:pt>
    <dgm:pt modelId="{75BE2DB5-BA3D-2340-AF87-B04901990B7C}">
      <dgm:prSet custT="1"/>
      <dgm:spPr>
        <a:xfrm>
          <a:off x="6103079" y="555310"/>
          <a:ext cx="2675585" cy="1642882"/>
        </a:xfrm>
        <a:gradFill flip="none" rotWithShape="0">
          <a:gsLst>
            <a:gs pos="0">
              <a:schemeClr val="accent5">
                <a:tint val="66000"/>
                <a:satMod val="160000"/>
              </a:schemeClr>
            </a:gs>
            <a:gs pos="50000">
              <a:schemeClr val="accent5">
                <a:tint val="44500"/>
                <a:satMod val="160000"/>
              </a:schemeClr>
            </a:gs>
            <a:gs pos="100000">
              <a:schemeClr val="accent5"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pPr>
            <a:buChar char="•"/>
          </a:pPr>
          <a:r>
            <a:rPr lang="en-US" sz="1400" dirty="0">
              <a:latin typeface="Calibri" panose="020F0502020204030204"/>
              <a:ea typeface="+mn-ea"/>
              <a:cs typeface="+mn-cs"/>
            </a:rPr>
            <a:t>Methods and strategies</a:t>
          </a:r>
        </a:p>
      </dgm:t>
    </dgm:pt>
    <dgm:pt modelId="{1323FE72-E4F2-2040-A212-45D363B4CF33}" type="parTrans" cxnId="{7CF4858A-88E5-D445-B368-D0F2059113E3}">
      <dgm:prSet/>
      <dgm:spPr/>
      <dgm:t>
        <a:bodyPr/>
        <a:lstStyle/>
        <a:p>
          <a:endParaRPr lang="en-US" sz="1400"/>
        </a:p>
      </dgm:t>
    </dgm:pt>
    <dgm:pt modelId="{0F6C80FB-03F5-914E-BA7F-1A605FC5AFA2}" type="sibTrans" cxnId="{7CF4858A-88E5-D445-B368-D0F2059113E3}">
      <dgm:prSet/>
      <dgm:spPr/>
      <dgm:t>
        <a:bodyPr/>
        <a:lstStyle/>
        <a:p>
          <a:endParaRPr lang="en-US" sz="1400"/>
        </a:p>
      </dgm:t>
    </dgm:pt>
    <dgm:pt modelId="{356799F6-11A4-9248-9B00-56CF2890FC7E}">
      <dgm:prSet custT="1"/>
      <dgm:spPr>
        <a:xfrm>
          <a:off x="6103079" y="555310"/>
          <a:ext cx="2675585" cy="1642882"/>
        </a:xfrm>
        <a:gradFill flip="none" rotWithShape="0">
          <a:gsLst>
            <a:gs pos="0">
              <a:schemeClr val="accent5">
                <a:tint val="66000"/>
                <a:satMod val="160000"/>
              </a:schemeClr>
            </a:gs>
            <a:gs pos="50000">
              <a:schemeClr val="accent5">
                <a:tint val="44500"/>
                <a:satMod val="160000"/>
              </a:schemeClr>
            </a:gs>
            <a:gs pos="100000">
              <a:schemeClr val="accent5"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pPr>
            <a:buChar char="•"/>
          </a:pPr>
          <a:r>
            <a:rPr lang="en-US" sz="1400" dirty="0">
              <a:latin typeface="Calibri" panose="020F0502020204030204"/>
              <a:ea typeface="+mn-ea"/>
              <a:cs typeface="+mn-cs"/>
            </a:rPr>
            <a:t>Frequency</a:t>
          </a:r>
        </a:p>
      </dgm:t>
    </dgm:pt>
    <dgm:pt modelId="{3278B8F1-4A2C-BB4A-A742-AFB9D7CDE2CB}" type="parTrans" cxnId="{6CFF2511-F74C-7E47-B4C4-C05AA9CCAEC1}">
      <dgm:prSet/>
      <dgm:spPr/>
      <dgm:t>
        <a:bodyPr/>
        <a:lstStyle/>
        <a:p>
          <a:endParaRPr lang="en-US" sz="1400"/>
        </a:p>
      </dgm:t>
    </dgm:pt>
    <dgm:pt modelId="{41931F7D-6CC4-C749-B652-A4A22EDB2E8D}" type="sibTrans" cxnId="{6CFF2511-F74C-7E47-B4C4-C05AA9CCAEC1}">
      <dgm:prSet/>
      <dgm:spPr/>
      <dgm:t>
        <a:bodyPr/>
        <a:lstStyle/>
        <a:p>
          <a:endParaRPr lang="en-US" sz="1400"/>
        </a:p>
      </dgm:t>
    </dgm:pt>
    <dgm:pt modelId="{CFE2B13D-11DB-AC44-AE4D-7DDA7426D768}">
      <dgm:prSet custT="1"/>
      <dgm:spPr>
        <a:xfrm>
          <a:off x="6103079" y="555310"/>
          <a:ext cx="2675585" cy="1642882"/>
        </a:xfrm>
        <a:solidFill>
          <a:schemeClr val="accent5"/>
        </a:solidFill>
      </dgm:spPr>
      <dgm:t>
        <a:bodyPr/>
        <a:lstStyle/>
        <a:p>
          <a:pPr>
            <a:buChar char="•"/>
          </a:pPr>
          <a:r>
            <a:rPr lang="en-US" sz="1400" dirty="0">
              <a:latin typeface="Calibri" panose="020F0502020204030204"/>
              <a:ea typeface="+mn-ea"/>
              <a:cs typeface="+mn-cs"/>
            </a:rPr>
            <a:t>Outreach Effectiveness</a:t>
          </a:r>
        </a:p>
      </dgm:t>
    </dgm:pt>
    <dgm:pt modelId="{753D337B-4D8D-2A40-B240-56390F62BCD4}" type="parTrans" cxnId="{EA85B9AC-EB5B-F74E-9E4F-F25378DF5604}">
      <dgm:prSet/>
      <dgm:spPr/>
      <dgm:t>
        <a:bodyPr/>
        <a:lstStyle/>
        <a:p>
          <a:endParaRPr lang="en-US" sz="1400"/>
        </a:p>
      </dgm:t>
    </dgm:pt>
    <dgm:pt modelId="{AB7AA05B-80AA-BE46-B4B8-B546B8B26C46}" type="sibTrans" cxnId="{EA85B9AC-EB5B-F74E-9E4F-F25378DF5604}">
      <dgm:prSet/>
      <dgm:spPr/>
      <dgm:t>
        <a:bodyPr/>
        <a:lstStyle/>
        <a:p>
          <a:endParaRPr lang="en-US" sz="1400"/>
        </a:p>
      </dgm:t>
    </dgm:pt>
    <dgm:pt modelId="{C422ADDD-01F6-224E-B86C-7CCC815095EC}">
      <dgm:prSet custT="1"/>
      <dgm:spPr>
        <a:xfrm>
          <a:off x="6103079" y="555310"/>
          <a:ext cx="2675585" cy="1642882"/>
        </a:xfrm>
        <a:gradFill flip="none" rotWithShape="0">
          <a:gsLst>
            <a:gs pos="0">
              <a:schemeClr val="accent5">
                <a:tint val="66000"/>
                <a:satMod val="160000"/>
              </a:schemeClr>
            </a:gs>
            <a:gs pos="50000">
              <a:schemeClr val="accent5">
                <a:tint val="44500"/>
                <a:satMod val="160000"/>
              </a:schemeClr>
            </a:gs>
            <a:gs pos="100000">
              <a:schemeClr val="accent5"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pPr>
            <a:buChar char="•"/>
          </a:pPr>
          <a:r>
            <a:rPr lang="en-US" sz="1400" dirty="0">
              <a:latin typeface="Calibri" panose="020F0502020204030204"/>
              <a:ea typeface="+mn-ea"/>
              <a:cs typeface="+mn-cs"/>
            </a:rPr>
            <a:t>Increase number of successful enrollments</a:t>
          </a:r>
        </a:p>
      </dgm:t>
    </dgm:pt>
    <dgm:pt modelId="{354B645B-ED06-7943-8F03-7DBC49F39663}" type="parTrans" cxnId="{3770E851-4244-0E41-B9B8-8C3F71FA6CA8}">
      <dgm:prSet/>
      <dgm:spPr/>
      <dgm:t>
        <a:bodyPr/>
        <a:lstStyle/>
        <a:p>
          <a:endParaRPr lang="en-US" sz="1400"/>
        </a:p>
      </dgm:t>
    </dgm:pt>
    <dgm:pt modelId="{C47ED206-B5DB-2B44-89DA-E7E5E5A5D474}" type="sibTrans" cxnId="{3770E851-4244-0E41-B9B8-8C3F71FA6CA8}">
      <dgm:prSet/>
      <dgm:spPr/>
      <dgm:t>
        <a:bodyPr/>
        <a:lstStyle/>
        <a:p>
          <a:endParaRPr lang="en-US" sz="1400"/>
        </a:p>
      </dgm:t>
    </dgm:pt>
    <dgm:pt modelId="{0C5397D3-281B-4A65-87BB-815E7EBBE363}" type="pres">
      <dgm:prSet presAssocID="{BE1CA76D-0364-4CFE-BB3C-5A94B844303C}" presName="Name0" presStyleCnt="0">
        <dgm:presLayoutVars>
          <dgm:dir/>
          <dgm:animLvl val="lvl"/>
          <dgm:resizeHandles val="exact"/>
        </dgm:presLayoutVars>
      </dgm:prSet>
      <dgm:spPr/>
    </dgm:pt>
    <dgm:pt modelId="{63DC5337-2B18-4FF3-9DD5-3FCEDB8A824E}" type="pres">
      <dgm:prSet presAssocID="{28B9D8BC-5723-4E4B-82A6-2F44819DE256}" presName="composite" presStyleCnt="0"/>
      <dgm:spPr/>
    </dgm:pt>
    <dgm:pt modelId="{E73484BC-E713-40AE-BC13-B9399982310C}" type="pres">
      <dgm:prSet presAssocID="{28B9D8BC-5723-4E4B-82A6-2F44819DE256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D95A46AF-2626-4AE6-9650-2AD544860E03}" type="pres">
      <dgm:prSet presAssocID="{28B9D8BC-5723-4E4B-82A6-2F44819DE256}" presName="desTx" presStyleLbl="alignAccFollowNode1" presStyleIdx="0" presStyleCnt="5">
        <dgm:presLayoutVars>
          <dgm:bulletEnabled val="1"/>
        </dgm:presLayoutVars>
      </dgm:prSet>
      <dgm:spPr/>
    </dgm:pt>
    <dgm:pt modelId="{75E94F1D-2451-45C3-960C-9621AD16B094}" type="pres">
      <dgm:prSet presAssocID="{2974B50C-825C-4B86-823C-40946D6A44FA}" presName="space" presStyleCnt="0"/>
      <dgm:spPr/>
    </dgm:pt>
    <dgm:pt modelId="{DACB4F68-542B-4340-96EC-8EC70C2EA8D9}" type="pres">
      <dgm:prSet presAssocID="{DE5D9EAD-ED43-496A-93B0-8B225610D1B9}" presName="composite" presStyleCnt="0"/>
      <dgm:spPr/>
    </dgm:pt>
    <dgm:pt modelId="{C1DB363C-B750-4BC3-B36A-F591011BE42F}" type="pres">
      <dgm:prSet presAssocID="{DE5D9EAD-ED43-496A-93B0-8B225610D1B9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B50F4570-D8DD-4E69-B12E-78BD4A666B6E}" type="pres">
      <dgm:prSet presAssocID="{DE5D9EAD-ED43-496A-93B0-8B225610D1B9}" presName="desTx" presStyleLbl="alignAccFollowNode1" presStyleIdx="1" presStyleCnt="5">
        <dgm:presLayoutVars>
          <dgm:bulletEnabled val="1"/>
        </dgm:presLayoutVars>
      </dgm:prSet>
      <dgm:spPr/>
    </dgm:pt>
    <dgm:pt modelId="{756E50F9-4A1C-40BE-B99E-A9724566E655}" type="pres">
      <dgm:prSet presAssocID="{CDA77569-5F29-4E22-A362-579B0BE4A023}" presName="space" presStyleCnt="0"/>
      <dgm:spPr/>
    </dgm:pt>
    <dgm:pt modelId="{20854651-4BE0-4232-BB4E-7F3C740CA119}" type="pres">
      <dgm:prSet presAssocID="{EE7C19AE-CE61-479F-8C98-36D35D6A5DCC}" presName="composite" presStyleCnt="0"/>
      <dgm:spPr/>
    </dgm:pt>
    <dgm:pt modelId="{5B23C3C2-D8A9-4F37-B3B7-E80DDD683346}" type="pres">
      <dgm:prSet presAssocID="{EE7C19AE-CE61-479F-8C98-36D35D6A5DCC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C152B6C5-606B-4B09-B533-6C590453A6C8}" type="pres">
      <dgm:prSet presAssocID="{EE7C19AE-CE61-479F-8C98-36D35D6A5DCC}" presName="desTx" presStyleLbl="alignAccFollowNode1" presStyleIdx="2" presStyleCnt="5">
        <dgm:presLayoutVars>
          <dgm:bulletEnabled val="1"/>
        </dgm:presLayoutVars>
      </dgm:prSet>
      <dgm:spPr>
        <a:prstGeom prst="rect">
          <a:avLst/>
        </a:prstGeom>
      </dgm:spPr>
    </dgm:pt>
    <dgm:pt modelId="{856AB38B-3D14-E44C-8D37-5A947EB23987}" type="pres">
      <dgm:prSet presAssocID="{54268AFB-98F5-4788-9647-F7E3CC71711D}" presName="space" presStyleCnt="0"/>
      <dgm:spPr/>
    </dgm:pt>
    <dgm:pt modelId="{87613E5E-DED3-5D42-9565-91B420C9F1C6}" type="pres">
      <dgm:prSet presAssocID="{264D2AEB-C4E9-F643-B424-018C5F670310}" presName="composite" presStyleCnt="0"/>
      <dgm:spPr/>
    </dgm:pt>
    <dgm:pt modelId="{BA2BE59B-4180-BB40-A523-537BF94DC886}" type="pres">
      <dgm:prSet presAssocID="{264D2AEB-C4E9-F643-B424-018C5F670310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8EA14842-E6E6-1C4D-9EEC-D7A5668E1414}" type="pres">
      <dgm:prSet presAssocID="{264D2AEB-C4E9-F643-B424-018C5F670310}" presName="desTx" presStyleLbl="alignAccFollowNode1" presStyleIdx="3" presStyleCnt="5">
        <dgm:presLayoutVars>
          <dgm:bulletEnabled val="1"/>
        </dgm:presLayoutVars>
      </dgm:prSet>
      <dgm:spPr/>
    </dgm:pt>
    <dgm:pt modelId="{83359456-4050-D94F-9EA1-E504A2640263}" type="pres">
      <dgm:prSet presAssocID="{01A67EDD-74A9-2E48-BC36-CE5690941C15}" presName="space" presStyleCnt="0"/>
      <dgm:spPr/>
    </dgm:pt>
    <dgm:pt modelId="{7DB3297B-0F06-1045-BE47-1A72634AD1FE}" type="pres">
      <dgm:prSet presAssocID="{CFE2B13D-11DB-AC44-AE4D-7DDA7426D768}" presName="composite" presStyleCnt="0"/>
      <dgm:spPr/>
    </dgm:pt>
    <dgm:pt modelId="{A4B3D6F0-2704-6D46-97D8-09ED48CC5DE2}" type="pres">
      <dgm:prSet presAssocID="{CFE2B13D-11DB-AC44-AE4D-7DDA7426D768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D39DF5A6-85F8-E94A-8236-6E75BD983837}" type="pres">
      <dgm:prSet presAssocID="{CFE2B13D-11DB-AC44-AE4D-7DDA7426D768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6CFF2511-F74C-7E47-B4C4-C05AA9CCAEC1}" srcId="{264D2AEB-C4E9-F643-B424-018C5F670310}" destId="{356799F6-11A4-9248-9B00-56CF2890FC7E}" srcOrd="1" destOrd="0" parTransId="{3278B8F1-4A2C-BB4A-A742-AFB9D7CDE2CB}" sibTransId="{41931F7D-6CC4-C749-B652-A4A22EDB2E8D}"/>
    <dgm:cxn modelId="{77644519-4682-48EF-A3CD-D8B4ED7AE2A0}" srcId="{BE1CA76D-0364-4CFE-BB3C-5A94B844303C}" destId="{DE5D9EAD-ED43-496A-93B0-8B225610D1B9}" srcOrd="1" destOrd="0" parTransId="{3CC8B987-B70A-4EB3-8C42-07773351B661}" sibTransId="{CDA77569-5F29-4E22-A362-579B0BE4A023}"/>
    <dgm:cxn modelId="{A9F71D20-4F4C-4670-BF5B-E18687F5899F}" type="presOf" srcId="{7D85C95D-33C9-4D10-9111-9D00F70BC8D0}" destId="{C152B6C5-606B-4B09-B533-6C590453A6C8}" srcOrd="0" destOrd="0" presId="urn:microsoft.com/office/officeart/2005/8/layout/hList1"/>
    <dgm:cxn modelId="{FD25F323-F376-F643-A141-91ED2337408F}" type="presOf" srcId="{264D2AEB-C4E9-F643-B424-018C5F670310}" destId="{BA2BE59B-4180-BB40-A523-537BF94DC886}" srcOrd="0" destOrd="0" presId="urn:microsoft.com/office/officeart/2005/8/layout/hList1"/>
    <dgm:cxn modelId="{EC113131-6D4F-4F68-ACBC-39A8F7B3A272}" srcId="{EE7C19AE-CE61-479F-8C98-36D35D6A5DCC}" destId="{7D85C95D-33C9-4D10-9111-9D00F70BC8D0}" srcOrd="0" destOrd="0" parTransId="{ECBDA647-8DCA-4B11-88EA-3866EAD5CD11}" sibTransId="{6E4F2F9E-D791-4EB1-A187-A4A9F88E8734}"/>
    <dgm:cxn modelId="{9CEBBB38-B897-40D5-AD87-67B518545C46}" srcId="{DE5D9EAD-ED43-496A-93B0-8B225610D1B9}" destId="{2AB5961E-4AC6-41C8-B0E1-3668F9469672}" srcOrd="1" destOrd="0" parTransId="{6BA50E1D-CD20-407A-A119-EB6612AC2573}" sibTransId="{461FAE33-058A-42A6-B4E4-F7400743C06A}"/>
    <dgm:cxn modelId="{53DA585B-B19F-414E-892E-994D72B2A9E8}" srcId="{DE5D9EAD-ED43-496A-93B0-8B225610D1B9}" destId="{F090A40B-36CC-43A3-983D-146C092BE449}" srcOrd="2" destOrd="0" parTransId="{2481E24C-6649-4C9B-B871-1B9648BA39CA}" sibTransId="{2DC8C852-8725-4A8E-B4CB-7C58DADCB81B}"/>
    <dgm:cxn modelId="{18A7BF5B-07CF-4E42-B889-42DCE214148A}" type="presOf" srcId="{B84C720C-DBB0-43E6-B4B5-0C977A74D38B}" destId="{D95A46AF-2626-4AE6-9650-2AD544860E03}" srcOrd="0" destOrd="1" presId="urn:microsoft.com/office/officeart/2005/8/layout/hList1"/>
    <dgm:cxn modelId="{E0917D5C-5C26-4034-BBE5-DF41471DF3B9}" srcId="{EE7C19AE-CE61-479F-8C98-36D35D6A5DCC}" destId="{35C89286-AEFA-49D5-8645-0AD56204A4D2}" srcOrd="1" destOrd="0" parTransId="{6AD0E5E4-E581-451F-8895-A7DD04B8618D}" sibTransId="{65D456F2-EA4D-482D-BD17-1AC2A4D12433}"/>
    <dgm:cxn modelId="{AB390260-2E71-495E-8B1E-5DAB262832FB}" srcId="{28B9D8BC-5723-4E4B-82A6-2F44819DE256}" destId="{B84C720C-DBB0-43E6-B4B5-0C977A74D38B}" srcOrd="1" destOrd="0" parTransId="{940C7EFE-E996-4CE1-A3E0-4388A999D54A}" sibTransId="{DA2B3290-9F55-4FBF-97A6-2CF45B19AEBF}"/>
    <dgm:cxn modelId="{9E13D643-CE22-4062-88E0-8C688A0ABA46}" srcId="{DE5D9EAD-ED43-496A-93B0-8B225610D1B9}" destId="{D4645F1E-33F7-407C-B318-374C7C84E7F3}" srcOrd="0" destOrd="0" parTransId="{36C52961-FD62-4325-8D8A-8F59618DC638}" sibTransId="{B6D2AF68-93CE-4702-B603-C822FA49E1D6}"/>
    <dgm:cxn modelId="{294D1B4D-B408-4451-B0FB-4F76B5874A3F}" type="presOf" srcId="{BE1CA76D-0364-4CFE-BB3C-5A94B844303C}" destId="{0C5397D3-281B-4A65-87BB-815E7EBBE363}" srcOrd="0" destOrd="0" presId="urn:microsoft.com/office/officeart/2005/8/layout/hList1"/>
    <dgm:cxn modelId="{AEA51C51-44D8-44BD-AC51-37315E1CB892}" type="presOf" srcId="{2AB5961E-4AC6-41C8-B0E1-3668F9469672}" destId="{B50F4570-D8DD-4E69-B12E-78BD4A666B6E}" srcOrd="0" destOrd="1" presId="urn:microsoft.com/office/officeart/2005/8/layout/hList1"/>
    <dgm:cxn modelId="{3770E851-4244-0E41-B9B8-8C3F71FA6CA8}" srcId="{CFE2B13D-11DB-AC44-AE4D-7DDA7426D768}" destId="{C422ADDD-01F6-224E-B86C-7CCC815095EC}" srcOrd="0" destOrd="0" parTransId="{354B645B-ED06-7943-8F03-7DBC49F39663}" sibTransId="{C47ED206-B5DB-2B44-89DA-E7E5E5A5D474}"/>
    <dgm:cxn modelId="{B40B5975-861F-463D-A34B-690937AD1401}" srcId="{BE1CA76D-0364-4CFE-BB3C-5A94B844303C}" destId="{28B9D8BC-5723-4E4B-82A6-2F44819DE256}" srcOrd="0" destOrd="0" parTransId="{92A006C8-0E6B-4ED7-8B46-FB6FF18D2081}" sibTransId="{2974B50C-825C-4B86-823C-40946D6A44FA}"/>
    <dgm:cxn modelId="{B704E97C-A2BF-46BE-8CFD-64FF58C04FEB}" type="presOf" srcId="{28B9D8BC-5723-4E4B-82A6-2F44819DE256}" destId="{E73484BC-E713-40AE-BC13-B9399982310C}" srcOrd="0" destOrd="0" presId="urn:microsoft.com/office/officeart/2005/8/layout/hList1"/>
    <dgm:cxn modelId="{24D3C37F-0231-45BC-8D13-DE92B06F0BA0}" srcId="{BE1CA76D-0364-4CFE-BB3C-5A94B844303C}" destId="{EE7C19AE-CE61-479F-8C98-36D35D6A5DCC}" srcOrd="2" destOrd="0" parTransId="{435D5EC1-874D-40B3-8CF8-64CA73CBEF5C}" sibTransId="{54268AFB-98F5-4788-9647-F7E3CC71711D}"/>
    <dgm:cxn modelId="{D9C6AF85-1E8D-4240-AE0C-C6104817788E}" type="presOf" srcId="{D4645F1E-33F7-407C-B318-374C7C84E7F3}" destId="{B50F4570-D8DD-4E69-B12E-78BD4A666B6E}" srcOrd="0" destOrd="0" presId="urn:microsoft.com/office/officeart/2005/8/layout/hList1"/>
    <dgm:cxn modelId="{7CF4858A-88E5-D445-B368-D0F2059113E3}" srcId="{264D2AEB-C4E9-F643-B424-018C5F670310}" destId="{75BE2DB5-BA3D-2340-AF87-B04901990B7C}" srcOrd="0" destOrd="0" parTransId="{1323FE72-E4F2-2040-A212-45D363B4CF33}" sibTransId="{0F6C80FB-03F5-914E-BA7F-1A605FC5AFA2}"/>
    <dgm:cxn modelId="{C9CFE896-AC35-4AA8-83C1-65E71F5C9F7C}" type="presOf" srcId="{FA895FC4-EEF0-4EA4-8B47-C02AB2AC1A7B}" destId="{D95A46AF-2626-4AE6-9650-2AD544860E03}" srcOrd="0" destOrd="2" presId="urn:microsoft.com/office/officeart/2005/8/layout/hList1"/>
    <dgm:cxn modelId="{35EFCEA7-219C-6146-A55E-E3878059C0AE}" type="presOf" srcId="{356799F6-11A4-9248-9B00-56CF2890FC7E}" destId="{8EA14842-E6E6-1C4D-9EEC-D7A5668E1414}" srcOrd="0" destOrd="1" presId="urn:microsoft.com/office/officeart/2005/8/layout/hList1"/>
    <dgm:cxn modelId="{EA85B9AC-EB5B-F74E-9E4F-F25378DF5604}" srcId="{BE1CA76D-0364-4CFE-BB3C-5A94B844303C}" destId="{CFE2B13D-11DB-AC44-AE4D-7DDA7426D768}" srcOrd="4" destOrd="0" parTransId="{753D337B-4D8D-2A40-B240-56390F62BCD4}" sibTransId="{AB7AA05B-80AA-BE46-B4B8-B546B8B26C46}"/>
    <dgm:cxn modelId="{4BDAD0AD-61D3-7246-924F-1DB25C8701CC}" type="presOf" srcId="{CFE2B13D-11DB-AC44-AE4D-7DDA7426D768}" destId="{A4B3D6F0-2704-6D46-97D8-09ED48CC5DE2}" srcOrd="0" destOrd="0" presId="urn:microsoft.com/office/officeart/2005/8/layout/hList1"/>
    <dgm:cxn modelId="{037E03C4-3944-5B4D-9C37-76B22648195E}" srcId="{BE1CA76D-0364-4CFE-BB3C-5A94B844303C}" destId="{264D2AEB-C4E9-F643-B424-018C5F670310}" srcOrd="3" destOrd="0" parTransId="{04E8FCF7-9B6A-2F45-A375-83A9F83012D2}" sibTransId="{01A67EDD-74A9-2E48-BC36-CE5690941C15}"/>
    <dgm:cxn modelId="{BBD843C9-CA06-674B-9824-DD42A00971C1}" type="presOf" srcId="{C422ADDD-01F6-224E-B86C-7CCC815095EC}" destId="{D39DF5A6-85F8-E94A-8236-6E75BD983837}" srcOrd="0" destOrd="0" presId="urn:microsoft.com/office/officeart/2005/8/layout/hList1"/>
    <dgm:cxn modelId="{B1759EC9-7FAE-4EE5-A4D3-BBCDA4E8BCB8}" type="presOf" srcId="{35C89286-AEFA-49D5-8645-0AD56204A4D2}" destId="{C152B6C5-606B-4B09-B533-6C590453A6C8}" srcOrd="0" destOrd="1" presId="urn:microsoft.com/office/officeart/2005/8/layout/hList1"/>
    <dgm:cxn modelId="{16E4F1D5-721B-4B0E-92D5-E5F1D17F4A7A}" type="presOf" srcId="{EE7C19AE-CE61-479F-8C98-36D35D6A5DCC}" destId="{5B23C3C2-D8A9-4F37-B3B7-E80DDD683346}" srcOrd="0" destOrd="0" presId="urn:microsoft.com/office/officeart/2005/8/layout/hList1"/>
    <dgm:cxn modelId="{BB5FB8D6-0997-40C2-9869-FAD6A609B530}" type="presOf" srcId="{465BACBD-C255-4385-92D3-CBE33EE35807}" destId="{D95A46AF-2626-4AE6-9650-2AD544860E03}" srcOrd="0" destOrd="0" presId="urn:microsoft.com/office/officeart/2005/8/layout/hList1"/>
    <dgm:cxn modelId="{85A21DE1-3FD0-4E2D-A926-7BE2E20C175A}" srcId="{28B9D8BC-5723-4E4B-82A6-2F44819DE256}" destId="{FA895FC4-EEF0-4EA4-8B47-C02AB2AC1A7B}" srcOrd="2" destOrd="0" parTransId="{E6D8B590-1EE6-4A96-AD19-48DC608BA972}" sibTransId="{FEFD8A3F-157E-4E67-AA20-84D6E80931EE}"/>
    <dgm:cxn modelId="{D1AF56E2-F400-476B-82F9-864EF209F3F6}" srcId="{28B9D8BC-5723-4E4B-82A6-2F44819DE256}" destId="{465BACBD-C255-4385-92D3-CBE33EE35807}" srcOrd="0" destOrd="0" parTransId="{16B9E1B5-96E3-4606-A55F-6F4A19B77D8A}" sibTransId="{F273D311-3D50-40BB-8D69-00B9D27385A9}"/>
    <dgm:cxn modelId="{26A5B7E8-D962-411A-879F-D9C8EC632C70}" type="presOf" srcId="{F090A40B-36CC-43A3-983D-146C092BE449}" destId="{B50F4570-D8DD-4E69-B12E-78BD4A666B6E}" srcOrd="0" destOrd="2" presId="urn:microsoft.com/office/officeart/2005/8/layout/hList1"/>
    <dgm:cxn modelId="{5A81CCF5-54E0-9740-924D-08815086F270}" type="presOf" srcId="{75BE2DB5-BA3D-2340-AF87-B04901990B7C}" destId="{8EA14842-E6E6-1C4D-9EEC-D7A5668E1414}" srcOrd="0" destOrd="0" presId="urn:microsoft.com/office/officeart/2005/8/layout/hList1"/>
    <dgm:cxn modelId="{8AC3B3F6-3D03-4E44-8DD9-87DE541B2071}" type="presOf" srcId="{DE5D9EAD-ED43-496A-93B0-8B225610D1B9}" destId="{C1DB363C-B750-4BC3-B36A-F591011BE42F}" srcOrd="0" destOrd="0" presId="urn:microsoft.com/office/officeart/2005/8/layout/hList1"/>
    <dgm:cxn modelId="{B8D1DA71-9893-482B-9BEC-F845FD991DE1}" type="presParOf" srcId="{0C5397D3-281B-4A65-87BB-815E7EBBE363}" destId="{63DC5337-2B18-4FF3-9DD5-3FCEDB8A824E}" srcOrd="0" destOrd="0" presId="urn:microsoft.com/office/officeart/2005/8/layout/hList1"/>
    <dgm:cxn modelId="{8A29F08B-7A53-42A4-8BC7-6ADB145737CB}" type="presParOf" srcId="{63DC5337-2B18-4FF3-9DD5-3FCEDB8A824E}" destId="{E73484BC-E713-40AE-BC13-B9399982310C}" srcOrd="0" destOrd="0" presId="urn:microsoft.com/office/officeart/2005/8/layout/hList1"/>
    <dgm:cxn modelId="{4216D473-470B-404F-9191-DDF8004E57CE}" type="presParOf" srcId="{63DC5337-2B18-4FF3-9DD5-3FCEDB8A824E}" destId="{D95A46AF-2626-4AE6-9650-2AD544860E03}" srcOrd="1" destOrd="0" presId="urn:microsoft.com/office/officeart/2005/8/layout/hList1"/>
    <dgm:cxn modelId="{AD902DE6-2DC8-4867-9AF9-58460C0999DC}" type="presParOf" srcId="{0C5397D3-281B-4A65-87BB-815E7EBBE363}" destId="{75E94F1D-2451-45C3-960C-9621AD16B094}" srcOrd="1" destOrd="0" presId="urn:microsoft.com/office/officeart/2005/8/layout/hList1"/>
    <dgm:cxn modelId="{9D8751C3-ACB8-44D3-AA17-A1EEE9726C88}" type="presParOf" srcId="{0C5397D3-281B-4A65-87BB-815E7EBBE363}" destId="{DACB4F68-542B-4340-96EC-8EC70C2EA8D9}" srcOrd="2" destOrd="0" presId="urn:microsoft.com/office/officeart/2005/8/layout/hList1"/>
    <dgm:cxn modelId="{13B53908-0123-42CF-A4DF-206FC2E42F32}" type="presParOf" srcId="{DACB4F68-542B-4340-96EC-8EC70C2EA8D9}" destId="{C1DB363C-B750-4BC3-B36A-F591011BE42F}" srcOrd="0" destOrd="0" presId="urn:microsoft.com/office/officeart/2005/8/layout/hList1"/>
    <dgm:cxn modelId="{FC74FC39-BA74-46E3-A4F8-D277DEF947C1}" type="presParOf" srcId="{DACB4F68-542B-4340-96EC-8EC70C2EA8D9}" destId="{B50F4570-D8DD-4E69-B12E-78BD4A666B6E}" srcOrd="1" destOrd="0" presId="urn:microsoft.com/office/officeart/2005/8/layout/hList1"/>
    <dgm:cxn modelId="{56DC72DF-CE42-4180-A0EB-F8AD0A82A905}" type="presParOf" srcId="{0C5397D3-281B-4A65-87BB-815E7EBBE363}" destId="{756E50F9-4A1C-40BE-B99E-A9724566E655}" srcOrd="3" destOrd="0" presId="urn:microsoft.com/office/officeart/2005/8/layout/hList1"/>
    <dgm:cxn modelId="{F6F15C53-E8AF-4801-B9A9-6DC51A310BE8}" type="presParOf" srcId="{0C5397D3-281B-4A65-87BB-815E7EBBE363}" destId="{20854651-4BE0-4232-BB4E-7F3C740CA119}" srcOrd="4" destOrd="0" presId="urn:microsoft.com/office/officeart/2005/8/layout/hList1"/>
    <dgm:cxn modelId="{C19FB0C8-E537-4263-95EA-C7F72548F09C}" type="presParOf" srcId="{20854651-4BE0-4232-BB4E-7F3C740CA119}" destId="{5B23C3C2-D8A9-4F37-B3B7-E80DDD683346}" srcOrd="0" destOrd="0" presId="urn:microsoft.com/office/officeart/2005/8/layout/hList1"/>
    <dgm:cxn modelId="{B53C549E-58D1-4555-8A48-BB8025FC1A84}" type="presParOf" srcId="{20854651-4BE0-4232-BB4E-7F3C740CA119}" destId="{C152B6C5-606B-4B09-B533-6C590453A6C8}" srcOrd="1" destOrd="0" presId="urn:microsoft.com/office/officeart/2005/8/layout/hList1"/>
    <dgm:cxn modelId="{C2CC87B1-CFEC-FA4D-9369-EACEB94FC391}" type="presParOf" srcId="{0C5397D3-281B-4A65-87BB-815E7EBBE363}" destId="{856AB38B-3D14-E44C-8D37-5A947EB23987}" srcOrd="5" destOrd="0" presId="urn:microsoft.com/office/officeart/2005/8/layout/hList1"/>
    <dgm:cxn modelId="{0CE04DA7-1897-2241-B369-D9B80BAD1087}" type="presParOf" srcId="{0C5397D3-281B-4A65-87BB-815E7EBBE363}" destId="{87613E5E-DED3-5D42-9565-91B420C9F1C6}" srcOrd="6" destOrd="0" presId="urn:microsoft.com/office/officeart/2005/8/layout/hList1"/>
    <dgm:cxn modelId="{B1144607-E920-7345-9C9C-02B5AB3A593A}" type="presParOf" srcId="{87613E5E-DED3-5D42-9565-91B420C9F1C6}" destId="{BA2BE59B-4180-BB40-A523-537BF94DC886}" srcOrd="0" destOrd="0" presId="urn:microsoft.com/office/officeart/2005/8/layout/hList1"/>
    <dgm:cxn modelId="{714A6773-0832-2740-A9E8-9A5F488AFD27}" type="presParOf" srcId="{87613E5E-DED3-5D42-9565-91B420C9F1C6}" destId="{8EA14842-E6E6-1C4D-9EEC-D7A5668E1414}" srcOrd="1" destOrd="0" presId="urn:microsoft.com/office/officeart/2005/8/layout/hList1"/>
    <dgm:cxn modelId="{A5ED5E86-62D4-5C4A-B9F4-F901662679E3}" type="presParOf" srcId="{0C5397D3-281B-4A65-87BB-815E7EBBE363}" destId="{83359456-4050-D94F-9EA1-E504A2640263}" srcOrd="7" destOrd="0" presId="urn:microsoft.com/office/officeart/2005/8/layout/hList1"/>
    <dgm:cxn modelId="{102A5670-D8A3-474E-92E9-6F46730A7FC9}" type="presParOf" srcId="{0C5397D3-281B-4A65-87BB-815E7EBBE363}" destId="{7DB3297B-0F06-1045-BE47-1A72634AD1FE}" srcOrd="8" destOrd="0" presId="urn:microsoft.com/office/officeart/2005/8/layout/hList1"/>
    <dgm:cxn modelId="{FC2F14D0-BF9C-CE43-ABF4-C1CEC199C1A7}" type="presParOf" srcId="{7DB3297B-0F06-1045-BE47-1A72634AD1FE}" destId="{A4B3D6F0-2704-6D46-97D8-09ED48CC5DE2}" srcOrd="0" destOrd="0" presId="urn:microsoft.com/office/officeart/2005/8/layout/hList1"/>
    <dgm:cxn modelId="{A75DB57F-AAA9-724B-AECD-58346D792C3D}" type="presParOf" srcId="{7DB3297B-0F06-1045-BE47-1A72634AD1FE}" destId="{D39DF5A6-85F8-E94A-8236-6E75BD98383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4E71B9-C16D-2C40-A815-A9B046A0CC9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AF66AC-52DB-BB40-BD03-0CBAAFDBDF2C}">
      <dgm:prSet phldrT="[Text]" custT="1"/>
      <dgm:spPr/>
      <dgm:t>
        <a:bodyPr/>
        <a:lstStyle/>
        <a:p>
          <a:r>
            <a:rPr lang="en-US" sz="1400" dirty="0"/>
            <a:t>Hawaii</a:t>
          </a:r>
        </a:p>
      </dgm:t>
    </dgm:pt>
    <dgm:pt modelId="{CCAE22E6-6C0B-554F-9058-8BB45507925E}" type="parTrans" cxnId="{95E3F733-6C98-B449-97F6-6F52274E750F}">
      <dgm:prSet/>
      <dgm:spPr/>
      <dgm:t>
        <a:bodyPr/>
        <a:lstStyle/>
        <a:p>
          <a:endParaRPr lang="en-US"/>
        </a:p>
      </dgm:t>
    </dgm:pt>
    <dgm:pt modelId="{12D08EA7-383D-984E-8266-CD94B60DC15C}" type="sibTrans" cxnId="{95E3F733-6C98-B449-97F6-6F52274E750F}">
      <dgm:prSet/>
      <dgm:spPr/>
      <dgm:t>
        <a:bodyPr/>
        <a:lstStyle/>
        <a:p>
          <a:endParaRPr lang="en-US"/>
        </a:p>
      </dgm:t>
    </dgm:pt>
    <dgm:pt modelId="{C25B21AF-5D21-1A4D-8893-F576D56AF9E8}">
      <dgm:prSet phldrT="[Text]" custT="1"/>
      <dgm:spPr/>
      <dgm:t>
        <a:bodyPr/>
        <a:lstStyle/>
        <a:p>
          <a:r>
            <a:rPr lang="en-US" sz="1300" dirty="0"/>
            <a:t>Work with the State Workforce to identify options within </a:t>
          </a:r>
          <a:r>
            <a:rPr lang="en-US" sz="1300" dirty="0" err="1"/>
            <a:t>HireNet</a:t>
          </a:r>
          <a:r>
            <a:rPr lang="en-US" sz="1300" dirty="0"/>
            <a:t> that could be use as an internal tracking system </a:t>
          </a:r>
        </a:p>
      </dgm:t>
    </dgm:pt>
    <dgm:pt modelId="{3D1FB8B2-1DB4-EF49-9079-10A3CF49853E}" type="parTrans" cxnId="{C4DAA3B4-F854-304C-A0BE-FA11B26BEEB7}">
      <dgm:prSet/>
      <dgm:spPr/>
      <dgm:t>
        <a:bodyPr/>
        <a:lstStyle/>
        <a:p>
          <a:endParaRPr lang="en-US"/>
        </a:p>
      </dgm:t>
    </dgm:pt>
    <dgm:pt modelId="{25EFFF14-BB26-7C43-8186-0060D9A7D430}" type="sibTrans" cxnId="{C4DAA3B4-F854-304C-A0BE-FA11B26BEEB7}">
      <dgm:prSet/>
      <dgm:spPr/>
      <dgm:t>
        <a:bodyPr/>
        <a:lstStyle/>
        <a:p>
          <a:endParaRPr lang="en-US"/>
        </a:p>
      </dgm:t>
    </dgm:pt>
    <dgm:pt modelId="{9C5A2CA0-C14C-5B4F-9978-57D0DA6A7470}">
      <dgm:prSet phldrT="[Text]" custT="1"/>
      <dgm:spPr/>
      <dgm:t>
        <a:bodyPr/>
        <a:lstStyle/>
        <a:p>
          <a:r>
            <a:rPr lang="en-US" sz="1300" dirty="0">
              <a:solidFill>
                <a:schemeClr val="tx1"/>
              </a:solidFill>
            </a:rPr>
            <a:t>Goodwill’s data security policy to be shared with the State Workforce</a:t>
          </a:r>
          <a:endParaRPr lang="en-US" sz="1300" dirty="0"/>
        </a:p>
      </dgm:t>
    </dgm:pt>
    <dgm:pt modelId="{6E1EBAAA-384A-5048-95F0-F26A25A16DE1}" type="parTrans" cxnId="{CF0738C9-0D8C-D04B-A5D9-9525007600AB}">
      <dgm:prSet/>
      <dgm:spPr/>
      <dgm:t>
        <a:bodyPr/>
        <a:lstStyle/>
        <a:p>
          <a:endParaRPr lang="en-US"/>
        </a:p>
      </dgm:t>
    </dgm:pt>
    <dgm:pt modelId="{5AA976F8-C45A-B144-A496-F7BCFE274B25}" type="sibTrans" cxnId="{CF0738C9-0D8C-D04B-A5D9-9525007600AB}">
      <dgm:prSet/>
      <dgm:spPr/>
      <dgm:t>
        <a:bodyPr/>
        <a:lstStyle/>
        <a:p>
          <a:endParaRPr lang="en-US"/>
        </a:p>
      </dgm:t>
    </dgm:pt>
    <dgm:pt modelId="{651125F7-39E5-544A-B6CA-E374CB6D4BF7}">
      <dgm:prSet phldrT="[Text]" custT="1"/>
      <dgm:spPr/>
      <dgm:t>
        <a:bodyPr/>
        <a:lstStyle/>
        <a:p>
          <a:r>
            <a:rPr lang="en-US" sz="1400" dirty="0"/>
            <a:t>Oahu</a:t>
          </a:r>
        </a:p>
      </dgm:t>
    </dgm:pt>
    <dgm:pt modelId="{E67A50A1-65B8-B848-9CDE-508F6691DB54}" type="parTrans" cxnId="{B3D80F78-5D48-F64E-B8AE-5FED4C5523C8}">
      <dgm:prSet/>
      <dgm:spPr/>
      <dgm:t>
        <a:bodyPr/>
        <a:lstStyle/>
        <a:p>
          <a:endParaRPr lang="en-US"/>
        </a:p>
      </dgm:t>
    </dgm:pt>
    <dgm:pt modelId="{83C63A54-7E0F-054C-9F13-923D48D8A2EE}" type="sibTrans" cxnId="{B3D80F78-5D48-F64E-B8AE-5FED4C5523C8}">
      <dgm:prSet/>
      <dgm:spPr/>
      <dgm:t>
        <a:bodyPr/>
        <a:lstStyle/>
        <a:p>
          <a:endParaRPr lang="en-US"/>
        </a:p>
      </dgm:t>
    </dgm:pt>
    <dgm:pt modelId="{E560BE91-5667-2441-9AFC-0BFAEBEFBB10}">
      <dgm:prSet phldrT="[Text]" custT="1"/>
      <dgm:spPr/>
      <dgm:t>
        <a:bodyPr/>
        <a:lstStyle/>
        <a:p>
          <a:r>
            <a:rPr lang="en-US" sz="1300" dirty="0">
              <a:solidFill>
                <a:schemeClr val="tx1"/>
              </a:solidFill>
            </a:rPr>
            <a:t>Regular staff meetings e</a:t>
          </a:r>
          <a:r>
            <a:rPr lang="en-US" sz="1300" dirty="0"/>
            <a:t>mphasizing objectives </a:t>
          </a:r>
        </a:p>
      </dgm:t>
    </dgm:pt>
    <dgm:pt modelId="{4C33B3A7-C71B-1943-954F-A38B0616F437}" type="parTrans" cxnId="{62E476BF-975C-D244-89B4-5D9780D8F995}">
      <dgm:prSet/>
      <dgm:spPr/>
      <dgm:t>
        <a:bodyPr/>
        <a:lstStyle/>
        <a:p>
          <a:endParaRPr lang="en-US"/>
        </a:p>
      </dgm:t>
    </dgm:pt>
    <dgm:pt modelId="{5C62123B-28D6-594F-B5B7-AB6398E2B3A3}" type="sibTrans" cxnId="{62E476BF-975C-D244-89B4-5D9780D8F995}">
      <dgm:prSet/>
      <dgm:spPr/>
      <dgm:t>
        <a:bodyPr/>
        <a:lstStyle/>
        <a:p>
          <a:endParaRPr lang="en-US"/>
        </a:p>
      </dgm:t>
    </dgm:pt>
    <dgm:pt modelId="{87715485-5874-1A45-B959-B44FD4A5EF1F}">
      <dgm:prSet phldrT="[Text]" custT="1"/>
      <dgm:spPr/>
      <dgm:t>
        <a:bodyPr/>
        <a:lstStyle/>
        <a:p>
          <a:r>
            <a:rPr lang="en-US" sz="1300" dirty="0">
              <a:solidFill>
                <a:schemeClr val="tx1"/>
              </a:solidFill>
            </a:rPr>
            <a:t>Improve communication and formal coordination process with AJC co-located partners</a:t>
          </a:r>
          <a:endParaRPr lang="en-US" sz="1300" dirty="0"/>
        </a:p>
      </dgm:t>
    </dgm:pt>
    <dgm:pt modelId="{495E9BB8-B4DF-CA48-83BC-9EAA10EA01A5}" type="parTrans" cxnId="{5C1F3232-2BE5-E544-8890-6B3351F78DE0}">
      <dgm:prSet/>
      <dgm:spPr/>
      <dgm:t>
        <a:bodyPr/>
        <a:lstStyle/>
        <a:p>
          <a:endParaRPr lang="en-US"/>
        </a:p>
      </dgm:t>
    </dgm:pt>
    <dgm:pt modelId="{655BBE97-8003-884D-8ABF-4FB21F7E0B0A}" type="sibTrans" cxnId="{5C1F3232-2BE5-E544-8890-6B3351F78DE0}">
      <dgm:prSet/>
      <dgm:spPr/>
      <dgm:t>
        <a:bodyPr/>
        <a:lstStyle/>
        <a:p>
          <a:endParaRPr lang="en-US"/>
        </a:p>
      </dgm:t>
    </dgm:pt>
    <dgm:pt modelId="{041385FA-A918-F84F-8003-586E3300F96E}">
      <dgm:prSet phldrT="[Text]" custT="1"/>
      <dgm:spPr/>
      <dgm:t>
        <a:bodyPr/>
        <a:lstStyle/>
        <a:p>
          <a:r>
            <a:rPr lang="en-US" sz="1300" dirty="0"/>
            <a:t>Set up meetings with Rapid Response to better coordinate</a:t>
          </a:r>
        </a:p>
      </dgm:t>
    </dgm:pt>
    <dgm:pt modelId="{518278EB-0DF1-B345-B4A4-1BB94FD53238}" type="parTrans" cxnId="{2936195F-F851-F245-923E-FB62E0E7623E}">
      <dgm:prSet/>
      <dgm:spPr/>
      <dgm:t>
        <a:bodyPr/>
        <a:lstStyle/>
        <a:p>
          <a:endParaRPr lang="en-US"/>
        </a:p>
      </dgm:t>
    </dgm:pt>
    <dgm:pt modelId="{88501C34-34A8-E343-B4CA-E45190F1350D}" type="sibTrans" cxnId="{2936195F-F851-F245-923E-FB62E0E7623E}">
      <dgm:prSet/>
      <dgm:spPr/>
      <dgm:t>
        <a:bodyPr/>
        <a:lstStyle/>
        <a:p>
          <a:endParaRPr lang="en-US"/>
        </a:p>
      </dgm:t>
    </dgm:pt>
    <dgm:pt modelId="{B0607203-4412-8C44-9160-B933BF1E2BAE}">
      <dgm:prSet phldrT="[Text]" custT="1"/>
      <dgm:spPr/>
      <dgm:t>
        <a:bodyPr/>
        <a:lstStyle/>
        <a:p>
          <a:r>
            <a:rPr lang="en-US" sz="1400" dirty="0"/>
            <a:t>Maui</a:t>
          </a:r>
        </a:p>
      </dgm:t>
    </dgm:pt>
    <dgm:pt modelId="{1B0BC7BB-0E45-2647-894F-79C0AEE9BB98}" type="parTrans" cxnId="{FACB74D6-A0ED-F046-9B67-8DE154B9415A}">
      <dgm:prSet/>
      <dgm:spPr/>
      <dgm:t>
        <a:bodyPr/>
        <a:lstStyle/>
        <a:p>
          <a:endParaRPr lang="en-US"/>
        </a:p>
      </dgm:t>
    </dgm:pt>
    <dgm:pt modelId="{02B4E6A8-EEBB-FB4D-953C-C2A2B708BB87}" type="sibTrans" cxnId="{FACB74D6-A0ED-F046-9B67-8DE154B9415A}">
      <dgm:prSet/>
      <dgm:spPr/>
      <dgm:t>
        <a:bodyPr/>
        <a:lstStyle/>
        <a:p>
          <a:endParaRPr lang="en-US"/>
        </a:p>
      </dgm:t>
    </dgm:pt>
    <dgm:pt modelId="{AEA7EF2D-4ACF-ED4D-972B-88C57F6029C8}">
      <dgm:prSet phldrT="[Text]" custT="1"/>
      <dgm:spPr/>
      <dgm:t>
        <a:bodyPr/>
        <a:lstStyle/>
        <a:p>
          <a:r>
            <a:rPr lang="en-US" sz="1400" dirty="0"/>
            <a:t>Kauai</a:t>
          </a:r>
        </a:p>
      </dgm:t>
    </dgm:pt>
    <dgm:pt modelId="{137C8770-76AB-5644-9276-C31BED4233F3}" type="parTrans" cxnId="{E652E768-982B-FB4A-8D38-DFAF71EB3CD5}">
      <dgm:prSet/>
      <dgm:spPr/>
      <dgm:t>
        <a:bodyPr/>
        <a:lstStyle/>
        <a:p>
          <a:endParaRPr lang="en-US"/>
        </a:p>
      </dgm:t>
    </dgm:pt>
    <dgm:pt modelId="{460ABF38-4F98-0F47-B61B-D189BC6C6970}" type="sibTrans" cxnId="{E652E768-982B-FB4A-8D38-DFAF71EB3CD5}">
      <dgm:prSet/>
      <dgm:spPr/>
      <dgm:t>
        <a:bodyPr/>
        <a:lstStyle/>
        <a:p>
          <a:endParaRPr lang="en-US"/>
        </a:p>
      </dgm:t>
    </dgm:pt>
    <dgm:pt modelId="{C997AC61-D925-5B4B-85D2-0A68463862E0}">
      <dgm:prSet phldrT="[Text]" custT="1"/>
      <dgm:spPr/>
      <dgm:t>
        <a:bodyPr/>
        <a:lstStyle/>
        <a:p>
          <a:r>
            <a:rPr lang="en-US" sz="1300" dirty="0"/>
            <a:t>Build partnership with organizations that offer other career pathways instead of competing</a:t>
          </a:r>
        </a:p>
      </dgm:t>
    </dgm:pt>
    <dgm:pt modelId="{A6ECFFE9-C093-F14C-AE11-A49B179D690A}" type="parTrans" cxnId="{8D5B6FFC-E80D-2644-AAEC-2E65B6115D0C}">
      <dgm:prSet/>
      <dgm:spPr/>
      <dgm:t>
        <a:bodyPr/>
        <a:lstStyle/>
        <a:p>
          <a:endParaRPr lang="en-US"/>
        </a:p>
      </dgm:t>
    </dgm:pt>
    <dgm:pt modelId="{BD30FFE8-0851-6347-9E07-C0BFAFCADE67}" type="sibTrans" cxnId="{8D5B6FFC-E80D-2644-AAEC-2E65B6115D0C}">
      <dgm:prSet/>
      <dgm:spPr/>
      <dgm:t>
        <a:bodyPr/>
        <a:lstStyle/>
        <a:p>
          <a:endParaRPr lang="en-US"/>
        </a:p>
      </dgm:t>
    </dgm:pt>
    <dgm:pt modelId="{E47A7245-9F89-C147-B173-7498E4EE9DBE}">
      <dgm:prSet phldrT="[Text]" custT="1"/>
      <dgm:spPr/>
      <dgm:t>
        <a:bodyPr/>
        <a:lstStyle/>
        <a:p>
          <a:r>
            <a:rPr lang="en-US" sz="1300" dirty="0"/>
            <a:t>Work with the State Workforce to identify options within </a:t>
          </a:r>
          <a:r>
            <a:rPr lang="en-US" sz="1300" dirty="0" err="1"/>
            <a:t>HireNet</a:t>
          </a:r>
          <a:r>
            <a:rPr lang="en-US" sz="1300" dirty="0"/>
            <a:t> that could be use as an internal tracking system </a:t>
          </a:r>
        </a:p>
      </dgm:t>
    </dgm:pt>
    <dgm:pt modelId="{9EEC8DF6-1A32-7547-8C73-4BF7CB9E6ADC}" type="parTrans" cxnId="{C07620E3-8B9B-B64E-B61C-818EAC9FA0CD}">
      <dgm:prSet/>
      <dgm:spPr/>
      <dgm:t>
        <a:bodyPr/>
        <a:lstStyle/>
        <a:p>
          <a:endParaRPr lang="en-US"/>
        </a:p>
      </dgm:t>
    </dgm:pt>
    <dgm:pt modelId="{9C5C7C7D-1EAE-DC42-A658-51FDE44DE212}" type="sibTrans" cxnId="{C07620E3-8B9B-B64E-B61C-818EAC9FA0CD}">
      <dgm:prSet/>
      <dgm:spPr/>
      <dgm:t>
        <a:bodyPr/>
        <a:lstStyle/>
        <a:p>
          <a:endParaRPr lang="en-US"/>
        </a:p>
      </dgm:t>
    </dgm:pt>
    <dgm:pt modelId="{D186CB1D-27CA-4E42-9722-5F6862E92D6D}">
      <dgm:prSet phldrT="[Text]" custT="1"/>
      <dgm:spPr/>
      <dgm:t>
        <a:bodyPr/>
        <a:lstStyle/>
        <a:p>
          <a:r>
            <a:rPr lang="en-US" sz="1300" dirty="0"/>
            <a:t>Goodwill’s data security policy to be shared with the State Workforce</a:t>
          </a:r>
        </a:p>
      </dgm:t>
    </dgm:pt>
    <dgm:pt modelId="{08563EF0-3B06-DC41-8291-06DAB9923915}" type="parTrans" cxnId="{1AB2FE7B-F50A-2F41-A26C-664CF8DC11CA}">
      <dgm:prSet/>
      <dgm:spPr/>
      <dgm:t>
        <a:bodyPr/>
        <a:lstStyle/>
        <a:p>
          <a:endParaRPr lang="en-US"/>
        </a:p>
      </dgm:t>
    </dgm:pt>
    <dgm:pt modelId="{E0B8F52F-C56C-BD46-86C5-A44052AF5F0A}" type="sibTrans" cxnId="{1AB2FE7B-F50A-2F41-A26C-664CF8DC11CA}">
      <dgm:prSet/>
      <dgm:spPr/>
      <dgm:t>
        <a:bodyPr/>
        <a:lstStyle/>
        <a:p>
          <a:endParaRPr lang="en-US"/>
        </a:p>
      </dgm:t>
    </dgm:pt>
    <dgm:pt modelId="{2A880428-3C4E-D74A-B98D-252CE40A397D}">
      <dgm:prSet phldrT="[Text]" custT="1"/>
      <dgm:spPr/>
      <dgm:t>
        <a:bodyPr/>
        <a:lstStyle/>
        <a:p>
          <a:r>
            <a:rPr lang="en-US" sz="1300" dirty="0"/>
            <a:t>Find opportunities to advertise WIOA programs in the new location</a:t>
          </a:r>
        </a:p>
      </dgm:t>
    </dgm:pt>
    <dgm:pt modelId="{2109445F-D212-E344-ACC1-357C2E0BF383}" type="parTrans" cxnId="{108588CC-9A7C-5740-868E-187A36D2197A}">
      <dgm:prSet/>
      <dgm:spPr/>
      <dgm:t>
        <a:bodyPr/>
        <a:lstStyle/>
        <a:p>
          <a:endParaRPr lang="en-US"/>
        </a:p>
      </dgm:t>
    </dgm:pt>
    <dgm:pt modelId="{84BE5981-D74C-9E49-8811-3C362706644F}" type="sibTrans" cxnId="{108588CC-9A7C-5740-868E-187A36D2197A}">
      <dgm:prSet/>
      <dgm:spPr/>
      <dgm:t>
        <a:bodyPr/>
        <a:lstStyle/>
        <a:p>
          <a:endParaRPr lang="en-US"/>
        </a:p>
      </dgm:t>
    </dgm:pt>
    <dgm:pt modelId="{5D38E6C8-7E61-AA4F-915B-7A5287859C14}">
      <dgm:prSet phldrT="[Text]" custT="1"/>
      <dgm:spPr/>
      <dgm:t>
        <a:bodyPr/>
        <a:lstStyle/>
        <a:p>
          <a:r>
            <a:rPr lang="en-US" sz="1300" dirty="0"/>
            <a:t>Leverage existing university relationships and resources for outreach</a:t>
          </a:r>
        </a:p>
      </dgm:t>
    </dgm:pt>
    <dgm:pt modelId="{919957BB-2A17-AD45-97AD-0E76E9EFA18F}" type="parTrans" cxnId="{E033459A-1FAE-1D44-B11D-8AD5754BA640}">
      <dgm:prSet/>
      <dgm:spPr/>
      <dgm:t>
        <a:bodyPr/>
        <a:lstStyle/>
        <a:p>
          <a:endParaRPr lang="en-US"/>
        </a:p>
      </dgm:t>
    </dgm:pt>
    <dgm:pt modelId="{99B7A5D3-0DB1-8143-8BE5-A6202E61A463}" type="sibTrans" cxnId="{E033459A-1FAE-1D44-B11D-8AD5754BA640}">
      <dgm:prSet/>
      <dgm:spPr/>
      <dgm:t>
        <a:bodyPr/>
        <a:lstStyle/>
        <a:p>
          <a:endParaRPr lang="en-US"/>
        </a:p>
      </dgm:t>
    </dgm:pt>
    <dgm:pt modelId="{E32C6E08-965A-574A-93F8-CB72C25ACE50}">
      <dgm:prSet phldrT="[Text]" custT="1"/>
      <dgm:spPr/>
      <dgm:t>
        <a:bodyPr/>
        <a:lstStyle/>
        <a:p>
          <a:r>
            <a:rPr lang="en-US" sz="1300" dirty="0"/>
            <a:t>Training for case managers on how to utilize the different features of the database to run reports</a:t>
          </a:r>
        </a:p>
      </dgm:t>
    </dgm:pt>
    <dgm:pt modelId="{C5BF5A4D-2C38-8A4C-B8BC-E135AE90927F}" type="parTrans" cxnId="{E98AC8C2-F326-4D4F-9AA0-ABE2CF5F9174}">
      <dgm:prSet/>
      <dgm:spPr/>
      <dgm:t>
        <a:bodyPr/>
        <a:lstStyle/>
        <a:p>
          <a:endParaRPr lang="en-US"/>
        </a:p>
      </dgm:t>
    </dgm:pt>
    <dgm:pt modelId="{0C315BCC-32C5-0C4D-8AEB-03149EBF2042}" type="sibTrans" cxnId="{E98AC8C2-F326-4D4F-9AA0-ABE2CF5F9174}">
      <dgm:prSet/>
      <dgm:spPr/>
      <dgm:t>
        <a:bodyPr/>
        <a:lstStyle/>
        <a:p>
          <a:endParaRPr lang="en-US"/>
        </a:p>
      </dgm:t>
    </dgm:pt>
    <dgm:pt modelId="{2A36CEF9-5BCF-C945-9566-58D29F5C1AB5}">
      <dgm:prSet phldrT="[Text]" custT="1"/>
      <dgm:spPr/>
      <dgm:t>
        <a:bodyPr/>
        <a:lstStyle/>
        <a:p>
          <a:r>
            <a:rPr lang="en-US" sz="1300" dirty="0"/>
            <a:t>Youth program to set up office at the AJC</a:t>
          </a:r>
        </a:p>
      </dgm:t>
    </dgm:pt>
    <dgm:pt modelId="{4A255476-B904-5D4A-9711-B7F49ED1C5DC}" type="parTrans" cxnId="{B000C1CA-EB20-E641-B52A-6FBE430F737C}">
      <dgm:prSet/>
      <dgm:spPr/>
      <dgm:t>
        <a:bodyPr/>
        <a:lstStyle/>
        <a:p>
          <a:endParaRPr lang="en-US"/>
        </a:p>
      </dgm:t>
    </dgm:pt>
    <dgm:pt modelId="{2C7BCA52-E1EA-DD48-B37F-8A10D9B0D77B}" type="sibTrans" cxnId="{B000C1CA-EB20-E641-B52A-6FBE430F737C}">
      <dgm:prSet/>
      <dgm:spPr/>
      <dgm:t>
        <a:bodyPr/>
        <a:lstStyle/>
        <a:p>
          <a:endParaRPr lang="en-US"/>
        </a:p>
      </dgm:t>
    </dgm:pt>
    <dgm:pt modelId="{0F5DEA5E-5815-3144-9A37-79CF08DCC647}">
      <dgm:prSet phldrT="[Text]" custT="1"/>
      <dgm:spPr/>
      <dgm:t>
        <a:bodyPr/>
        <a:lstStyle/>
        <a:p>
          <a:r>
            <a:rPr lang="en-US" sz="1300" dirty="0"/>
            <a:t>Update the outreach strategy and work with schools (e.g., use of social media, etc.)</a:t>
          </a:r>
        </a:p>
      </dgm:t>
    </dgm:pt>
    <dgm:pt modelId="{7D0D8E73-EF22-5441-B0E7-3E8C56C36441}" type="parTrans" cxnId="{06CAC038-BAE5-E740-9396-0BCFE24E40DE}">
      <dgm:prSet/>
      <dgm:spPr/>
      <dgm:t>
        <a:bodyPr/>
        <a:lstStyle/>
        <a:p>
          <a:endParaRPr lang="en-US"/>
        </a:p>
      </dgm:t>
    </dgm:pt>
    <dgm:pt modelId="{89022785-1BC7-844F-8141-1BCDCA12B160}" type="sibTrans" cxnId="{06CAC038-BAE5-E740-9396-0BCFE24E40DE}">
      <dgm:prSet/>
      <dgm:spPr/>
      <dgm:t>
        <a:bodyPr/>
        <a:lstStyle/>
        <a:p>
          <a:endParaRPr lang="en-US"/>
        </a:p>
      </dgm:t>
    </dgm:pt>
    <dgm:pt modelId="{9F75507B-C092-4DC4-9CD3-92AB59A72046}">
      <dgm:prSet phldrT="[Text]" custT="1"/>
      <dgm:spPr/>
      <dgm:t>
        <a:bodyPr/>
        <a:lstStyle/>
        <a:p>
          <a:r>
            <a:rPr lang="en-US" sz="1300" dirty="0"/>
            <a:t>Resolve understanding of ETP certification process</a:t>
          </a:r>
        </a:p>
      </dgm:t>
    </dgm:pt>
    <dgm:pt modelId="{B0C54312-306E-45B7-8E6A-775BE849978B}" type="parTrans" cxnId="{F967E2A5-E8BA-41C3-9D82-11736A5646FB}">
      <dgm:prSet/>
      <dgm:spPr/>
      <dgm:t>
        <a:bodyPr/>
        <a:lstStyle/>
        <a:p>
          <a:endParaRPr lang="en-US"/>
        </a:p>
      </dgm:t>
    </dgm:pt>
    <dgm:pt modelId="{8F4E2220-CF73-4B02-BC94-64F4A1AC7C29}" type="sibTrans" cxnId="{F967E2A5-E8BA-41C3-9D82-11736A5646FB}">
      <dgm:prSet/>
      <dgm:spPr/>
      <dgm:t>
        <a:bodyPr/>
        <a:lstStyle/>
        <a:p>
          <a:endParaRPr lang="en-US"/>
        </a:p>
      </dgm:t>
    </dgm:pt>
    <dgm:pt modelId="{62D478B2-3813-4853-87E4-7DF4937C5301}" type="pres">
      <dgm:prSet presAssocID="{084E71B9-C16D-2C40-A815-A9B046A0CC9F}" presName="linear" presStyleCnt="0">
        <dgm:presLayoutVars>
          <dgm:dir/>
          <dgm:animLvl val="lvl"/>
          <dgm:resizeHandles val="exact"/>
        </dgm:presLayoutVars>
      </dgm:prSet>
      <dgm:spPr/>
    </dgm:pt>
    <dgm:pt modelId="{C2F41129-86D4-49A3-B801-1B54FB627078}" type="pres">
      <dgm:prSet presAssocID="{C3AF66AC-52DB-BB40-BD03-0CBAAFDBDF2C}" presName="parentLin" presStyleCnt="0"/>
      <dgm:spPr/>
    </dgm:pt>
    <dgm:pt modelId="{EAC80656-2A1D-46A4-B047-1A12B13FED94}" type="pres">
      <dgm:prSet presAssocID="{C3AF66AC-52DB-BB40-BD03-0CBAAFDBDF2C}" presName="parentLeftMargin" presStyleLbl="node1" presStyleIdx="0" presStyleCnt="4"/>
      <dgm:spPr/>
    </dgm:pt>
    <dgm:pt modelId="{2B959370-F43B-40E3-B03A-8CD731E53C16}" type="pres">
      <dgm:prSet presAssocID="{C3AF66AC-52DB-BB40-BD03-0CBAAFDBDF2C}" presName="parentText" presStyleLbl="node1" presStyleIdx="0" presStyleCnt="4" custScaleY="73142">
        <dgm:presLayoutVars>
          <dgm:chMax val="0"/>
          <dgm:bulletEnabled val="1"/>
        </dgm:presLayoutVars>
      </dgm:prSet>
      <dgm:spPr/>
    </dgm:pt>
    <dgm:pt modelId="{F16AF31D-5CE0-4E68-9BFC-6D9305D865A3}" type="pres">
      <dgm:prSet presAssocID="{C3AF66AC-52DB-BB40-BD03-0CBAAFDBDF2C}" presName="negativeSpace" presStyleCnt="0"/>
      <dgm:spPr/>
    </dgm:pt>
    <dgm:pt modelId="{B883C65F-D301-44A5-943E-93D0C942390F}" type="pres">
      <dgm:prSet presAssocID="{C3AF66AC-52DB-BB40-BD03-0CBAAFDBDF2C}" presName="childText" presStyleLbl="conFgAcc1" presStyleIdx="0" presStyleCnt="4" custLinFactNeighborX="17" custLinFactNeighborY="254">
        <dgm:presLayoutVars>
          <dgm:bulletEnabled val="1"/>
        </dgm:presLayoutVars>
      </dgm:prSet>
      <dgm:spPr/>
    </dgm:pt>
    <dgm:pt modelId="{7B35BDAB-D28A-489B-A1AE-B77BAA46A5DC}" type="pres">
      <dgm:prSet presAssocID="{12D08EA7-383D-984E-8266-CD94B60DC15C}" presName="spaceBetweenRectangles" presStyleCnt="0"/>
      <dgm:spPr/>
    </dgm:pt>
    <dgm:pt modelId="{B9AE9893-DEDA-4852-9B08-DE29D322B66F}" type="pres">
      <dgm:prSet presAssocID="{651125F7-39E5-544A-B6CA-E374CB6D4BF7}" presName="parentLin" presStyleCnt="0"/>
      <dgm:spPr/>
    </dgm:pt>
    <dgm:pt modelId="{1DCB441D-9627-4EED-8CD2-C9B26ECEF5FB}" type="pres">
      <dgm:prSet presAssocID="{651125F7-39E5-544A-B6CA-E374CB6D4BF7}" presName="parentLeftMargin" presStyleLbl="node1" presStyleIdx="0" presStyleCnt="4"/>
      <dgm:spPr/>
    </dgm:pt>
    <dgm:pt modelId="{34D31692-B605-4273-9DE6-5A1C9E260E86}" type="pres">
      <dgm:prSet presAssocID="{651125F7-39E5-544A-B6CA-E374CB6D4BF7}" presName="parentText" presStyleLbl="node1" presStyleIdx="1" presStyleCnt="4" custScaleY="63105">
        <dgm:presLayoutVars>
          <dgm:chMax val="0"/>
          <dgm:bulletEnabled val="1"/>
        </dgm:presLayoutVars>
      </dgm:prSet>
      <dgm:spPr/>
    </dgm:pt>
    <dgm:pt modelId="{57A09BA3-3BA3-43D7-BAB2-D1E5A0112939}" type="pres">
      <dgm:prSet presAssocID="{651125F7-39E5-544A-B6CA-E374CB6D4BF7}" presName="negativeSpace" presStyleCnt="0"/>
      <dgm:spPr/>
    </dgm:pt>
    <dgm:pt modelId="{E4F11D69-C9C5-472F-AFC4-9155323E2794}" type="pres">
      <dgm:prSet presAssocID="{651125F7-39E5-544A-B6CA-E374CB6D4BF7}" presName="childText" presStyleLbl="conFgAcc1" presStyleIdx="1" presStyleCnt="4">
        <dgm:presLayoutVars>
          <dgm:bulletEnabled val="1"/>
        </dgm:presLayoutVars>
      </dgm:prSet>
      <dgm:spPr/>
    </dgm:pt>
    <dgm:pt modelId="{A24AFEE9-51A8-4945-9F5A-445510271261}" type="pres">
      <dgm:prSet presAssocID="{83C63A54-7E0F-054C-9F13-923D48D8A2EE}" presName="spaceBetweenRectangles" presStyleCnt="0"/>
      <dgm:spPr/>
    </dgm:pt>
    <dgm:pt modelId="{C0B254A8-DECB-41CD-ACEC-7FAF1EFDDDA5}" type="pres">
      <dgm:prSet presAssocID="{B0607203-4412-8C44-9160-B933BF1E2BAE}" presName="parentLin" presStyleCnt="0"/>
      <dgm:spPr/>
    </dgm:pt>
    <dgm:pt modelId="{55B2D5F5-DC22-4B6D-B3B9-64397D584184}" type="pres">
      <dgm:prSet presAssocID="{B0607203-4412-8C44-9160-B933BF1E2BAE}" presName="parentLeftMargin" presStyleLbl="node1" presStyleIdx="1" presStyleCnt="4"/>
      <dgm:spPr/>
    </dgm:pt>
    <dgm:pt modelId="{302CA3E8-6C2B-4B8E-A0D6-9407838E15E2}" type="pres">
      <dgm:prSet presAssocID="{B0607203-4412-8C44-9160-B933BF1E2BAE}" presName="parentText" presStyleLbl="node1" presStyleIdx="2" presStyleCnt="4" custScaleY="63454">
        <dgm:presLayoutVars>
          <dgm:chMax val="0"/>
          <dgm:bulletEnabled val="1"/>
        </dgm:presLayoutVars>
      </dgm:prSet>
      <dgm:spPr/>
    </dgm:pt>
    <dgm:pt modelId="{56A30B2B-47AB-4F7C-AE63-3C402C47BA05}" type="pres">
      <dgm:prSet presAssocID="{B0607203-4412-8C44-9160-B933BF1E2BAE}" presName="negativeSpace" presStyleCnt="0"/>
      <dgm:spPr/>
    </dgm:pt>
    <dgm:pt modelId="{3283353E-2735-4355-9189-A0DA5C3696E8}" type="pres">
      <dgm:prSet presAssocID="{B0607203-4412-8C44-9160-B933BF1E2BAE}" presName="childText" presStyleLbl="conFgAcc1" presStyleIdx="2" presStyleCnt="4">
        <dgm:presLayoutVars>
          <dgm:bulletEnabled val="1"/>
        </dgm:presLayoutVars>
      </dgm:prSet>
      <dgm:spPr/>
    </dgm:pt>
    <dgm:pt modelId="{7319BA46-5322-4166-8E88-BD19AF739DA9}" type="pres">
      <dgm:prSet presAssocID="{02B4E6A8-EEBB-FB4D-953C-C2A2B708BB87}" presName="spaceBetweenRectangles" presStyleCnt="0"/>
      <dgm:spPr/>
    </dgm:pt>
    <dgm:pt modelId="{08D95A56-3C47-478D-B932-BE83063F4AA9}" type="pres">
      <dgm:prSet presAssocID="{AEA7EF2D-4ACF-ED4D-972B-88C57F6029C8}" presName="parentLin" presStyleCnt="0"/>
      <dgm:spPr/>
    </dgm:pt>
    <dgm:pt modelId="{E77B5E7F-974F-4D84-BADC-D3B360D5FEB0}" type="pres">
      <dgm:prSet presAssocID="{AEA7EF2D-4ACF-ED4D-972B-88C57F6029C8}" presName="parentLeftMargin" presStyleLbl="node1" presStyleIdx="2" presStyleCnt="4"/>
      <dgm:spPr/>
    </dgm:pt>
    <dgm:pt modelId="{80DDBB70-643B-4D05-A8CA-C3BE58A2D6B7}" type="pres">
      <dgm:prSet presAssocID="{AEA7EF2D-4ACF-ED4D-972B-88C57F6029C8}" presName="parentText" presStyleLbl="node1" presStyleIdx="3" presStyleCnt="4" custScaleY="68543">
        <dgm:presLayoutVars>
          <dgm:chMax val="0"/>
          <dgm:bulletEnabled val="1"/>
        </dgm:presLayoutVars>
      </dgm:prSet>
      <dgm:spPr/>
    </dgm:pt>
    <dgm:pt modelId="{0AB929EB-1088-47C3-B14A-858CB832AD2B}" type="pres">
      <dgm:prSet presAssocID="{AEA7EF2D-4ACF-ED4D-972B-88C57F6029C8}" presName="negativeSpace" presStyleCnt="0"/>
      <dgm:spPr/>
    </dgm:pt>
    <dgm:pt modelId="{0CF6BD7B-FC49-4B17-8C73-EF2285DE0013}" type="pres">
      <dgm:prSet presAssocID="{AEA7EF2D-4ACF-ED4D-972B-88C57F6029C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1DDB908-9E27-4F30-8EED-332650703B07}" type="presOf" srcId="{2A880428-3C4E-D74A-B98D-252CE40A397D}" destId="{3283353E-2735-4355-9189-A0DA5C3696E8}" srcOrd="0" destOrd="2" presId="urn:microsoft.com/office/officeart/2005/8/layout/list1"/>
    <dgm:cxn modelId="{6DD4420D-21CB-45B4-8E66-BCBF3E8E939F}" type="presOf" srcId="{0F5DEA5E-5815-3144-9A37-79CF08DCC647}" destId="{0CF6BD7B-FC49-4B17-8C73-EF2285DE0013}" srcOrd="0" destOrd="2" presId="urn:microsoft.com/office/officeart/2005/8/layout/list1"/>
    <dgm:cxn modelId="{E700F917-F9A4-4C7F-A187-B90017B810BC}" type="presOf" srcId="{C25B21AF-5D21-1A4D-8893-F576D56AF9E8}" destId="{B883C65F-D301-44A5-943E-93D0C942390F}" srcOrd="0" destOrd="0" presId="urn:microsoft.com/office/officeart/2005/8/layout/list1"/>
    <dgm:cxn modelId="{E1190219-64B8-43A6-A83D-2383EDA14180}" type="presOf" srcId="{084E71B9-C16D-2C40-A815-A9B046A0CC9F}" destId="{62D478B2-3813-4853-87E4-7DF4937C5301}" srcOrd="0" destOrd="0" presId="urn:microsoft.com/office/officeart/2005/8/layout/list1"/>
    <dgm:cxn modelId="{67BEE12B-FCD5-4F9D-A90A-232053905139}" type="presOf" srcId="{5D38E6C8-7E61-AA4F-915B-7A5287859C14}" destId="{3283353E-2735-4355-9189-A0DA5C3696E8}" srcOrd="0" destOrd="3" presId="urn:microsoft.com/office/officeart/2005/8/layout/list1"/>
    <dgm:cxn modelId="{5C1F3232-2BE5-E544-8890-6B3351F78DE0}" srcId="{651125F7-39E5-544A-B6CA-E374CB6D4BF7}" destId="{87715485-5874-1A45-B959-B44FD4A5EF1F}" srcOrd="1" destOrd="0" parTransId="{495E9BB8-B4DF-CA48-83BC-9EAA10EA01A5}" sibTransId="{655BBE97-8003-884D-8ABF-4FB21F7E0B0A}"/>
    <dgm:cxn modelId="{95E3F733-6C98-B449-97F6-6F52274E750F}" srcId="{084E71B9-C16D-2C40-A815-A9B046A0CC9F}" destId="{C3AF66AC-52DB-BB40-BD03-0CBAAFDBDF2C}" srcOrd="0" destOrd="0" parTransId="{CCAE22E6-6C0B-554F-9058-8BB45507925E}" sibTransId="{12D08EA7-383D-984E-8266-CD94B60DC15C}"/>
    <dgm:cxn modelId="{06CAC038-BAE5-E740-9396-0BCFE24E40DE}" srcId="{AEA7EF2D-4ACF-ED4D-972B-88C57F6029C8}" destId="{0F5DEA5E-5815-3144-9A37-79CF08DCC647}" srcOrd="2" destOrd="0" parTransId="{7D0D8E73-EF22-5441-B0E7-3E8C56C36441}" sibTransId="{89022785-1BC7-844F-8141-1BCDCA12B160}"/>
    <dgm:cxn modelId="{302D075C-275E-4B58-AE18-4B1E973584F0}" type="presOf" srcId="{B0607203-4412-8C44-9160-B933BF1E2BAE}" destId="{302CA3E8-6C2B-4B8E-A0D6-9407838E15E2}" srcOrd="1" destOrd="0" presId="urn:microsoft.com/office/officeart/2005/8/layout/list1"/>
    <dgm:cxn modelId="{2936195F-F851-F245-923E-FB62E0E7623E}" srcId="{C3AF66AC-52DB-BB40-BD03-0CBAAFDBDF2C}" destId="{041385FA-A918-F84F-8003-586E3300F96E}" srcOrd="1" destOrd="0" parTransId="{518278EB-0DF1-B345-B4A4-1BB94FD53238}" sibTransId="{88501C34-34A8-E343-B4CA-E45190F1350D}"/>
    <dgm:cxn modelId="{33362348-0887-4B0C-8679-18A54C5FBCAE}" type="presOf" srcId="{AEA7EF2D-4ACF-ED4D-972B-88C57F6029C8}" destId="{E77B5E7F-974F-4D84-BADC-D3B360D5FEB0}" srcOrd="0" destOrd="0" presId="urn:microsoft.com/office/officeart/2005/8/layout/list1"/>
    <dgm:cxn modelId="{E652E768-982B-FB4A-8D38-DFAF71EB3CD5}" srcId="{084E71B9-C16D-2C40-A815-A9B046A0CC9F}" destId="{AEA7EF2D-4ACF-ED4D-972B-88C57F6029C8}" srcOrd="3" destOrd="0" parTransId="{137C8770-76AB-5644-9276-C31BED4233F3}" sibTransId="{460ABF38-4F98-0F47-B61B-D189BC6C6970}"/>
    <dgm:cxn modelId="{253BBC4C-B9C9-47B7-86B2-7856291BD5F9}" type="presOf" srcId="{E560BE91-5667-2441-9AFC-0BFAEBEFBB10}" destId="{E4F11D69-C9C5-472F-AFC4-9155323E2794}" srcOrd="0" destOrd="0" presId="urn:microsoft.com/office/officeart/2005/8/layout/list1"/>
    <dgm:cxn modelId="{2E056D72-76CD-4015-9C21-7FC40FD675D4}" type="presOf" srcId="{651125F7-39E5-544A-B6CA-E374CB6D4BF7}" destId="{1DCB441D-9627-4EED-8CD2-C9B26ECEF5FB}" srcOrd="0" destOrd="0" presId="urn:microsoft.com/office/officeart/2005/8/layout/list1"/>
    <dgm:cxn modelId="{B3D80F78-5D48-F64E-B8AE-5FED4C5523C8}" srcId="{084E71B9-C16D-2C40-A815-A9B046A0CC9F}" destId="{651125F7-39E5-544A-B6CA-E374CB6D4BF7}" srcOrd="1" destOrd="0" parTransId="{E67A50A1-65B8-B848-9CDE-508F6691DB54}" sibTransId="{83C63A54-7E0F-054C-9F13-923D48D8A2EE}"/>
    <dgm:cxn modelId="{1AB2FE7B-F50A-2F41-A26C-664CF8DC11CA}" srcId="{E47A7245-9F89-C147-B173-7498E4EE9DBE}" destId="{D186CB1D-27CA-4E42-9722-5F6862E92D6D}" srcOrd="0" destOrd="0" parTransId="{08563EF0-3B06-DC41-8291-06DAB9923915}" sibTransId="{E0B8F52F-C56C-BD46-86C5-A44052AF5F0A}"/>
    <dgm:cxn modelId="{EEEE288B-4A1D-4ECF-AA49-8E5B96A1CC42}" type="presOf" srcId="{87715485-5874-1A45-B959-B44FD4A5EF1F}" destId="{E4F11D69-C9C5-472F-AFC4-9155323E2794}" srcOrd="0" destOrd="1" presId="urn:microsoft.com/office/officeart/2005/8/layout/list1"/>
    <dgm:cxn modelId="{454C5E96-7BFB-40C0-9321-8365BCA53886}" type="presOf" srcId="{2A36CEF9-5BCF-C945-9566-58D29F5C1AB5}" destId="{0CF6BD7B-FC49-4B17-8C73-EF2285DE0013}" srcOrd="0" destOrd="1" presId="urn:microsoft.com/office/officeart/2005/8/layout/list1"/>
    <dgm:cxn modelId="{E275F196-273C-45B7-8427-4D9D9B01CF53}" type="presOf" srcId="{041385FA-A918-F84F-8003-586E3300F96E}" destId="{B883C65F-D301-44A5-943E-93D0C942390F}" srcOrd="0" destOrd="2" presId="urn:microsoft.com/office/officeart/2005/8/layout/list1"/>
    <dgm:cxn modelId="{0A9D1897-473F-43C0-AB57-3C24DEE3FF7D}" type="presOf" srcId="{651125F7-39E5-544A-B6CA-E374CB6D4BF7}" destId="{34D31692-B605-4273-9DE6-5A1C9E260E86}" srcOrd="1" destOrd="0" presId="urn:microsoft.com/office/officeart/2005/8/layout/list1"/>
    <dgm:cxn modelId="{E033459A-1FAE-1D44-B11D-8AD5754BA640}" srcId="{B0607203-4412-8C44-9160-B933BF1E2BAE}" destId="{5D38E6C8-7E61-AA4F-915B-7A5287859C14}" srcOrd="2" destOrd="0" parTransId="{919957BB-2A17-AD45-97AD-0E76E9EFA18F}" sibTransId="{99B7A5D3-0DB1-8143-8BE5-A6202E61A463}"/>
    <dgm:cxn modelId="{AD3A5EA5-63F1-450D-850B-28D27D276758}" type="presOf" srcId="{C3AF66AC-52DB-BB40-BD03-0CBAAFDBDF2C}" destId="{2B959370-F43B-40E3-B03A-8CD731E53C16}" srcOrd="1" destOrd="0" presId="urn:microsoft.com/office/officeart/2005/8/layout/list1"/>
    <dgm:cxn modelId="{F967E2A5-E8BA-41C3-9D82-11736A5646FB}" srcId="{C3AF66AC-52DB-BB40-BD03-0CBAAFDBDF2C}" destId="{9F75507B-C092-4DC4-9CD3-92AB59A72046}" srcOrd="2" destOrd="0" parTransId="{B0C54312-306E-45B7-8E6A-775BE849978B}" sibTransId="{8F4E2220-CF73-4B02-BC94-64F4A1AC7C29}"/>
    <dgm:cxn modelId="{4A3365A9-35FE-443C-9F0A-75BEB857C6CF}" type="presOf" srcId="{E32C6E08-965A-574A-93F8-CB72C25ACE50}" destId="{0CF6BD7B-FC49-4B17-8C73-EF2285DE0013}" srcOrd="0" destOrd="0" presId="urn:microsoft.com/office/officeart/2005/8/layout/list1"/>
    <dgm:cxn modelId="{C4DAA3B4-F854-304C-A0BE-FA11B26BEEB7}" srcId="{C3AF66AC-52DB-BB40-BD03-0CBAAFDBDF2C}" destId="{C25B21AF-5D21-1A4D-8893-F576D56AF9E8}" srcOrd="0" destOrd="0" parTransId="{3D1FB8B2-1DB4-EF49-9079-10A3CF49853E}" sibTransId="{25EFFF14-BB26-7C43-8186-0060D9A7D430}"/>
    <dgm:cxn modelId="{62E476BF-975C-D244-89B4-5D9780D8F995}" srcId="{651125F7-39E5-544A-B6CA-E374CB6D4BF7}" destId="{E560BE91-5667-2441-9AFC-0BFAEBEFBB10}" srcOrd="0" destOrd="0" parTransId="{4C33B3A7-C71B-1943-954F-A38B0616F437}" sibTransId="{5C62123B-28D6-594F-B5B7-AB6398E2B3A3}"/>
    <dgm:cxn modelId="{E5DF4DC2-E10D-428A-AD47-12EC463D4026}" type="presOf" srcId="{D186CB1D-27CA-4E42-9722-5F6862E92D6D}" destId="{3283353E-2735-4355-9189-A0DA5C3696E8}" srcOrd="0" destOrd="1" presId="urn:microsoft.com/office/officeart/2005/8/layout/list1"/>
    <dgm:cxn modelId="{E98AC8C2-F326-4D4F-9AA0-ABE2CF5F9174}" srcId="{AEA7EF2D-4ACF-ED4D-972B-88C57F6029C8}" destId="{E32C6E08-965A-574A-93F8-CB72C25ACE50}" srcOrd="0" destOrd="0" parTransId="{C5BF5A4D-2C38-8A4C-B8BC-E135AE90927F}" sibTransId="{0C315BCC-32C5-0C4D-8AEB-03149EBF2042}"/>
    <dgm:cxn modelId="{CF0738C9-0D8C-D04B-A5D9-9525007600AB}" srcId="{C25B21AF-5D21-1A4D-8893-F576D56AF9E8}" destId="{9C5A2CA0-C14C-5B4F-9978-57D0DA6A7470}" srcOrd="0" destOrd="0" parTransId="{6E1EBAAA-384A-5048-95F0-F26A25A16DE1}" sibTransId="{5AA976F8-C45A-B144-A496-F7BCFE274B25}"/>
    <dgm:cxn modelId="{B000C1CA-EB20-E641-B52A-6FBE430F737C}" srcId="{AEA7EF2D-4ACF-ED4D-972B-88C57F6029C8}" destId="{2A36CEF9-5BCF-C945-9566-58D29F5C1AB5}" srcOrd="1" destOrd="0" parTransId="{4A255476-B904-5D4A-9711-B7F49ED1C5DC}" sibTransId="{2C7BCA52-E1EA-DD48-B37F-8A10D9B0D77B}"/>
    <dgm:cxn modelId="{108588CC-9A7C-5740-868E-187A36D2197A}" srcId="{B0607203-4412-8C44-9160-B933BF1E2BAE}" destId="{2A880428-3C4E-D74A-B98D-252CE40A397D}" srcOrd="1" destOrd="0" parTransId="{2109445F-D212-E344-ACC1-357C2E0BF383}" sibTransId="{84BE5981-D74C-9E49-8811-3C362706644F}"/>
    <dgm:cxn modelId="{9ED4B5D1-82F0-4717-B4B2-1FC93DEA69F4}" type="presOf" srcId="{AEA7EF2D-4ACF-ED4D-972B-88C57F6029C8}" destId="{80DDBB70-643B-4D05-A8CA-C3BE58A2D6B7}" srcOrd="1" destOrd="0" presId="urn:microsoft.com/office/officeart/2005/8/layout/list1"/>
    <dgm:cxn modelId="{FACB74D6-A0ED-F046-9B67-8DE154B9415A}" srcId="{084E71B9-C16D-2C40-A815-A9B046A0CC9F}" destId="{B0607203-4412-8C44-9160-B933BF1E2BAE}" srcOrd="2" destOrd="0" parTransId="{1B0BC7BB-0E45-2647-894F-79C0AEE9BB98}" sibTransId="{02B4E6A8-EEBB-FB4D-953C-C2A2B708BB87}"/>
    <dgm:cxn modelId="{EEDBEED6-7733-41B1-B87D-7FBF654E3DAB}" type="presOf" srcId="{B0607203-4412-8C44-9160-B933BF1E2BAE}" destId="{55B2D5F5-DC22-4B6D-B3B9-64397D584184}" srcOrd="0" destOrd="0" presId="urn:microsoft.com/office/officeart/2005/8/layout/list1"/>
    <dgm:cxn modelId="{8765ABDF-5754-48DB-8D77-6BF5D76EF8CA}" type="presOf" srcId="{9F75507B-C092-4DC4-9CD3-92AB59A72046}" destId="{B883C65F-D301-44A5-943E-93D0C942390F}" srcOrd="0" destOrd="3" presId="urn:microsoft.com/office/officeart/2005/8/layout/list1"/>
    <dgm:cxn modelId="{C07620E3-8B9B-B64E-B61C-818EAC9FA0CD}" srcId="{B0607203-4412-8C44-9160-B933BF1E2BAE}" destId="{E47A7245-9F89-C147-B173-7498E4EE9DBE}" srcOrd="0" destOrd="0" parTransId="{9EEC8DF6-1A32-7547-8C73-4BF7CB9E6ADC}" sibTransId="{9C5C7C7D-1EAE-DC42-A658-51FDE44DE212}"/>
    <dgm:cxn modelId="{BC495BE7-CA00-4CC0-BC3B-B7AA51DE15C7}" type="presOf" srcId="{C3AF66AC-52DB-BB40-BD03-0CBAAFDBDF2C}" destId="{EAC80656-2A1D-46A4-B047-1A12B13FED94}" srcOrd="0" destOrd="0" presId="urn:microsoft.com/office/officeart/2005/8/layout/list1"/>
    <dgm:cxn modelId="{3A0F13E9-C21E-458A-BBCC-688077EAA93B}" type="presOf" srcId="{E47A7245-9F89-C147-B173-7498E4EE9DBE}" destId="{3283353E-2735-4355-9189-A0DA5C3696E8}" srcOrd="0" destOrd="0" presId="urn:microsoft.com/office/officeart/2005/8/layout/list1"/>
    <dgm:cxn modelId="{2395B4F2-B6C5-430D-BC3C-E1EA0DD626D2}" type="presOf" srcId="{9C5A2CA0-C14C-5B4F-9978-57D0DA6A7470}" destId="{B883C65F-D301-44A5-943E-93D0C942390F}" srcOrd="0" destOrd="1" presId="urn:microsoft.com/office/officeart/2005/8/layout/list1"/>
    <dgm:cxn modelId="{8D5B6FFC-E80D-2644-AAEC-2E65B6115D0C}" srcId="{651125F7-39E5-544A-B6CA-E374CB6D4BF7}" destId="{C997AC61-D925-5B4B-85D2-0A68463862E0}" srcOrd="2" destOrd="0" parTransId="{A6ECFFE9-C093-F14C-AE11-A49B179D690A}" sibTransId="{BD30FFE8-0851-6347-9E07-C0BFAFCADE67}"/>
    <dgm:cxn modelId="{053A56FC-8B11-4217-B938-C94BD50FAF8F}" type="presOf" srcId="{C997AC61-D925-5B4B-85D2-0A68463862E0}" destId="{E4F11D69-C9C5-472F-AFC4-9155323E2794}" srcOrd="0" destOrd="2" presId="urn:microsoft.com/office/officeart/2005/8/layout/list1"/>
    <dgm:cxn modelId="{CC0C2F62-C8DB-41B7-AEE5-212BFEED0D1D}" type="presParOf" srcId="{62D478B2-3813-4853-87E4-7DF4937C5301}" destId="{C2F41129-86D4-49A3-B801-1B54FB627078}" srcOrd="0" destOrd="0" presId="urn:microsoft.com/office/officeart/2005/8/layout/list1"/>
    <dgm:cxn modelId="{D219C7D2-7A53-42FD-80E4-B4EB55CA6C11}" type="presParOf" srcId="{C2F41129-86D4-49A3-B801-1B54FB627078}" destId="{EAC80656-2A1D-46A4-B047-1A12B13FED94}" srcOrd="0" destOrd="0" presId="urn:microsoft.com/office/officeart/2005/8/layout/list1"/>
    <dgm:cxn modelId="{B63C8F4E-6221-4C8D-8E44-602AED79BB32}" type="presParOf" srcId="{C2F41129-86D4-49A3-B801-1B54FB627078}" destId="{2B959370-F43B-40E3-B03A-8CD731E53C16}" srcOrd="1" destOrd="0" presId="urn:microsoft.com/office/officeart/2005/8/layout/list1"/>
    <dgm:cxn modelId="{4BD8F0B2-E686-460B-BEE1-FB5C0E597297}" type="presParOf" srcId="{62D478B2-3813-4853-87E4-7DF4937C5301}" destId="{F16AF31D-5CE0-4E68-9BFC-6D9305D865A3}" srcOrd="1" destOrd="0" presId="urn:microsoft.com/office/officeart/2005/8/layout/list1"/>
    <dgm:cxn modelId="{A75B1895-3D51-4325-A890-481201ADF413}" type="presParOf" srcId="{62D478B2-3813-4853-87E4-7DF4937C5301}" destId="{B883C65F-D301-44A5-943E-93D0C942390F}" srcOrd="2" destOrd="0" presId="urn:microsoft.com/office/officeart/2005/8/layout/list1"/>
    <dgm:cxn modelId="{D89BDE06-7584-457C-A7F6-0B028511F9BA}" type="presParOf" srcId="{62D478B2-3813-4853-87E4-7DF4937C5301}" destId="{7B35BDAB-D28A-489B-A1AE-B77BAA46A5DC}" srcOrd="3" destOrd="0" presId="urn:microsoft.com/office/officeart/2005/8/layout/list1"/>
    <dgm:cxn modelId="{DDBA681A-56AB-448A-9B49-2A7DF02E33F5}" type="presParOf" srcId="{62D478B2-3813-4853-87E4-7DF4937C5301}" destId="{B9AE9893-DEDA-4852-9B08-DE29D322B66F}" srcOrd="4" destOrd="0" presId="urn:microsoft.com/office/officeart/2005/8/layout/list1"/>
    <dgm:cxn modelId="{1E0F1DB1-9B45-49CB-8470-0AAE4855A90D}" type="presParOf" srcId="{B9AE9893-DEDA-4852-9B08-DE29D322B66F}" destId="{1DCB441D-9627-4EED-8CD2-C9B26ECEF5FB}" srcOrd="0" destOrd="0" presId="urn:microsoft.com/office/officeart/2005/8/layout/list1"/>
    <dgm:cxn modelId="{F2678626-08B2-4CC6-989A-E586E171CD38}" type="presParOf" srcId="{B9AE9893-DEDA-4852-9B08-DE29D322B66F}" destId="{34D31692-B605-4273-9DE6-5A1C9E260E86}" srcOrd="1" destOrd="0" presId="urn:microsoft.com/office/officeart/2005/8/layout/list1"/>
    <dgm:cxn modelId="{E84DE762-C587-4D00-BB74-7E4FC868D5E1}" type="presParOf" srcId="{62D478B2-3813-4853-87E4-7DF4937C5301}" destId="{57A09BA3-3BA3-43D7-BAB2-D1E5A0112939}" srcOrd="5" destOrd="0" presId="urn:microsoft.com/office/officeart/2005/8/layout/list1"/>
    <dgm:cxn modelId="{C80BC4D4-2CAA-4925-864E-75B1234F5BE3}" type="presParOf" srcId="{62D478B2-3813-4853-87E4-7DF4937C5301}" destId="{E4F11D69-C9C5-472F-AFC4-9155323E2794}" srcOrd="6" destOrd="0" presId="urn:microsoft.com/office/officeart/2005/8/layout/list1"/>
    <dgm:cxn modelId="{56CA73AF-196C-442F-8B37-4663B298FEA9}" type="presParOf" srcId="{62D478B2-3813-4853-87E4-7DF4937C5301}" destId="{A24AFEE9-51A8-4945-9F5A-445510271261}" srcOrd="7" destOrd="0" presId="urn:microsoft.com/office/officeart/2005/8/layout/list1"/>
    <dgm:cxn modelId="{66858FC6-059F-4E71-B61B-6F8162749C64}" type="presParOf" srcId="{62D478B2-3813-4853-87E4-7DF4937C5301}" destId="{C0B254A8-DECB-41CD-ACEC-7FAF1EFDDDA5}" srcOrd="8" destOrd="0" presId="urn:microsoft.com/office/officeart/2005/8/layout/list1"/>
    <dgm:cxn modelId="{12DF28B2-DA60-40F1-B9AA-3D296D8A7594}" type="presParOf" srcId="{C0B254A8-DECB-41CD-ACEC-7FAF1EFDDDA5}" destId="{55B2D5F5-DC22-4B6D-B3B9-64397D584184}" srcOrd="0" destOrd="0" presId="urn:microsoft.com/office/officeart/2005/8/layout/list1"/>
    <dgm:cxn modelId="{23A9A85F-0317-4DCF-8E4A-37314161E839}" type="presParOf" srcId="{C0B254A8-DECB-41CD-ACEC-7FAF1EFDDDA5}" destId="{302CA3E8-6C2B-4B8E-A0D6-9407838E15E2}" srcOrd="1" destOrd="0" presId="urn:microsoft.com/office/officeart/2005/8/layout/list1"/>
    <dgm:cxn modelId="{B541C5CA-6408-4781-B189-4F8161D6B615}" type="presParOf" srcId="{62D478B2-3813-4853-87E4-7DF4937C5301}" destId="{56A30B2B-47AB-4F7C-AE63-3C402C47BA05}" srcOrd="9" destOrd="0" presId="urn:microsoft.com/office/officeart/2005/8/layout/list1"/>
    <dgm:cxn modelId="{A2970E04-92B1-4C37-BE8C-3B80E874EEC8}" type="presParOf" srcId="{62D478B2-3813-4853-87E4-7DF4937C5301}" destId="{3283353E-2735-4355-9189-A0DA5C3696E8}" srcOrd="10" destOrd="0" presId="urn:microsoft.com/office/officeart/2005/8/layout/list1"/>
    <dgm:cxn modelId="{330ECD6E-6DD8-4335-BB72-4732C49AE9E5}" type="presParOf" srcId="{62D478B2-3813-4853-87E4-7DF4937C5301}" destId="{7319BA46-5322-4166-8E88-BD19AF739DA9}" srcOrd="11" destOrd="0" presId="urn:microsoft.com/office/officeart/2005/8/layout/list1"/>
    <dgm:cxn modelId="{1E8EC2DC-F69D-4C5C-A810-738793BB824E}" type="presParOf" srcId="{62D478B2-3813-4853-87E4-7DF4937C5301}" destId="{08D95A56-3C47-478D-B932-BE83063F4AA9}" srcOrd="12" destOrd="0" presId="urn:microsoft.com/office/officeart/2005/8/layout/list1"/>
    <dgm:cxn modelId="{A64016AA-1E8F-4392-A9D1-B05A143BC31A}" type="presParOf" srcId="{08D95A56-3C47-478D-B932-BE83063F4AA9}" destId="{E77B5E7F-974F-4D84-BADC-D3B360D5FEB0}" srcOrd="0" destOrd="0" presId="urn:microsoft.com/office/officeart/2005/8/layout/list1"/>
    <dgm:cxn modelId="{460210CC-75DF-46A2-9E81-7912C0061DBC}" type="presParOf" srcId="{08D95A56-3C47-478D-B932-BE83063F4AA9}" destId="{80DDBB70-643B-4D05-A8CA-C3BE58A2D6B7}" srcOrd="1" destOrd="0" presId="urn:microsoft.com/office/officeart/2005/8/layout/list1"/>
    <dgm:cxn modelId="{49DDEC60-AEAE-4813-9E37-A34894C2151A}" type="presParOf" srcId="{62D478B2-3813-4853-87E4-7DF4937C5301}" destId="{0AB929EB-1088-47C3-B14A-858CB832AD2B}" srcOrd="13" destOrd="0" presId="urn:microsoft.com/office/officeart/2005/8/layout/list1"/>
    <dgm:cxn modelId="{702F2CC0-0234-4BBA-B835-CC8947F852F8}" type="presParOf" srcId="{62D478B2-3813-4853-87E4-7DF4937C5301}" destId="{0CF6BD7B-FC49-4B17-8C73-EF2285DE001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23820E-15F6-F34C-9FF5-A1F9CD9D9BBC}" type="doc">
      <dgm:prSet loTypeId="urn:microsoft.com/office/officeart/2005/8/layout/h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E62EDC-6A16-1F4F-9F15-6C1D4A32EC1F}">
      <dgm:prSet phldrT="[Text]" custT="1"/>
      <dgm:spPr/>
      <dgm:t>
        <a:bodyPr/>
        <a:lstStyle/>
        <a:p>
          <a:r>
            <a:rPr lang="en-US" sz="3200" dirty="0"/>
            <a:t>Oahu</a:t>
          </a:r>
          <a:endParaRPr lang="en-US" sz="3600" dirty="0"/>
        </a:p>
      </dgm:t>
    </dgm:pt>
    <dgm:pt modelId="{0293C6E7-94C7-1245-ABBD-CCB47DA3BCD4}" type="parTrans" cxnId="{86E66021-6723-2D49-BE25-07065900E1CA}">
      <dgm:prSet/>
      <dgm:spPr/>
      <dgm:t>
        <a:bodyPr/>
        <a:lstStyle/>
        <a:p>
          <a:endParaRPr lang="en-US"/>
        </a:p>
      </dgm:t>
    </dgm:pt>
    <dgm:pt modelId="{A9E22A2F-D886-C54C-8C2C-83EF93E65AEF}" type="sibTrans" cxnId="{86E66021-6723-2D49-BE25-07065900E1CA}">
      <dgm:prSet/>
      <dgm:spPr/>
      <dgm:t>
        <a:bodyPr/>
        <a:lstStyle/>
        <a:p>
          <a:endParaRPr lang="en-US"/>
        </a:p>
      </dgm:t>
    </dgm:pt>
    <dgm:pt modelId="{E9BB3567-5694-1541-9342-43609B4AD8C6}">
      <dgm:prSet phldrT="[Text]" custT="1"/>
      <dgm:spPr/>
      <dgm:t>
        <a:bodyPr/>
        <a:lstStyle/>
        <a:p>
          <a:r>
            <a:rPr lang="en-US" sz="1800" dirty="0"/>
            <a:t>Family Programs Hawaii</a:t>
          </a:r>
        </a:p>
      </dgm:t>
    </dgm:pt>
    <dgm:pt modelId="{BE050FC4-F84D-054E-B0F9-66D435208FC0}" type="parTrans" cxnId="{009B4CC8-0BFD-3643-88D9-8BFBF8C06B49}">
      <dgm:prSet/>
      <dgm:spPr/>
      <dgm:t>
        <a:bodyPr/>
        <a:lstStyle/>
        <a:p>
          <a:endParaRPr lang="en-US"/>
        </a:p>
      </dgm:t>
    </dgm:pt>
    <dgm:pt modelId="{4C3A93FF-3BC4-734C-B46A-FE466AABB004}" type="sibTrans" cxnId="{009B4CC8-0BFD-3643-88D9-8BFBF8C06B49}">
      <dgm:prSet/>
      <dgm:spPr/>
      <dgm:t>
        <a:bodyPr/>
        <a:lstStyle/>
        <a:p>
          <a:endParaRPr lang="en-US"/>
        </a:p>
      </dgm:t>
    </dgm:pt>
    <dgm:pt modelId="{E5707B9F-2C09-554A-8F2C-610E242FB84B}">
      <dgm:prSet phldrT="[Text]" custT="1"/>
      <dgm:spPr/>
      <dgm:t>
        <a:bodyPr/>
        <a:lstStyle/>
        <a:p>
          <a:r>
            <a:rPr lang="en-US" sz="1800" dirty="0"/>
            <a:t>CNHA</a:t>
          </a:r>
        </a:p>
      </dgm:t>
    </dgm:pt>
    <dgm:pt modelId="{5F0FD42B-5C2A-DE46-A1CF-7C78C097BDE7}" type="parTrans" cxnId="{40478F75-7489-7743-852F-BA1418F9D2FF}">
      <dgm:prSet/>
      <dgm:spPr/>
      <dgm:t>
        <a:bodyPr/>
        <a:lstStyle/>
        <a:p>
          <a:endParaRPr lang="en-US"/>
        </a:p>
      </dgm:t>
    </dgm:pt>
    <dgm:pt modelId="{40E443D8-DAB5-2E4B-A240-0FCA54E79BED}" type="sibTrans" cxnId="{40478F75-7489-7743-852F-BA1418F9D2FF}">
      <dgm:prSet/>
      <dgm:spPr/>
      <dgm:t>
        <a:bodyPr/>
        <a:lstStyle/>
        <a:p>
          <a:endParaRPr lang="en-US"/>
        </a:p>
      </dgm:t>
    </dgm:pt>
    <dgm:pt modelId="{F72F08AE-492F-5B4C-B134-908C989C31CF}">
      <dgm:prSet phldrT="[Text]" custT="1"/>
      <dgm:spPr/>
      <dgm:t>
        <a:bodyPr/>
        <a:lstStyle/>
        <a:p>
          <a:r>
            <a:rPr lang="en-US" sz="3200" dirty="0"/>
            <a:t>Maui</a:t>
          </a:r>
          <a:endParaRPr lang="en-US" sz="4400" dirty="0"/>
        </a:p>
      </dgm:t>
    </dgm:pt>
    <dgm:pt modelId="{E6AF75F5-2D41-F540-93F6-2CBF1BA4A4B5}" type="parTrans" cxnId="{285ACDC2-68AA-484C-B229-64C5EFA2146C}">
      <dgm:prSet/>
      <dgm:spPr/>
      <dgm:t>
        <a:bodyPr/>
        <a:lstStyle/>
        <a:p>
          <a:endParaRPr lang="en-US"/>
        </a:p>
      </dgm:t>
    </dgm:pt>
    <dgm:pt modelId="{00ECD111-BBE0-5F48-82A4-884A25EDCAF2}" type="sibTrans" cxnId="{285ACDC2-68AA-484C-B229-64C5EFA2146C}">
      <dgm:prSet/>
      <dgm:spPr/>
      <dgm:t>
        <a:bodyPr/>
        <a:lstStyle/>
        <a:p>
          <a:endParaRPr lang="en-US"/>
        </a:p>
      </dgm:t>
    </dgm:pt>
    <dgm:pt modelId="{7069F5D5-B955-814B-B386-57706A136CA8}">
      <dgm:prSet phldrT="[Text]" custT="1"/>
      <dgm:spPr/>
      <dgm:t>
        <a:bodyPr/>
        <a:lstStyle/>
        <a:p>
          <a:r>
            <a:rPr lang="en-US" sz="1800" b="0" dirty="0"/>
            <a:t>CNHA</a:t>
          </a:r>
          <a:endParaRPr lang="en-US" sz="1800" b="1" dirty="0"/>
        </a:p>
      </dgm:t>
    </dgm:pt>
    <dgm:pt modelId="{439EA2BC-D052-AA41-AD7E-9E883032A5E6}" type="parTrans" cxnId="{CFB69F31-48F2-BF46-8E73-E612503FA9B7}">
      <dgm:prSet/>
      <dgm:spPr/>
      <dgm:t>
        <a:bodyPr/>
        <a:lstStyle/>
        <a:p>
          <a:endParaRPr lang="en-US"/>
        </a:p>
      </dgm:t>
    </dgm:pt>
    <dgm:pt modelId="{52FA96AE-4919-F947-91FF-9432360C024B}" type="sibTrans" cxnId="{CFB69F31-48F2-BF46-8E73-E612503FA9B7}">
      <dgm:prSet/>
      <dgm:spPr/>
      <dgm:t>
        <a:bodyPr/>
        <a:lstStyle/>
        <a:p>
          <a:endParaRPr lang="en-US"/>
        </a:p>
      </dgm:t>
    </dgm:pt>
    <dgm:pt modelId="{1166DEDE-BA67-924F-869F-4BD8A1F04705}">
      <dgm:prSet phldrT="[Text]" custT="1"/>
      <dgm:spPr/>
      <dgm:t>
        <a:bodyPr/>
        <a:lstStyle/>
        <a:p>
          <a:r>
            <a:rPr lang="en-US" sz="3200" dirty="0"/>
            <a:t>Hawaii</a:t>
          </a:r>
        </a:p>
      </dgm:t>
    </dgm:pt>
    <dgm:pt modelId="{4B0ECAA7-DC21-4D4C-80D3-3A18DCEC48AC}" type="parTrans" cxnId="{C5927CB9-33DE-E648-ACFB-32481EFD4E68}">
      <dgm:prSet/>
      <dgm:spPr/>
      <dgm:t>
        <a:bodyPr/>
        <a:lstStyle/>
        <a:p>
          <a:endParaRPr lang="en-US"/>
        </a:p>
      </dgm:t>
    </dgm:pt>
    <dgm:pt modelId="{2C2CD898-4DA3-3342-9A6E-2A1263D7B0BE}" type="sibTrans" cxnId="{C5927CB9-33DE-E648-ACFB-32481EFD4E68}">
      <dgm:prSet/>
      <dgm:spPr/>
      <dgm:t>
        <a:bodyPr/>
        <a:lstStyle/>
        <a:p>
          <a:endParaRPr lang="en-US"/>
        </a:p>
      </dgm:t>
    </dgm:pt>
    <dgm:pt modelId="{7BB13D1E-F831-0844-87D3-5A374E31A00F}">
      <dgm:prSet phldrT="[Text]" custT="1"/>
      <dgm:spPr/>
      <dgm:t>
        <a:bodyPr/>
        <a:lstStyle/>
        <a:p>
          <a:r>
            <a:rPr lang="en-US" sz="1800" dirty="0"/>
            <a:t>CNHA</a:t>
          </a:r>
        </a:p>
      </dgm:t>
    </dgm:pt>
    <dgm:pt modelId="{7BD7FC5D-3315-E04C-BCD7-EBC7A40F74FD}" type="parTrans" cxnId="{AD615CD3-639B-134B-B061-7F50C2F6AEA8}">
      <dgm:prSet/>
      <dgm:spPr/>
      <dgm:t>
        <a:bodyPr/>
        <a:lstStyle/>
        <a:p>
          <a:endParaRPr lang="en-US"/>
        </a:p>
      </dgm:t>
    </dgm:pt>
    <dgm:pt modelId="{E745FD81-C2D5-8347-BED9-3ECCD24D150A}" type="sibTrans" cxnId="{AD615CD3-639B-134B-B061-7F50C2F6AEA8}">
      <dgm:prSet/>
      <dgm:spPr/>
      <dgm:t>
        <a:bodyPr/>
        <a:lstStyle/>
        <a:p>
          <a:endParaRPr lang="en-US"/>
        </a:p>
      </dgm:t>
    </dgm:pt>
    <dgm:pt modelId="{EE5308E8-0B62-2245-B781-A0DB5A76931B}">
      <dgm:prSet phldrT="[Text]" custT="1"/>
      <dgm:spPr/>
      <dgm:t>
        <a:bodyPr/>
        <a:lstStyle/>
        <a:p>
          <a:r>
            <a:rPr lang="en-US" sz="3200" dirty="0"/>
            <a:t>Kauai</a:t>
          </a:r>
          <a:endParaRPr lang="en-US" sz="4400" dirty="0"/>
        </a:p>
      </dgm:t>
    </dgm:pt>
    <dgm:pt modelId="{9B245F61-B62A-5A4D-B912-849164A0DF75}" type="parTrans" cxnId="{BC2837E9-3702-784D-AB60-5EA4EB8AD09B}">
      <dgm:prSet/>
      <dgm:spPr/>
      <dgm:t>
        <a:bodyPr/>
        <a:lstStyle/>
        <a:p>
          <a:endParaRPr lang="en-US"/>
        </a:p>
      </dgm:t>
    </dgm:pt>
    <dgm:pt modelId="{1D937A25-FDB2-2A47-9F25-BA8BA7641137}" type="sibTrans" cxnId="{BC2837E9-3702-784D-AB60-5EA4EB8AD09B}">
      <dgm:prSet/>
      <dgm:spPr/>
      <dgm:t>
        <a:bodyPr/>
        <a:lstStyle/>
        <a:p>
          <a:endParaRPr lang="en-US"/>
        </a:p>
      </dgm:t>
    </dgm:pt>
    <dgm:pt modelId="{4AF57F6B-F6D2-FA40-87AF-1005D801C0C0}">
      <dgm:prSet custT="1"/>
      <dgm:spPr/>
      <dgm:t>
        <a:bodyPr/>
        <a:lstStyle/>
        <a:p>
          <a:r>
            <a:rPr lang="en-US" sz="1800" dirty="0"/>
            <a:t>Residential Youth Services and Empowerment</a:t>
          </a:r>
        </a:p>
      </dgm:t>
    </dgm:pt>
    <dgm:pt modelId="{B3E960A9-D222-6D4B-9FB2-9999FFDE1E73}" type="parTrans" cxnId="{F04443D8-4937-6443-B1F8-9D4DDB464507}">
      <dgm:prSet/>
      <dgm:spPr/>
      <dgm:t>
        <a:bodyPr/>
        <a:lstStyle/>
        <a:p>
          <a:endParaRPr lang="en-US"/>
        </a:p>
      </dgm:t>
    </dgm:pt>
    <dgm:pt modelId="{985B294A-A6F5-4240-89E6-9DAB17D138AF}" type="sibTrans" cxnId="{F04443D8-4937-6443-B1F8-9D4DDB464507}">
      <dgm:prSet/>
      <dgm:spPr/>
      <dgm:t>
        <a:bodyPr/>
        <a:lstStyle/>
        <a:p>
          <a:endParaRPr lang="en-US"/>
        </a:p>
      </dgm:t>
    </dgm:pt>
    <dgm:pt modelId="{84D9368D-1FCC-444F-A77B-223E5DE6EDAC}">
      <dgm:prSet custT="1"/>
      <dgm:spPr/>
      <dgm:t>
        <a:bodyPr/>
        <a:lstStyle/>
        <a:p>
          <a:r>
            <a:rPr lang="en-US" sz="1800" dirty="0"/>
            <a:t>Goodwill Hawaii</a:t>
          </a:r>
        </a:p>
      </dgm:t>
    </dgm:pt>
    <dgm:pt modelId="{76614407-51B0-A548-8C42-2967E9F059D9}" type="parTrans" cxnId="{F595E91D-78E3-914B-B5CA-49B2F8F84D61}">
      <dgm:prSet/>
      <dgm:spPr/>
      <dgm:t>
        <a:bodyPr/>
        <a:lstStyle/>
        <a:p>
          <a:endParaRPr lang="en-US"/>
        </a:p>
      </dgm:t>
    </dgm:pt>
    <dgm:pt modelId="{493FCF87-21D6-FD4F-B00B-1493EE4686A5}" type="sibTrans" cxnId="{F595E91D-78E3-914B-B5CA-49B2F8F84D61}">
      <dgm:prSet/>
      <dgm:spPr/>
      <dgm:t>
        <a:bodyPr/>
        <a:lstStyle/>
        <a:p>
          <a:endParaRPr lang="en-US"/>
        </a:p>
      </dgm:t>
    </dgm:pt>
    <dgm:pt modelId="{459CF2D5-5A40-1B46-84D2-25C9A2911537}">
      <dgm:prSet phldrT="[Text]" custT="1"/>
      <dgm:spPr/>
      <dgm:t>
        <a:bodyPr/>
        <a:lstStyle/>
        <a:p>
          <a:r>
            <a:rPr lang="en-US" sz="1800" dirty="0"/>
            <a:t>Goodwill</a:t>
          </a:r>
        </a:p>
      </dgm:t>
    </dgm:pt>
    <dgm:pt modelId="{22813FDC-7CD5-2B4F-BEB5-863C1B10CC08}" type="parTrans" cxnId="{84760B58-E8C3-784A-9182-642EDF4CB30B}">
      <dgm:prSet/>
      <dgm:spPr/>
      <dgm:t>
        <a:bodyPr/>
        <a:lstStyle/>
        <a:p>
          <a:endParaRPr lang="en-US"/>
        </a:p>
      </dgm:t>
    </dgm:pt>
    <dgm:pt modelId="{42299C2A-7DB3-FC4A-B2CB-A588EA00F072}" type="sibTrans" cxnId="{84760B58-E8C3-784A-9182-642EDF4CB30B}">
      <dgm:prSet/>
      <dgm:spPr/>
      <dgm:t>
        <a:bodyPr/>
        <a:lstStyle/>
        <a:p>
          <a:endParaRPr lang="en-US"/>
        </a:p>
      </dgm:t>
    </dgm:pt>
    <dgm:pt modelId="{7DC52EB7-3186-4F06-9B8B-DE95380A8BC6}">
      <dgm:prSet phldrT="[Text]" custT="1"/>
      <dgm:spPr/>
      <dgm:t>
        <a:bodyPr/>
        <a:lstStyle/>
        <a:p>
          <a:r>
            <a:rPr lang="en-US" sz="1800" dirty="0"/>
            <a:t>CNHA</a:t>
          </a:r>
        </a:p>
      </dgm:t>
    </dgm:pt>
    <dgm:pt modelId="{23BA8B73-DA12-49E4-8C4E-F4935A9F676C}" type="parTrans" cxnId="{A5E41AAB-6EE4-496C-88BD-DB2DB9266D38}">
      <dgm:prSet/>
      <dgm:spPr/>
      <dgm:t>
        <a:bodyPr/>
        <a:lstStyle/>
        <a:p>
          <a:endParaRPr lang="en-US"/>
        </a:p>
      </dgm:t>
    </dgm:pt>
    <dgm:pt modelId="{5621EC99-BCBF-4C98-B95C-D5188F3DA737}" type="sibTrans" cxnId="{A5E41AAB-6EE4-496C-88BD-DB2DB9266D38}">
      <dgm:prSet/>
      <dgm:spPr/>
      <dgm:t>
        <a:bodyPr/>
        <a:lstStyle/>
        <a:p>
          <a:endParaRPr lang="en-US"/>
        </a:p>
      </dgm:t>
    </dgm:pt>
    <dgm:pt modelId="{646A29E4-B40B-425E-AD39-F93E4B86A409}">
      <dgm:prSet phldrT="[Text]" custT="1"/>
      <dgm:spPr/>
      <dgm:t>
        <a:bodyPr/>
        <a:lstStyle/>
        <a:p>
          <a:r>
            <a:rPr lang="en-US" sz="1800" b="0" dirty="0"/>
            <a:t>Maui Hui Malama</a:t>
          </a:r>
        </a:p>
      </dgm:t>
    </dgm:pt>
    <dgm:pt modelId="{5B7F999C-64CF-4C68-B7B3-6E76F18B21F9}" type="parTrans" cxnId="{E69FEF8C-DE9E-48DE-B4E1-D1DEE59EF3BC}">
      <dgm:prSet/>
      <dgm:spPr/>
      <dgm:t>
        <a:bodyPr/>
        <a:lstStyle/>
        <a:p>
          <a:endParaRPr lang="en-US"/>
        </a:p>
      </dgm:t>
    </dgm:pt>
    <dgm:pt modelId="{B5BB29F6-1C60-4495-A5D3-C4B6B602D200}" type="sibTrans" cxnId="{E69FEF8C-DE9E-48DE-B4E1-D1DEE59EF3BC}">
      <dgm:prSet/>
      <dgm:spPr/>
      <dgm:t>
        <a:bodyPr/>
        <a:lstStyle/>
        <a:p>
          <a:endParaRPr lang="en-US"/>
        </a:p>
      </dgm:t>
    </dgm:pt>
    <dgm:pt modelId="{128FE07A-4922-D84D-9EE2-ED5DBED27D85}" type="pres">
      <dgm:prSet presAssocID="{9D23820E-15F6-F34C-9FF5-A1F9CD9D9BBC}" presName="Name0" presStyleCnt="0">
        <dgm:presLayoutVars>
          <dgm:dir/>
          <dgm:animLvl val="lvl"/>
          <dgm:resizeHandles val="exact"/>
        </dgm:presLayoutVars>
      </dgm:prSet>
      <dgm:spPr/>
    </dgm:pt>
    <dgm:pt modelId="{E6ADC7CF-EF1B-2B48-B53A-536328B03C8E}" type="pres">
      <dgm:prSet presAssocID="{A0E62EDC-6A16-1F4F-9F15-6C1D4A32EC1F}" presName="composite" presStyleCnt="0"/>
      <dgm:spPr/>
    </dgm:pt>
    <dgm:pt modelId="{F725E1BD-DB63-8243-AEA0-574F9C34C8FE}" type="pres">
      <dgm:prSet presAssocID="{A0E62EDC-6A16-1F4F-9F15-6C1D4A32EC1F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9FD46E10-548B-4E4A-824E-B0C196E3FD8C}" type="pres">
      <dgm:prSet presAssocID="{A0E62EDC-6A16-1F4F-9F15-6C1D4A32EC1F}" presName="desTx" presStyleLbl="alignAccFollowNode1" presStyleIdx="0" presStyleCnt="4">
        <dgm:presLayoutVars>
          <dgm:bulletEnabled val="1"/>
        </dgm:presLayoutVars>
      </dgm:prSet>
      <dgm:spPr/>
    </dgm:pt>
    <dgm:pt modelId="{C9E63960-B34A-104D-91D7-52D66E0615BB}" type="pres">
      <dgm:prSet presAssocID="{A9E22A2F-D886-C54C-8C2C-83EF93E65AEF}" presName="space" presStyleCnt="0"/>
      <dgm:spPr/>
    </dgm:pt>
    <dgm:pt modelId="{D12F8B63-9BD0-3E41-96C5-7477D57C0760}" type="pres">
      <dgm:prSet presAssocID="{F72F08AE-492F-5B4C-B134-908C989C31CF}" presName="composite" presStyleCnt="0"/>
      <dgm:spPr/>
    </dgm:pt>
    <dgm:pt modelId="{38700941-A481-E748-B1C6-33C5FC088138}" type="pres">
      <dgm:prSet presAssocID="{F72F08AE-492F-5B4C-B134-908C989C31CF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B595E95A-7A06-6744-B1DD-5134B8FBE0C3}" type="pres">
      <dgm:prSet presAssocID="{F72F08AE-492F-5B4C-B134-908C989C31CF}" presName="desTx" presStyleLbl="alignAccFollowNode1" presStyleIdx="1" presStyleCnt="4">
        <dgm:presLayoutVars>
          <dgm:bulletEnabled val="1"/>
        </dgm:presLayoutVars>
      </dgm:prSet>
      <dgm:spPr/>
    </dgm:pt>
    <dgm:pt modelId="{632BFA1F-C21A-6948-9299-6C88E0273ACA}" type="pres">
      <dgm:prSet presAssocID="{00ECD111-BBE0-5F48-82A4-884A25EDCAF2}" presName="space" presStyleCnt="0"/>
      <dgm:spPr/>
    </dgm:pt>
    <dgm:pt modelId="{2AE6B654-AB39-FA4E-B5C4-F96E205451F3}" type="pres">
      <dgm:prSet presAssocID="{1166DEDE-BA67-924F-869F-4BD8A1F04705}" presName="composite" presStyleCnt="0"/>
      <dgm:spPr/>
    </dgm:pt>
    <dgm:pt modelId="{9B1DF9B9-A57A-7B44-A796-E6990B9A5E51}" type="pres">
      <dgm:prSet presAssocID="{1166DEDE-BA67-924F-869F-4BD8A1F04705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17C57616-B2DB-DE46-85A2-566C4A3832B3}" type="pres">
      <dgm:prSet presAssocID="{1166DEDE-BA67-924F-869F-4BD8A1F04705}" presName="desTx" presStyleLbl="alignAccFollowNode1" presStyleIdx="2" presStyleCnt="4" custLinFactNeighborX="-1163">
        <dgm:presLayoutVars>
          <dgm:bulletEnabled val="1"/>
        </dgm:presLayoutVars>
      </dgm:prSet>
      <dgm:spPr/>
    </dgm:pt>
    <dgm:pt modelId="{583A88C5-F6D9-1549-8D4F-B5DFD2DD644F}" type="pres">
      <dgm:prSet presAssocID="{2C2CD898-4DA3-3342-9A6E-2A1263D7B0BE}" presName="space" presStyleCnt="0"/>
      <dgm:spPr/>
    </dgm:pt>
    <dgm:pt modelId="{D5581E81-2964-8649-A79C-C50653EA8E80}" type="pres">
      <dgm:prSet presAssocID="{EE5308E8-0B62-2245-B781-A0DB5A76931B}" presName="composite" presStyleCnt="0"/>
      <dgm:spPr/>
    </dgm:pt>
    <dgm:pt modelId="{23D6E3DC-240F-F549-91E3-890E09C12D62}" type="pres">
      <dgm:prSet presAssocID="{EE5308E8-0B62-2245-B781-A0DB5A76931B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A57ADB38-B4BA-074D-B571-AE054FDBA9DF}" type="pres">
      <dgm:prSet presAssocID="{EE5308E8-0B62-2245-B781-A0DB5A76931B}" presName="desTx" presStyleLbl="alignAccFollowNode1" presStyleIdx="3" presStyleCnt="4" custLinFactNeighborX="1163" custLinFactNeighborY="686">
        <dgm:presLayoutVars>
          <dgm:bulletEnabled val="1"/>
        </dgm:presLayoutVars>
      </dgm:prSet>
      <dgm:spPr/>
    </dgm:pt>
  </dgm:ptLst>
  <dgm:cxnLst>
    <dgm:cxn modelId="{BC29C115-7737-2849-BC80-1EE4A02320E5}" type="presOf" srcId="{EE5308E8-0B62-2245-B781-A0DB5A76931B}" destId="{23D6E3DC-240F-F549-91E3-890E09C12D62}" srcOrd="0" destOrd="0" presId="urn:microsoft.com/office/officeart/2005/8/layout/hList1"/>
    <dgm:cxn modelId="{A5809D1B-8C55-4368-A4B2-52A7B9A0C313}" type="presOf" srcId="{646A29E4-B40B-425E-AD39-F93E4B86A409}" destId="{B595E95A-7A06-6744-B1DD-5134B8FBE0C3}" srcOrd="0" destOrd="1" presId="urn:microsoft.com/office/officeart/2005/8/layout/hList1"/>
    <dgm:cxn modelId="{F595E91D-78E3-914B-B5CA-49B2F8F84D61}" srcId="{A0E62EDC-6A16-1F4F-9F15-6C1D4A32EC1F}" destId="{84D9368D-1FCC-444F-A77B-223E5DE6EDAC}" srcOrd="2" destOrd="0" parTransId="{76614407-51B0-A548-8C42-2967E9F059D9}" sibTransId="{493FCF87-21D6-FD4F-B00B-1493EE4686A5}"/>
    <dgm:cxn modelId="{86E66021-6723-2D49-BE25-07065900E1CA}" srcId="{9D23820E-15F6-F34C-9FF5-A1F9CD9D9BBC}" destId="{A0E62EDC-6A16-1F4F-9F15-6C1D4A32EC1F}" srcOrd="0" destOrd="0" parTransId="{0293C6E7-94C7-1245-ABBD-CCB47DA3BCD4}" sibTransId="{A9E22A2F-D886-C54C-8C2C-83EF93E65AEF}"/>
    <dgm:cxn modelId="{CFB69F31-48F2-BF46-8E73-E612503FA9B7}" srcId="{F72F08AE-492F-5B4C-B134-908C989C31CF}" destId="{7069F5D5-B955-814B-B386-57706A136CA8}" srcOrd="0" destOrd="0" parTransId="{439EA2BC-D052-AA41-AD7E-9E883032A5E6}" sibTransId="{52FA96AE-4919-F947-91FF-9432360C024B}"/>
    <dgm:cxn modelId="{E4677C34-6D80-4049-8E03-2693C535C9EB}" type="presOf" srcId="{7069F5D5-B955-814B-B386-57706A136CA8}" destId="{B595E95A-7A06-6744-B1DD-5134B8FBE0C3}" srcOrd="0" destOrd="0" presId="urn:microsoft.com/office/officeart/2005/8/layout/hList1"/>
    <dgm:cxn modelId="{2D2A333C-EA65-0745-AD47-E2AE3B9C1310}" type="presOf" srcId="{1166DEDE-BA67-924F-869F-4BD8A1F04705}" destId="{9B1DF9B9-A57A-7B44-A796-E6990B9A5E51}" srcOrd="0" destOrd="0" presId="urn:microsoft.com/office/officeart/2005/8/layout/hList1"/>
    <dgm:cxn modelId="{32518F67-3FA2-AB45-91C4-EB2777E48B60}" type="presOf" srcId="{E9BB3567-5694-1541-9342-43609B4AD8C6}" destId="{9FD46E10-548B-4E4A-824E-B0C196E3FD8C}" srcOrd="0" destOrd="0" presId="urn:microsoft.com/office/officeart/2005/8/layout/hList1"/>
    <dgm:cxn modelId="{21BDD34A-82D2-9043-BB31-08D0B3C94AAF}" type="presOf" srcId="{A0E62EDC-6A16-1F4F-9F15-6C1D4A32EC1F}" destId="{F725E1BD-DB63-8243-AEA0-574F9C34C8FE}" srcOrd="0" destOrd="0" presId="urn:microsoft.com/office/officeart/2005/8/layout/hList1"/>
    <dgm:cxn modelId="{BE416270-C8D3-094E-A2A3-F933003DFE91}" type="presOf" srcId="{4AF57F6B-F6D2-FA40-87AF-1005D801C0C0}" destId="{9FD46E10-548B-4E4A-824E-B0C196E3FD8C}" srcOrd="0" destOrd="1" presId="urn:microsoft.com/office/officeart/2005/8/layout/hList1"/>
    <dgm:cxn modelId="{8908E450-9C09-9741-972A-715EA4F948B7}" type="presOf" srcId="{E5707B9F-2C09-554A-8F2C-610E242FB84B}" destId="{9FD46E10-548B-4E4A-824E-B0C196E3FD8C}" srcOrd="0" destOrd="3" presId="urn:microsoft.com/office/officeart/2005/8/layout/hList1"/>
    <dgm:cxn modelId="{40478F75-7489-7743-852F-BA1418F9D2FF}" srcId="{A0E62EDC-6A16-1F4F-9F15-6C1D4A32EC1F}" destId="{E5707B9F-2C09-554A-8F2C-610E242FB84B}" srcOrd="3" destOrd="0" parTransId="{5F0FD42B-5C2A-DE46-A1CF-7C78C097BDE7}" sibTransId="{40E443D8-DAB5-2E4B-A240-0FCA54E79BED}"/>
    <dgm:cxn modelId="{03EB9057-4FFF-EE47-9A27-1310DBB98E67}" type="presOf" srcId="{7BB13D1E-F831-0844-87D3-5A374E31A00F}" destId="{17C57616-B2DB-DE46-85A2-566C4A3832B3}" srcOrd="0" destOrd="0" presId="urn:microsoft.com/office/officeart/2005/8/layout/hList1"/>
    <dgm:cxn modelId="{84760B58-E8C3-784A-9182-642EDF4CB30B}" srcId="{EE5308E8-0B62-2245-B781-A0DB5A76931B}" destId="{459CF2D5-5A40-1B46-84D2-25C9A2911537}" srcOrd="0" destOrd="0" parTransId="{22813FDC-7CD5-2B4F-BEB5-863C1B10CC08}" sibTransId="{42299C2A-7DB3-FC4A-B2CB-A588EA00F072}"/>
    <dgm:cxn modelId="{72DED481-010B-4C7A-BF1F-4FA1A3AB2523}" type="presOf" srcId="{7DC52EB7-3186-4F06-9B8B-DE95380A8BC6}" destId="{A57ADB38-B4BA-074D-B571-AE054FDBA9DF}" srcOrd="0" destOrd="1" presId="urn:microsoft.com/office/officeart/2005/8/layout/hList1"/>
    <dgm:cxn modelId="{E69FEF8C-DE9E-48DE-B4E1-D1DEE59EF3BC}" srcId="{F72F08AE-492F-5B4C-B134-908C989C31CF}" destId="{646A29E4-B40B-425E-AD39-F93E4B86A409}" srcOrd="1" destOrd="0" parTransId="{5B7F999C-64CF-4C68-B7B3-6E76F18B21F9}" sibTransId="{B5BB29F6-1C60-4495-A5D3-C4B6B602D200}"/>
    <dgm:cxn modelId="{FA2A8395-A058-2E4C-889E-B9851F6D15CD}" type="presOf" srcId="{F72F08AE-492F-5B4C-B134-908C989C31CF}" destId="{38700941-A481-E748-B1C6-33C5FC088138}" srcOrd="0" destOrd="0" presId="urn:microsoft.com/office/officeart/2005/8/layout/hList1"/>
    <dgm:cxn modelId="{54B3699C-96C0-D44D-9CFE-E19A75D94776}" type="presOf" srcId="{84D9368D-1FCC-444F-A77B-223E5DE6EDAC}" destId="{9FD46E10-548B-4E4A-824E-B0C196E3FD8C}" srcOrd="0" destOrd="2" presId="urn:microsoft.com/office/officeart/2005/8/layout/hList1"/>
    <dgm:cxn modelId="{A5E41AAB-6EE4-496C-88BD-DB2DB9266D38}" srcId="{EE5308E8-0B62-2245-B781-A0DB5A76931B}" destId="{7DC52EB7-3186-4F06-9B8B-DE95380A8BC6}" srcOrd="1" destOrd="0" parTransId="{23BA8B73-DA12-49E4-8C4E-F4935A9F676C}" sibTransId="{5621EC99-BCBF-4C98-B95C-D5188F3DA737}"/>
    <dgm:cxn modelId="{3DB82AB7-8F5F-7144-A698-FD9314681DD0}" type="presOf" srcId="{459CF2D5-5A40-1B46-84D2-25C9A2911537}" destId="{A57ADB38-B4BA-074D-B571-AE054FDBA9DF}" srcOrd="0" destOrd="0" presId="urn:microsoft.com/office/officeart/2005/8/layout/hList1"/>
    <dgm:cxn modelId="{611C3FB7-B739-7A42-B424-496BB67CA257}" type="presOf" srcId="{9D23820E-15F6-F34C-9FF5-A1F9CD9D9BBC}" destId="{128FE07A-4922-D84D-9EE2-ED5DBED27D85}" srcOrd="0" destOrd="0" presId="urn:microsoft.com/office/officeart/2005/8/layout/hList1"/>
    <dgm:cxn modelId="{C5927CB9-33DE-E648-ACFB-32481EFD4E68}" srcId="{9D23820E-15F6-F34C-9FF5-A1F9CD9D9BBC}" destId="{1166DEDE-BA67-924F-869F-4BD8A1F04705}" srcOrd="2" destOrd="0" parTransId="{4B0ECAA7-DC21-4D4C-80D3-3A18DCEC48AC}" sibTransId="{2C2CD898-4DA3-3342-9A6E-2A1263D7B0BE}"/>
    <dgm:cxn modelId="{285ACDC2-68AA-484C-B229-64C5EFA2146C}" srcId="{9D23820E-15F6-F34C-9FF5-A1F9CD9D9BBC}" destId="{F72F08AE-492F-5B4C-B134-908C989C31CF}" srcOrd="1" destOrd="0" parTransId="{E6AF75F5-2D41-F540-93F6-2CBF1BA4A4B5}" sibTransId="{00ECD111-BBE0-5F48-82A4-884A25EDCAF2}"/>
    <dgm:cxn modelId="{009B4CC8-0BFD-3643-88D9-8BFBF8C06B49}" srcId="{A0E62EDC-6A16-1F4F-9F15-6C1D4A32EC1F}" destId="{E9BB3567-5694-1541-9342-43609B4AD8C6}" srcOrd="0" destOrd="0" parTransId="{BE050FC4-F84D-054E-B0F9-66D435208FC0}" sibTransId="{4C3A93FF-3BC4-734C-B46A-FE466AABB004}"/>
    <dgm:cxn modelId="{AD615CD3-639B-134B-B061-7F50C2F6AEA8}" srcId="{1166DEDE-BA67-924F-869F-4BD8A1F04705}" destId="{7BB13D1E-F831-0844-87D3-5A374E31A00F}" srcOrd="0" destOrd="0" parTransId="{7BD7FC5D-3315-E04C-BCD7-EBC7A40F74FD}" sibTransId="{E745FD81-C2D5-8347-BED9-3ECCD24D150A}"/>
    <dgm:cxn modelId="{F04443D8-4937-6443-B1F8-9D4DDB464507}" srcId="{A0E62EDC-6A16-1F4F-9F15-6C1D4A32EC1F}" destId="{4AF57F6B-F6D2-FA40-87AF-1005D801C0C0}" srcOrd="1" destOrd="0" parTransId="{B3E960A9-D222-6D4B-9FB2-9999FFDE1E73}" sibTransId="{985B294A-A6F5-4240-89E6-9DAB17D138AF}"/>
    <dgm:cxn modelId="{BC2837E9-3702-784D-AB60-5EA4EB8AD09B}" srcId="{9D23820E-15F6-F34C-9FF5-A1F9CD9D9BBC}" destId="{EE5308E8-0B62-2245-B781-A0DB5A76931B}" srcOrd="3" destOrd="0" parTransId="{9B245F61-B62A-5A4D-B912-849164A0DF75}" sibTransId="{1D937A25-FDB2-2A47-9F25-BA8BA7641137}"/>
    <dgm:cxn modelId="{E998EC43-54F9-2745-889E-B13860994FC6}" type="presParOf" srcId="{128FE07A-4922-D84D-9EE2-ED5DBED27D85}" destId="{E6ADC7CF-EF1B-2B48-B53A-536328B03C8E}" srcOrd="0" destOrd="0" presId="urn:microsoft.com/office/officeart/2005/8/layout/hList1"/>
    <dgm:cxn modelId="{5B0DEA16-622E-F84F-B95A-BBD3C3720247}" type="presParOf" srcId="{E6ADC7CF-EF1B-2B48-B53A-536328B03C8E}" destId="{F725E1BD-DB63-8243-AEA0-574F9C34C8FE}" srcOrd="0" destOrd="0" presId="urn:microsoft.com/office/officeart/2005/8/layout/hList1"/>
    <dgm:cxn modelId="{5FBEEB9D-2E6B-0047-B212-5E470BB2DD1F}" type="presParOf" srcId="{E6ADC7CF-EF1B-2B48-B53A-536328B03C8E}" destId="{9FD46E10-548B-4E4A-824E-B0C196E3FD8C}" srcOrd="1" destOrd="0" presId="urn:microsoft.com/office/officeart/2005/8/layout/hList1"/>
    <dgm:cxn modelId="{FED6FDCF-499E-DF49-A5B7-F60D5EB15175}" type="presParOf" srcId="{128FE07A-4922-D84D-9EE2-ED5DBED27D85}" destId="{C9E63960-B34A-104D-91D7-52D66E0615BB}" srcOrd="1" destOrd="0" presId="urn:microsoft.com/office/officeart/2005/8/layout/hList1"/>
    <dgm:cxn modelId="{D6C104CD-8897-9B42-9107-34CF590B96F3}" type="presParOf" srcId="{128FE07A-4922-D84D-9EE2-ED5DBED27D85}" destId="{D12F8B63-9BD0-3E41-96C5-7477D57C0760}" srcOrd="2" destOrd="0" presId="urn:microsoft.com/office/officeart/2005/8/layout/hList1"/>
    <dgm:cxn modelId="{5B46E582-C1ED-564D-84FC-D1A537F17881}" type="presParOf" srcId="{D12F8B63-9BD0-3E41-96C5-7477D57C0760}" destId="{38700941-A481-E748-B1C6-33C5FC088138}" srcOrd="0" destOrd="0" presId="urn:microsoft.com/office/officeart/2005/8/layout/hList1"/>
    <dgm:cxn modelId="{7FDF9A2E-C260-F648-AF33-902F5C16644A}" type="presParOf" srcId="{D12F8B63-9BD0-3E41-96C5-7477D57C0760}" destId="{B595E95A-7A06-6744-B1DD-5134B8FBE0C3}" srcOrd="1" destOrd="0" presId="urn:microsoft.com/office/officeart/2005/8/layout/hList1"/>
    <dgm:cxn modelId="{2F231A72-F7B9-C340-951D-9BA16A091826}" type="presParOf" srcId="{128FE07A-4922-D84D-9EE2-ED5DBED27D85}" destId="{632BFA1F-C21A-6948-9299-6C88E0273ACA}" srcOrd="3" destOrd="0" presId="urn:microsoft.com/office/officeart/2005/8/layout/hList1"/>
    <dgm:cxn modelId="{4F22760F-FBF6-854C-9DC5-169DE2248B12}" type="presParOf" srcId="{128FE07A-4922-D84D-9EE2-ED5DBED27D85}" destId="{2AE6B654-AB39-FA4E-B5C4-F96E205451F3}" srcOrd="4" destOrd="0" presId="urn:microsoft.com/office/officeart/2005/8/layout/hList1"/>
    <dgm:cxn modelId="{E7AD7EA4-E40B-2C45-A003-F0371F776EC8}" type="presParOf" srcId="{2AE6B654-AB39-FA4E-B5C4-F96E205451F3}" destId="{9B1DF9B9-A57A-7B44-A796-E6990B9A5E51}" srcOrd="0" destOrd="0" presId="urn:microsoft.com/office/officeart/2005/8/layout/hList1"/>
    <dgm:cxn modelId="{5A1DD7A0-FA08-5F47-98F0-F567DD54B412}" type="presParOf" srcId="{2AE6B654-AB39-FA4E-B5C4-F96E205451F3}" destId="{17C57616-B2DB-DE46-85A2-566C4A3832B3}" srcOrd="1" destOrd="0" presId="urn:microsoft.com/office/officeart/2005/8/layout/hList1"/>
    <dgm:cxn modelId="{6E1E9967-4FE4-2642-BEF5-C04415D8F10D}" type="presParOf" srcId="{128FE07A-4922-D84D-9EE2-ED5DBED27D85}" destId="{583A88C5-F6D9-1549-8D4F-B5DFD2DD644F}" srcOrd="5" destOrd="0" presId="urn:microsoft.com/office/officeart/2005/8/layout/hList1"/>
    <dgm:cxn modelId="{C6C8EF81-E2E4-9744-BFF6-FC8C3CEF483E}" type="presParOf" srcId="{128FE07A-4922-D84D-9EE2-ED5DBED27D85}" destId="{D5581E81-2964-8649-A79C-C50653EA8E80}" srcOrd="6" destOrd="0" presId="urn:microsoft.com/office/officeart/2005/8/layout/hList1"/>
    <dgm:cxn modelId="{42B587C1-AE61-5E4D-9006-175A94BD992F}" type="presParOf" srcId="{D5581E81-2964-8649-A79C-C50653EA8E80}" destId="{23D6E3DC-240F-F549-91E3-890E09C12D62}" srcOrd="0" destOrd="0" presId="urn:microsoft.com/office/officeart/2005/8/layout/hList1"/>
    <dgm:cxn modelId="{33AC9B95-F7C8-F043-82D8-32991796E6D8}" type="presParOf" srcId="{D5581E81-2964-8649-A79C-C50653EA8E80}" destId="{A57ADB38-B4BA-074D-B571-AE054FDBA9D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FBD00C-A267-444E-9777-8C0B6D1913F4}">
      <dsp:nvSpPr>
        <dsp:cNvPr id="0" name=""/>
        <dsp:cNvSpPr/>
      </dsp:nvSpPr>
      <dsp:spPr>
        <a:xfrm>
          <a:off x="0" y="40290"/>
          <a:ext cx="3286125" cy="1971675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FF00"/>
              </a:solidFill>
            </a:rPr>
            <a:t>To measure the level of performance in the service providers’ capacity to provide career and training services for WIOA Title 1 participants in accordance with Federal, State, and Local policies</a:t>
          </a:r>
        </a:p>
      </dsp:txBody>
      <dsp:txXfrm>
        <a:off x="0" y="40290"/>
        <a:ext cx="3286125" cy="1971675"/>
      </dsp:txXfrm>
    </dsp:sp>
    <dsp:sp modelId="{61F0FB1A-E2B3-4F90-8CFA-4049A1E5799D}">
      <dsp:nvSpPr>
        <dsp:cNvPr id="0" name=""/>
        <dsp:cNvSpPr/>
      </dsp:nvSpPr>
      <dsp:spPr>
        <a:xfrm>
          <a:off x="3614737" y="40290"/>
          <a:ext cx="3286125" cy="1971675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FF00"/>
              </a:solidFill>
            </a:rPr>
            <a:t>To measure the extent to which the service providers are able to reach to all of the Title 1 individuals mandated in the WIOA law</a:t>
          </a:r>
        </a:p>
      </dsp:txBody>
      <dsp:txXfrm>
        <a:off x="3614737" y="40290"/>
        <a:ext cx="3286125" cy="1971675"/>
      </dsp:txXfrm>
    </dsp:sp>
    <dsp:sp modelId="{957F8B25-1341-4AF0-BC00-B319C886F165}">
      <dsp:nvSpPr>
        <dsp:cNvPr id="0" name=""/>
        <dsp:cNvSpPr/>
      </dsp:nvSpPr>
      <dsp:spPr>
        <a:xfrm>
          <a:off x="7229475" y="40290"/>
          <a:ext cx="3286125" cy="1971675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FF00"/>
              </a:solidFill>
            </a:rPr>
            <a:t>To identify strengths and weaknesses, and gaps in the service providers’ capacity to provide career and training services in accordance with Federal, State, and Local policies</a:t>
          </a:r>
        </a:p>
      </dsp:txBody>
      <dsp:txXfrm>
        <a:off x="7229475" y="40290"/>
        <a:ext cx="3286125" cy="1971675"/>
      </dsp:txXfrm>
    </dsp:sp>
    <dsp:sp modelId="{4BE0E66D-222F-48F2-8977-7A8A596790D2}">
      <dsp:nvSpPr>
        <dsp:cNvPr id="0" name=""/>
        <dsp:cNvSpPr/>
      </dsp:nvSpPr>
      <dsp:spPr>
        <a:xfrm>
          <a:off x="1807368" y="2340578"/>
          <a:ext cx="3286125" cy="1971675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FF00"/>
              </a:solidFill>
            </a:rPr>
            <a:t>To research and identify organizations that meet WIOA Title 1 requirements to qualify as future service providers</a:t>
          </a:r>
        </a:p>
      </dsp:txBody>
      <dsp:txXfrm>
        <a:off x="1807368" y="2340578"/>
        <a:ext cx="3286125" cy="1971675"/>
      </dsp:txXfrm>
    </dsp:sp>
    <dsp:sp modelId="{4C451E4B-B070-4700-B56F-DAD7A21227CF}">
      <dsp:nvSpPr>
        <dsp:cNvPr id="0" name=""/>
        <dsp:cNvSpPr/>
      </dsp:nvSpPr>
      <dsp:spPr>
        <a:xfrm>
          <a:off x="5422106" y="2340578"/>
          <a:ext cx="3286125" cy="1971675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FF00"/>
              </a:solidFill>
            </a:rPr>
            <a:t>To have a set of practical recommendations that the State Workforce can follow-up on to improve on the Title 1 service providers’ capacity to provide career and training services</a:t>
          </a:r>
        </a:p>
      </dsp:txBody>
      <dsp:txXfrm>
        <a:off x="5422106" y="2340578"/>
        <a:ext cx="3286125" cy="1971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212757-07FB-41CF-AE3D-FA765EAA51A9}">
      <dsp:nvSpPr>
        <dsp:cNvPr id="0" name=""/>
        <dsp:cNvSpPr/>
      </dsp:nvSpPr>
      <dsp:spPr>
        <a:xfrm>
          <a:off x="0" y="21448"/>
          <a:ext cx="2644927" cy="5760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Calibri" panose="020F0502020204030204"/>
              <a:ea typeface="+mn-ea"/>
              <a:cs typeface="+mn-cs"/>
            </a:rPr>
            <a:t>HR Management</a:t>
          </a:r>
          <a:endParaRPr lang="en-US" sz="1400" kern="1200" dirty="0">
            <a:latin typeface="Calibri" panose="020F0502020204030204"/>
            <a:ea typeface="+mn-ea"/>
            <a:cs typeface="+mn-cs"/>
          </a:endParaRPr>
        </a:p>
      </dsp:txBody>
      <dsp:txXfrm>
        <a:off x="0" y="21448"/>
        <a:ext cx="2644927" cy="576000"/>
      </dsp:txXfrm>
    </dsp:sp>
    <dsp:sp modelId="{EF1966C8-E898-42F0-8B1C-84C06063D50E}">
      <dsp:nvSpPr>
        <dsp:cNvPr id="0" name=""/>
        <dsp:cNvSpPr/>
      </dsp:nvSpPr>
      <dsp:spPr>
        <a:xfrm>
          <a:off x="4398" y="592022"/>
          <a:ext cx="2644927" cy="173707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>
              <a:latin typeface="Calibri" panose="020F0502020204030204"/>
              <a:ea typeface="+mn-ea"/>
              <a:cs typeface="+mn-cs"/>
            </a:rPr>
            <a:t>Adequate staffing</a:t>
          </a:r>
          <a:endParaRPr lang="en-US" sz="1400" kern="1200" dirty="0">
            <a:latin typeface="Calibri" panose="020F0502020204030204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>
              <a:latin typeface="Calibri" panose="020F0502020204030204"/>
              <a:ea typeface="+mn-ea"/>
              <a:cs typeface="+mn-cs"/>
            </a:rPr>
            <a:t>Average staff tenure</a:t>
          </a:r>
          <a:endParaRPr lang="en-US" sz="1400" kern="1200" dirty="0">
            <a:latin typeface="Calibri" panose="020F0502020204030204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>
              <a:latin typeface="Calibri" panose="020F0502020204030204"/>
              <a:ea typeface="+mn-ea"/>
              <a:cs typeface="+mn-cs"/>
            </a:rPr>
            <a:t>Seeks out and participates in professional learning opportunities</a:t>
          </a:r>
          <a:endParaRPr lang="en-US" sz="1400" kern="1200" dirty="0">
            <a:latin typeface="Calibri" panose="020F0502020204030204"/>
            <a:ea typeface="+mn-ea"/>
            <a:cs typeface="+mn-cs"/>
          </a:endParaRPr>
        </a:p>
      </dsp:txBody>
      <dsp:txXfrm>
        <a:off x="4398" y="592022"/>
        <a:ext cx="2644927" cy="1737070"/>
      </dsp:txXfrm>
    </dsp:sp>
    <dsp:sp modelId="{33BE2782-5B1E-4AAC-B2A2-BD8B19E2351E}">
      <dsp:nvSpPr>
        <dsp:cNvPr id="0" name=""/>
        <dsp:cNvSpPr/>
      </dsp:nvSpPr>
      <dsp:spPr>
        <a:xfrm>
          <a:off x="3019616" y="16022"/>
          <a:ext cx="2644927" cy="5760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Calibri" panose="020F0502020204030204"/>
              <a:ea typeface="+mn-ea"/>
              <a:cs typeface="+mn-cs"/>
            </a:rPr>
            <a:t>Financial Management</a:t>
          </a:r>
          <a:endParaRPr lang="en-US" sz="1400" kern="1200" dirty="0">
            <a:latin typeface="Calibri" panose="020F0502020204030204"/>
            <a:ea typeface="+mn-ea"/>
            <a:cs typeface="+mn-cs"/>
          </a:endParaRPr>
        </a:p>
      </dsp:txBody>
      <dsp:txXfrm>
        <a:off x="3019616" y="16022"/>
        <a:ext cx="2644927" cy="576000"/>
      </dsp:txXfrm>
    </dsp:sp>
    <dsp:sp modelId="{8247A9AE-EE9A-44FB-A21E-7606E6CD2F90}">
      <dsp:nvSpPr>
        <dsp:cNvPr id="0" name=""/>
        <dsp:cNvSpPr/>
      </dsp:nvSpPr>
      <dsp:spPr>
        <a:xfrm>
          <a:off x="3019616" y="592022"/>
          <a:ext cx="2644927" cy="173707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>
              <a:latin typeface="Calibri" panose="020F0502020204030204"/>
              <a:ea typeface="+mn-ea"/>
              <a:cs typeface="+mn-cs"/>
            </a:rPr>
            <a:t>Formal policies and procedures are in place</a:t>
          </a:r>
          <a:endParaRPr lang="en-US" sz="1400" kern="1200" dirty="0">
            <a:latin typeface="Calibri" panose="020F0502020204030204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>
              <a:latin typeface="Calibri" panose="020F0502020204030204"/>
              <a:ea typeface="+mn-ea"/>
              <a:cs typeface="+mn-cs"/>
            </a:rPr>
            <a:t>Accounting and reporting conform with federal standards</a:t>
          </a:r>
          <a:endParaRPr lang="en-US" sz="1400" kern="1200" dirty="0">
            <a:latin typeface="Calibri" panose="020F0502020204030204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>
              <a:latin typeface="Calibri" panose="020F0502020204030204"/>
              <a:ea typeface="+mn-ea"/>
              <a:cs typeface="+mn-cs"/>
            </a:rPr>
            <a:t>Internal regulatory process</a:t>
          </a:r>
          <a:endParaRPr lang="en-US" sz="1400" kern="1200" dirty="0">
            <a:latin typeface="Calibri" panose="020F0502020204030204"/>
            <a:ea typeface="+mn-ea"/>
            <a:cs typeface="+mn-cs"/>
          </a:endParaRPr>
        </a:p>
      </dsp:txBody>
      <dsp:txXfrm>
        <a:off x="3019616" y="592022"/>
        <a:ext cx="2644927" cy="1737070"/>
      </dsp:txXfrm>
    </dsp:sp>
    <dsp:sp modelId="{DADAF9BF-E80B-4D76-A792-CE3941E76216}">
      <dsp:nvSpPr>
        <dsp:cNvPr id="0" name=""/>
        <dsp:cNvSpPr/>
      </dsp:nvSpPr>
      <dsp:spPr>
        <a:xfrm>
          <a:off x="6034834" y="16022"/>
          <a:ext cx="2644927" cy="5760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Calibri" panose="020F0502020204030204"/>
              <a:ea typeface="+mn-ea"/>
              <a:cs typeface="+mn-cs"/>
            </a:rPr>
            <a:t>Information Management</a:t>
          </a:r>
          <a:endParaRPr lang="en-US" sz="1400" kern="1200" dirty="0">
            <a:latin typeface="Calibri" panose="020F0502020204030204"/>
            <a:ea typeface="+mn-ea"/>
            <a:cs typeface="+mn-cs"/>
          </a:endParaRPr>
        </a:p>
      </dsp:txBody>
      <dsp:txXfrm>
        <a:off x="6034834" y="16022"/>
        <a:ext cx="2644927" cy="576000"/>
      </dsp:txXfrm>
    </dsp:sp>
    <dsp:sp modelId="{EAFEB260-8336-4C15-9728-730B1725030F}">
      <dsp:nvSpPr>
        <dsp:cNvPr id="0" name=""/>
        <dsp:cNvSpPr/>
      </dsp:nvSpPr>
      <dsp:spPr>
        <a:xfrm>
          <a:off x="6034834" y="592022"/>
          <a:ext cx="2644927" cy="173707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>
              <a:latin typeface="Calibri" panose="020F0502020204030204"/>
              <a:ea typeface="+mn-ea"/>
              <a:cs typeface="+mn-cs"/>
            </a:rPr>
            <a:t>Written policy and procedures</a:t>
          </a:r>
          <a:endParaRPr lang="en-US" sz="1400" kern="1200" dirty="0">
            <a:latin typeface="Calibri" panose="020F0502020204030204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>
              <a:latin typeface="Calibri" panose="020F0502020204030204"/>
              <a:ea typeface="+mn-ea"/>
              <a:cs typeface="+mn-cs"/>
            </a:rPr>
            <a:t>Timeliness in data entry</a:t>
          </a:r>
          <a:endParaRPr lang="en-US" sz="1400" kern="1200" dirty="0">
            <a:latin typeface="Calibri" panose="020F0502020204030204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>
              <a:latin typeface="Calibri" panose="020F0502020204030204"/>
              <a:ea typeface="+mn-ea"/>
              <a:cs typeface="+mn-cs"/>
            </a:rPr>
            <a:t>Data integrity</a:t>
          </a:r>
          <a:endParaRPr lang="en-US" sz="1400" kern="1200" dirty="0">
            <a:latin typeface="Calibri" panose="020F0502020204030204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>
              <a:latin typeface="Calibri" panose="020F0502020204030204"/>
              <a:ea typeface="+mn-ea"/>
              <a:cs typeface="+mn-cs"/>
            </a:rPr>
            <a:t>Security of case files</a:t>
          </a:r>
          <a:endParaRPr lang="en-US" sz="1400" kern="1200" dirty="0">
            <a:latin typeface="Calibri" panose="020F0502020204030204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alibri" panose="020F0502020204030204"/>
              <a:ea typeface="+mn-ea"/>
              <a:cs typeface="+mn-cs"/>
            </a:rPr>
            <a:t>Accuracy of data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>
              <a:latin typeface="Calibri" panose="020F0502020204030204"/>
              <a:ea typeface="+mn-ea"/>
              <a:cs typeface="+mn-cs"/>
            </a:rPr>
            <a:t>Systems and processes in the use of data</a:t>
          </a:r>
          <a:endParaRPr lang="en-US" sz="1400" kern="1200" dirty="0">
            <a:latin typeface="Calibri" panose="020F0502020204030204"/>
            <a:ea typeface="+mn-ea"/>
            <a:cs typeface="+mn-cs"/>
          </a:endParaRPr>
        </a:p>
      </dsp:txBody>
      <dsp:txXfrm>
        <a:off x="6034834" y="592022"/>
        <a:ext cx="2644927" cy="1737070"/>
      </dsp:txXfrm>
    </dsp:sp>
    <dsp:sp modelId="{85464456-286E-4116-B9B9-A1D2D09918CB}">
      <dsp:nvSpPr>
        <dsp:cNvPr id="0" name=""/>
        <dsp:cNvSpPr/>
      </dsp:nvSpPr>
      <dsp:spPr>
        <a:xfrm>
          <a:off x="9050052" y="16022"/>
          <a:ext cx="2644927" cy="5760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Calibri" panose="020F0502020204030204"/>
              <a:ea typeface="+mn-ea"/>
              <a:cs typeface="+mn-cs"/>
            </a:rPr>
            <a:t>Program Management</a:t>
          </a:r>
          <a:endParaRPr lang="en-US" sz="1400" kern="1200" dirty="0">
            <a:latin typeface="Calibri" panose="020F0502020204030204"/>
            <a:ea typeface="+mn-ea"/>
            <a:cs typeface="+mn-cs"/>
          </a:endParaRPr>
        </a:p>
      </dsp:txBody>
      <dsp:txXfrm>
        <a:off x="9050052" y="16022"/>
        <a:ext cx="2644927" cy="576000"/>
      </dsp:txXfrm>
    </dsp:sp>
    <dsp:sp modelId="{11E52B6E-8B80-43D7-BA6F-6A1E3646645B}">
      <dsp:nvSpPr>
        <dsp:cNvPr id="0" name=""/>
        <dsp:cNvSpPr/>
      </dsp:nvSpPr>
      <dsp:spPr>
        <a:xfrm>
          <a:off x="9050052" y="592022"/>
          <a:ext cx="2644927" cy="173707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Calibri" panose="020F0502020204030204"/>
              <a:ea typeface="+mn-ea"/>
              <a:cs typeface="+mn-cs"/>
            </a:rPr>
            <a:t>Knowledge of WIOA program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Calibri" panose="020F0502020204030204"/>
              <a:ea typeface="+mn-ea"/>
              <a:cs typeface="+mn-cs"/>
            </a:rPr>
            <a:t>Individuals with barriers to employment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Calibri" panose="020F0502020204030204"/>
              <a:ea typeface="+mn-ea"/>
              <a:cs typeface="+mn-cs"/>
            </a:rPr>
            <a:t>Communication structure and procedure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>
              <a:latin typeface="Calibri" panose="020F0502020204030204"/>
              <a:ea typeface="+mn-ea"/>
              <a:cs typeface="+mn-cs"/>
            </a:rPr>
            <a:t>Monitoring and evaluation</a:t>
          </a:r>
          <a:endParaRPr lang="en-US" sz="1200" kern="1200" dirty="0">
            <a:latin typeface="Calibri" panose="020F0502020204030204"/>
            <a:ea typeface="+mn-ea"/>
            <a:cs typeface="+mn-cs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Calibri" panose="020F0502020204030204"/>
              <a:ea typeface="+mn-ea"/>
              <a:cs typeface="+mn-cs"/>
            </a:rPr>
            <a:t>Continuous process improvement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Calibri" panose="020F0502020204030204"/>
              <a:ea typeface="+mn-ea"/>
              <a:cs typeface="+mn-cs"/>
            </a:rPr>
            <a:t>Established system of collaboration </a:t>
          </a:r>
        </a:p>
      </dsp:txBody>
      <dsp:txXfrm>
        <a:off x="9050052" y="592022"/>
        <a:ext cx="2644927" cy="17370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3484BC-E713-40AE-BC13-B9399982310C}">
      <dsp:nvSpPr>
        <dsp:cNvPr id="0" name=""/>
        <dsp:cNvSpPr/>
      </dsp:nvSpPr>
      <dsp:spPr>
        <a:xfrm>
          <a:off x="5409" y="5984"/>
          <a:ext cx="2073759" cy="3744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Calibri" panose="020F0502020204030204"/>
              <a:ea typeface="+mn-ea"/>
              <a:cs typeface="+mn-cs"/>
            </a:rPr>
            <a:t>Leadership</a:t>
          </a:r>
          <a:endParaRPr lang="en-US" sz="1400" kern="1200" dirty="0">
            <a:latin typeface="Calibri" panose="020F0502020204030204"/>
            <a:ea typeface="+mn-ea"/>
            <a:cs typeface="+mn-cs"/>
          </a:endParaRPr>
        </a:p>
      </dsp:txBody>
      <dsp:txXfrm>
        <a:off x="5409" y="5984"/>
        <a:ext cx="2073759" cy="374400"/>
      </dsp:txXfrm>
    </dsp:sp>
    <dsp:sp modelId="{D95A46AF-2626-4AE6-9650-2AD544860E03}">
      <dsp:nvSpPr>
        <dsp:cNvPr id="0" name=""/>
        <dsp:cNvSpPr/>
      </dsp:nvSpPr>
      <dsp:spPr>
        <a:xfrm>
          <a:off x="5409" y="380384"/>
          <a:ext cx="2073759" cy="1819935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alibri" panose="020F0502020204030204"/>
              <a:ea typeface="+mn-ea"/>
              <a:cs typeface="+mn-cs"/>
            </a:rPr>
            <a:t>Effective Communication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alibri" panose="020F0502020204030204"/>
              <a:ea typeface="+mn-ea"/>
              <a:cs typeface="+mn-cs"/>
            </a:rPr>
            <a:t>Works outstandingly with staff in formulating goals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alibri" panose="020F0502020204030204"/>
              <a:ea typeface="+mn-ea"/>
              <a:cs typeface="+mn-cs"/>
            </a:rPr>
            <a:t>Involves all staff in achieving performance outcomes</a:t>
          </a:r>
        </a:p>
      </dsp:txBody>
      <dsp:txXfrm>
        <a:off x="5409" y="380384"/>
        <a:ext cx="2073759" cy="1819935"/>
      </dsp:txXfrm>
    </dsp:sp>
    <dsp:sp modelId="{C1DB363C-B750-4BC3-B36A-F591011BE42F}">
      <dsp:nvSpPr>
        <dsp:cNvPr id="0" name=""/>
        <dsp:cNvSpPr/>
      </dsp:nvSpPr>
      <dsp:spPr>
        <a:xfrm>
          <a:off x="2369495" y="5984"/>
          <a:ext cx="2073759" cy="3744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Calibri" panose="020F0502020204030204"/>
              <a:ea typeface="+mn-ea"/>
              <a:cs typeface="+mn-cs"/>
            </a:rPr>
            <a:t>Regulatory Compliance</a:t>
          </a:r>
          <a:endParaRPr lang="en-US" sz="1400" kern="1200" dirty="0">
            <a:latin typeface="Calibri" panose="020F0502020204030204"/>
            <a:ea typeface="+mn-ea"/>
            <a:cs typeface="+mn-cs"/>
          </a:endParaRPr>
        </a:p>
      </dsp:txBody>
      <dsp:txXfrm>
        <a:off x="2369495" y="5984"/>
        <a:ext cx="2073759" cy="374400"/>
      </dsp:txXfrm>
    </dsp:sp>
    <dsp:sp modelId="{B50F4570-D8DD-4E69-B12E-78BD4A666B6E}">
      <dsp:nvSpPr>
        <dsp:cNvPr id="0" name=""/>
        <dsp:cNvSpPr/>
      </dsp:nvSpPr>
      <dsp:spPr>
        <a:xfrm>
          <a:off x="2369495" y="380384"/>
          <a:ext cx="2073759" cy="1819935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>
              <a:latin typeface="Calibri" panose="020F0502020204030204"/>
              <a:ea typeface="+mn-ea"/>
              <a:cs typeface="+mn-cs"/>
            </a:rPr>
            <a:t>Responsiveness in planning and delivering the County plan</a:t>
          </a:r>
          <a:endParaRPr lang="en-US" sz="1400" kern="1200" dirty="0">
            <a:latin typeface="Calibri" panose="020F0502020204030204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alibri" panose="020F0502020204030204"/>
              <a:ea typeface="+mn-ea"/>
              <a:cs typeface="+mn-cs"/>
            </a:rPr>
            <a:t>Obligations covered under the MoU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>
              <a:latin typeface="Calibri" panose="020F0502020204030204"/>
              <a:ea typeface="+mn-ea"/>
              <a:cs typeface="+mn-cs"/>
            </a:rPr>
            <a:t>Outreach strategies</a:t>
          </a:r>
          <a:endParaRPr lang="en-US" sz="1400" kern="1200" dirty="0">
            <a:latin typeface="Calibri" panose="020F0502020204030204"/>
            <a:ea typeface="+mn-ea"/>
            <a:cs typeface="+mn-cs"/>
          </a:endParaRPr>
        </a:p>
      </dsp:txBody>
      <dsp:txXfrm>
        <a:off x="2369495" y="380384"/>
        <a:ext cx="2073759" cy="1819935"/>
      </dsp:txXfrm>
    </dsp:sp>
    <dsp:sp modelId="{5B23C3C2-D8A9-4F37-B3B7-E80DDD683346}">
      <dsp:nvSpPr>
        <dsp:cNvPr id="0" name=""/>
        <dsp:cNvSpPr/>
      </dsp:nvSpPr>
      <dsp:spPr>
        <a:xfrm>
          <a:off x="4733580" y="5984"/>
          <a:ext cx="2073759" cy="3744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Calibri" panose="020F0502020204030204"/>
              <a:ea typeface="+mn-ea"/>
              <a:cs typeface="+mn-cs"/>
            </a:rPr>
            <a:t>COVID-19 Response</a:t>
          </a:r>
          <a:endParaRPr lang="en-US" sz="1400" kern="1200" dirty="0">
            <a:latin typeface="Calibri" panose="020F0502020204030204"/>
            <a:ea typeface="+mn-ea"/>
            <a:cs typeface="+mn-cs"/>
          </a:endParaRPr>
        </a:p>
      </dsp:txBody>
      <dsp:txXfrm>
        <a:off x="4733580" y="5984"/>
        <a:ext cx="2073759" cy="374400"/>
      </dsp:txXfrm>
    </dsp:sp>
    <dsp:sp modelId="{C152B6C5-606B-4B09-B533-6C590453A6C8}">
      <dsp:nvSpPr>
        <dsp:cNvPr id="0" name=""/>
        <dsp:cNvSpPr/>
      </dsp:nvSpPr>
      <dsp:spPr>
        <a:xfrm>
          <a:off x="4733580" y="380384"/>
          <a:ext cx="2073759" cy="1819935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>
              <a:latin typeface="Calibri" panose="020F0502020204030204"/>
              <a:ea typeface="+mn-ea"/>
              <a:cs typeface="+mn-cs"/>
            </a:rPr>
            <a:t>Technology readiness</a:t>
          </a:r>
          <a:endParaRPr lang="en-US" sz="1400" kern="1200" dirty="0">
            <a:latin typeface="Calibri" panose="020F0502020204030204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>
              <a:latin typeface="Calibri" panose="020F0502020204030204"/>
              <a:ea typeface="+mn-ea"/>
              <a:cs typeface="+mn-cs"/>
            </a:rPr>
            <a:t>Remote work capacity</a:t>
          </a:r>
          <a:endParaRPr lang="en-US" sz="1400" kern="1200" dirty="0">
            <a:latin typeface="Calibri" panose="020F0502020204030204"/>
            <a:ea typeface="+mn-ea"/>
            <a:cs typeface="+mn-cs"/>
          </a:endParaRPr>
        </a:p>
      </dsp:txBody>
      <dsp:txXfrm>
        <a:off x="4733580" y="380384"/>
        <a:ext cx="2073759" cy="1819935"/>
      </dsp:txXfrm>
    </dsp:sp>
    <dsp:sp modelId="{BA2BE59B-4180-BB40-A523-537BF94DC886}">
      <dsp:nvSpPr>
        <dsp:cNvPr id="0" name=""/>
        <dsp:cNvSpPr/>
      </dsp:nvSpPr>
      <dsp:spPr>
        <a:xfrm>
          <a:off x="7097666" y="5984"/>
          <a:ext cx="2073759" cy="374400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 panose="020F0502020204030204"/>
              <a:ea typeface="+mn-ea"/>
              <a:cs typeface="+mn-cs"/>
            </a:rPr>
            <a:t>Outreach Capacity</a:t>
          </a:r>
        </a:p>
      </dsp:txBody>
      <dsp:txXfrm>
        <a:off x="7097666" y="5984"/>
        <a:ext cx="2073759" cy="374400"/>
      </dsp:txXfrm>
    </dsp:sp>
    <dsp:sp modelId="{8EA14842-E6E6-1C4D-9EEC-D7A5668E1414}">
      <dsp:nvSpPr>
        <dsp:cNvPr id="0" name=""/>
        <dsp:cNvSpPr/>
      </dsp:nvSpPr>
      <dsp:spPr>
        <a:xfrm>
          <a:off x="7097666" y="380384"/>
          <a:ext cx="2073759" cy="1819935"/>
        </a:xfrm>
        <a:prstGeom prst="rect">
          <a:avLst/>
        </a:prstGeom>
        <a:gradFill flip="none" rotWithShape="0">
          <a:gsLst>
            <a:gs pos="0">
              <a:schemeClr val="accent5">
                <a:tint val="66000"/>
                <a:satMod val="160000"/>
              </a:schemeClr>
            </a:gs>
            <a:gs pos="50000">
              <a:schemeClr val="accent5">
                <a:tint val="44500"/>
                <a:satMod val="160000"/>
              </a:schemeClr>
            </a:gs>
            <a:gs pos="100000">
              <a:schemeClr val="accent5">
                <a:tint val="23500"/>
                <a:satMod val="160000"/>
              </a:schemeClr>
            </a:gs>
          </a:gsLst>
          <a:lin ang="2700000" scaled="1"/>
          <a:tileRect/>
        </a:gra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alibri" panose="020F0502020204030204"/>
              <a:ea typeface="+mn-ea"/>
              <a:cs typeface="+mn-cs"/>
            </a:rPr>
            <a:t>Methods and strategies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alibri" panose="020F0502020204030204"/>
              <a:ea typeface="+mn-ea"/>
              <a:cs typeface="+mn-cs"/>
            </a:rPr>
            <a:t>Frequency</a:t>
          </a:r>
        </a:p>
      </dsp:txBody>
      <dsp:txXfrm>
        <a:off x="7097666" y="380384"/>
        <a:ext cx="2073759" cy="1819935"/>
      </dsp:txXfrm>
    </dsp:sp>
    <dsp:sp modelId="{A4B3D6F0-2704-6D46-97D8-09ED48CC5DE2}">
      <dsp:nvSpPr>
        <dsp:cNvPr id="0" name=""/>
        <dsp:cNvSpPr/>
      </dsp:nvSpPr>
      <dsp:spPr>
        <a:xfrm>
          <a:off x="9461751" y="5984"/>
          <a:ext cx="2073759" cy="374400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 panose="020F0502020204030204"/>
              <a:ea typeface="+mn-ea"/>
              <a:cs typeface="+mn-cs"/>
            </a:rPr>
            <a:t>Outreach Effectiveness</a:t>
          </a:r>
        </a:p>
      </dsp:txBody>
      <dsp:txXfrm>
        <a:off x="9461751" y="5984"/>
        <a:ext cx="2073759" cy="374400"/>
      </dsp:txXfrm>
    </dsp:sp>
    <dsp:sp modelId="{D39DF5A6-85F8-E94A-8236-6E75BD983837}">
      <dsp:nvSpPr>
        <dsp:cNvPr id="0" name=""/>
        <dsp:cNvSpPr/>
      </dsp:nvSpPr>
      <dsp:spPr>
        <a:xfrm>
          <a:off x="9461751" y="380384"/>
          <a:ext cx="2073759" cy="1819935"/>
        </a:xfrm>
        <a:prstGeom prst="rect">
          <a:avLst/>
        </a:prstGeom>
        <a:gradFill flip="none" rotWithShape="0">
          <a:gsLst>
            <a:gs pos="0">
              <a:schemeClr val="accent5">
                <a:tint val="66000"/>
                <a:satMod val="160000"/>
              </a:schemeClr>
            </a:gs>
            <a:gs pos="50000">
              <a:schemeClr val="accent5">
                <a:tint val="44500"/>
                <a:satMod val="160000"/>
              </a:schemeClr>
            </a:gs>
            <a:gs pos="100000">
              <a:schemeClr val="accent5">
                <a:tint val="23500"/>
                <a:satMod val="160000"/>
              </a:schemeClr>
            </a:gs>
          </a:gsLst>
          <a:lin ang="2700000" scaled="1"/>
          <a:tileRect/>
        </a:gra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alibri" panose="020F0502020204030204"/>
              <a:ea typeface="+mn-ea"/>
              <a:cs typeface="+mn-cs"/>
            </a:rPr>
            <a:t>Increase number of successful enrollments</a:t>
          </a:r>
        </a:p>
      </dsp:txBody>
      <dsp:txXfrm>
        <a:off x="9461751" y="380384"/>
        <a:ext cx="2073759" cy="18199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83C65F-D301-44A5-943E-93D0C942390F}">
      <dsp:nvSpPr>
        <dsp:cNvPr id="0" name=""/>
        <dsp:cNvSpPr/>
      </dsp:nvSpPr>
      <dsp:spPr>
        <a:xfrm>
          <a:off x="0" y="152143"/>
          <a:ext cx="11858623" cy="138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0361" tIns="458216" rIns="920361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Work with the State Workforce to identify options within </a:t>
          </a:r>
          <a:r>
            <a:rPr lang="en-US" sz="1300" kern="1200" dirty="0" err="1"/>
            <a:t>HireNet</a:t>
          </a:r>
          <a:r>
            <a:rPr lang="en-US" sz="1300" kern="1200" dirty="0"/>
            <a:t> that could be use as an internal tracking system 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>
              <a:solidFill>
                <a:schemeClr val="tx1"/>
              </a:solidFill>
            </a:rPr>
            <a:t>Goodwill’s data security policy to be shared with the State Workforce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Set up meetings with Rapid Response to better coordinate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Resolve understanding of ETP certification process</a:t>
          </a:r>
        </a:p>
      </dsp:txBody>
      <dsp:txXfrm>
        <a:off x="0" y="152143"/>
        <a:ext cx="11858623" cy="1386000"/>
      </dsp:txXfrm>
    </dsp:sp>
    <dsp:sp modelId="{2B959370-F43B-40E3-B03A-8CD731E53C16}">
      <dsp:nvSpPr>
        <dsp:cNvPr id="0" name=""/>
        <dsp:cNvSpPr/>
      </dsp:nvSpPr>
      <dsp:spPr>
        <a:xfrm>
          <a:off x="592931" y="1548"/>
          <a:ext cx="8301036" cy="4750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759" tIns="0" rIns="313759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Hawaii</a:t>
          </a:r>
        </a:p>
      </dsp:txBody>
      <dsp:txXfrm>
        <a:off x="616119" y="24736"/>
        <a:ext cx="8254660" cy="428637"/>
      </dsp:txXfrm>
    </dsp:sp>
    <dsp:sp modelId="{E4F11D69-C9C5-472F-AFC4-9155323E2794}">
      <dsp:nvSpPr>
        <dsp:cNvPr id="0" name=""/>
        <dsp:cNvSpPr/>
      </dsp:nvSpPr>
      <dsp:spPr>
        <a:xfrm>
          <a:off x="0" y="1741750"/>
          <a:ext cx="11858623" cy="1178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0361" tIns="458216" rIns="920361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>
              <a:solidFill>
                <a:schemeClr val="tx1"/>
              </a:solidFill>
            </a:rPr>
            <a:t>Regular staff meetings e</a:t>
          </a:r>
          <a:r>
            <a:rPr lang="en-US" sz="1300" kern="1200" dirty="0"/>
            <a:t>mphasizing objectives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>
              <a:solidFill>
                <a:schemeClr val="tx1"/>
              </a:solidFill>
            </a:rPr>
            <a:t>Improve communication and formal coordination process with AJC co-located partners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Build partnership with organizations that offer other career pathways instead of competing</a:t>
          </a:r>
        </a:p>
      </dsp:txBody>
      <dsp:txXfrm>
        <a:off x="0" y="1741750"/>
        <a:ext cx="11858623" cy="1178100"/>
      </dsp:txXfrm>
    </dsp:sp>
    <dsp:sp modelId="{34D31692-B605-4273-9DE6-5A1C9E260E86}">
      <dsp:nvSpPr>
        <dsp:cNvPr id="0" name=""/>
        <dsp:cNvSpPr/>
      </dsp:nvSpPr>
      <dsp:spPr>
        <a:xfrm>
          <a:off x="592931" y="1656641"/>
          <a:ext cx="8301036" cy="4098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759" tIns="0" rIns="313759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Oahu</a:t>
          </a:r>
        </a:p>
      </dsp:txBody>
      <dsp:txXfrm>
        <a:off x="612937" y="1676647"/>
        <a:ext cx="8261024" cy="369817"/>
      </dsp:txXfrm>
    </dsp:sp>
    <dsp:sp modelId="{3283353E-2735-4355-9189-A0DA5C3696E8}">
      <dsp:nvSpPr>
        <dsp:cNvPr id="0" name=""/>
        <dsp:cNvSpPr/>
      </dsp:nvSpPr>
      <dsp:spPr>
        <a:xfrm>
          <a:off x="0" y="3126026"/>
          <a:ext cx="11858623" cy="138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0361" tIns="458216" rIns="920361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Work with the State Workforce to identify options within </a:t>
          </a:r>
          <a:r>
            <a:rPr lang="en-US" sz="1300" kern="1200" dirty="0" err="1"/>
            <a:t>HireNet</a:t>
          </a:r>
          <a:r>
            <a:rPr lang="en-US" sz="1300" kern="1200" dirty="0"/>
            <a:t> that could be use as an internal tracking system 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Goodwill’s data security policy to be shared with the State Workforce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Find opportunities to advertise WIOA programs in the new location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Leverage existing university relationships and resources for outreach</a:t>
          </a:r>
        </a:p>
      </dsp:txBody>
      <dsp:txXfrm>
        <a:off x="0" y="3126026"/>
        <a:ext cx="11858623" cy="1386000"/>
      </dsp:txXfrm>
    </dsp:sp>
    <dsp:sp modelId="{302CA3E8-6C2B-4B8E-A0D6-9407838E15E2}">
      <dsp:nvSpPr>
        <dsp:cNvPr id="0" name=""/>
        <dsp:cNvSpPr/>
      </dsp:nvSpPr>
      <dsp:spPr>
        <a:xfrm>
          <a:off x="592931" y="3038650"/>
          <a:ext cx="8301036" cy="4120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759" tIns="0" rIns="313759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Maui</a:t>
          </a:r>
        </a:p>
      </dsp:txBody>
      <dsp:txXfrm>
        <a:off x="613048" y="3058767"/>
        <a:ext cx="8260802" cy="371861"/>
      </dsp:txXfrm>
    </dsp:sp>
    <dsp:sp modelId="{0CF6BD7B-FC49-4B17-8C73-EF2285DE0013}">
      <dsp:nvSpPr>
        <dsp:cNvPr id="0" name=""/>
        <dsp:cNvSpPr/>
      </dsp:nvSpPr>
      <dsp:spPr>
        <a:xfrm>
          <a:off x="0" y="4751251"/>
          <a:ext cx="11858623" cy="1178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0361" tIns="458216" rIns="920361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Training for case managers on how to utilize the different features of the database to run reports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Youth program to set up office at the AJC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Update the outreach strategy and work with schools (e.g., use of social media, etc.)</a:t>
          </a:r>
        </a:p>
      </dsp:txBody>
      <dsp:txXfrm>
        <a:off x="0" y="4751251"/>
        <a:ext cx="11858623" cy="1178100"/>
      </dsp:txXfrm>
    </dsp:sp>
    <dsp:sp modelId="{80DDBB70-643B-4D05-A8CA-C3BE58A2D6B7}">
      <dsp:nvSpPr>
        <dsp:cNvPr id="0" name=""/>
        <dsp:cNvSpPr/>
      </dsp:nvSpPr>
      <dsp:spPr>
        <a:xfrm>
          <a:off x="592931" y="4630826"/>
          <a:ext cx="8301036" cy="4451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759" tIns="0" rIns="313759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Kauai</a:t>
          </a:r>
        </a:p>
      </dsp:txBody>
      <dsp:txXfrm>
        <a:off x="614661" y="4652556"/>
        <a:ext cx="8257576" cy="4016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5E1BD-DB63-8243-AEA0-574F9C34C8FE}">
      <dsp:nvSpPr>
        <dsp:cNvPr id="0" name=""/>
        <dsp:cNvSpPr/>
      </dsp:nvSpPr>
      <dsp:spPr>
        <a:xfrm>
          <a:off x="4086" y="790465"/>
          <a:ext cx="2457339" cy="9829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Oahu</a:t>
          </a:r>
          <a:endParaRPr lang="en-US" sz="3600" kern="1200" dirty="0"/>
        </a:p>
      </dsp:txBody>
      <dsp:txXfrm>
        <a:off x="4086" y="790465"/>
        <a:ext cx="2457339" cy="982935"/>
      </dsp:txXfrm>
    </dsp:sp>
    <dsp:sp modelId="{9FD46E10-548B-4E4A-824E-B0C196E3FD8C}">
      <dsp:nvSpPr>
        <dsp:cNvPr id="0" name=""/>
        <dsp:cNvSpPr/>
      </dsp:nvSpPr>
      <dsp:spPr>
        <a:xfrm>
          <a:off x="4086" y="1773401"/>
          <a:ext cx="2457339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Family Programs Hawaii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Residential Youth Services and Empowerment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Goodwill Hawaii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CNHA</a:t>
          </a:r>
        </a:p>
      </dsp:txBody>
      <dsp:txXfrm>
        <a:off x="4086" y="1773401"/>
        <a:ext cx="2457339" cy="2854800"/>
      </dsp:txXfrm>
    </dsp:sp>
    <dsp:sp modelId="{38700941-A481-E748-B1C6-33C5FC088138}">
      <dsp:nvSpPr>
        <dsp:cNvPr id="0" name=""/>
        <dsp:cNvSpPr/>
      </dsp:nvSpPr>
      <dsp:spPr>
        <a:xfrm>
          <a:off x="2805453" y="790465"/>
          <a:ext cx="2457339" cy="9829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Maui</a:t>
          </a:r>
          <a:endParaRPr lang="en-US" sz="4400" kern="1200" dirty="0"/>
        </a:p>
      </dsp:txBody>
      <dsp:txXfrm>
        <a:off x="2805453" y="790465"/>
        <a:ext cx="2457339" cy="982935"/>
      </dsp:txXfrm>
    </dsp:sp>
    <dsp:sp modelId="{B595E95A-7A06-6744-B1DD-5134B8FBE0C3}">
      <dsp:nvSpPr>
        <dsp:cNvPr id="0" name=""/>
        <dsp:cNvSpPr/>
      </dsp:nvSpPr>
      <dsp:spPr>
        <a:xfrm>
          <a:off x="2805453" y="1773401"/>
          <a:ext cx="2457339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kern="1200" dirty="0"/>
            <a:t>CNHA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kern="1200" dirty="0"/>
            <a:t>Maui Hui Malama</a:t>
          </a:r>
        </a:p>
      </dsp:txBody>
      <dsp:txXfrm>
        <a:off x="2805453" y="1773401"/>
        <a:ext cx="2457339" cy="2854800"/>
      </dsp:txXfrm>
    </dsp:sp>
    <dsp:sp modelId="{9B1DF9B9-A57A-7B44-A796-E6990B9A5E51}">
      <dsp:nvSpPr>
        <dsp:cNvPr id="0" name=""/>
        <dsp:cNvSpPr/>
      </dsp:nvSpPr>
      <dsp:spPr>
        <a:xfrm>
          <a:off x="5606819" y="790465"/>
          <a:ext cx="2457339" cy="9829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Hawaii</a:t>
          </a:r>
        </a:p>
      </dsp:txBody>
      <dsp:txXfrm>
        <a:off x="5606819" y="790465"/>
        <a:ext cx="2457339" cy="982935"/>
      </dsp:txXfrm>
    </dsp:sp>
    <dsp:sp modelId="{17C57616-B2DB-DE46-85A2-566C4A3832B3}">
      <dsp:nvSpPr>
        <dsp:cNvPr id="0" name=""/>
        <dsp:cNvSpPr/>
      </dsp:nvSpPr>
      <dsp:spPr>
        <a:xfrm>
          <a:off x="5578240" y="1773401"/>
          <a:ext cx="2457339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CNHA</a:t>
          </a:r>
        </a:p>
      </dsp:txBody>
      <dsp:txXfrm>
        <a:off x="5578240" y="1773401"/>
        <a:ext cx="2457339" cy="2854800"/>
      </dsp:txXfrm>
    </dsp:sp>
    <dsp:sp modelId="{23D6E3DC-240F-F549-91E3-890E09C12D62}">
      <dsp:nvSpPr>
        <dsp:cNvPr id="0" name=""/>
        <dsp:cNvSpPr/>
      </dsp:nvSpPr>
      <dsp:spPr>
        <a:xfrm>
          <a:off x="8408186" y="790465"/>
          <a:ext cx="2457339" cy="9829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Kauai</a:t>
          </a:r>
          <a:endParaRPr lang="en-US" sz="4400" kern="1200" dirty="0"/>
        </a:p>
      </dsp:txBody>
      <dsp:txXfrm>
        <a:off x="8408186" y="790465"/>
        <a:ext cx="2457339" cy="982935"/>
      </dsp:txXfrm>
    </dsp:sp>
    <dsp:sp modelId="{A57ADB38-B4BA-074D-B571-AE054FDBA9DF}">
      <dsp:nvSpPr>
        <dsp:cNvPr id="0" name=""/>
        <dsp:cNvSpPr/>
      </dsp:nvSpPr>
      <dsp:spPr>
        <a:xfrm>
          <a:off x="8412272" y="1792985"/>
          <a:ext cx="2457339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Goodwill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CNHA</a:t>
          </a:r>
        </a:p>
      </dsp:txBody>
      <dsp:txXfrm>
        <a:off x="8412272" y="1792985"/>
        <a:ext cx="2457339" cy="285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21DD7-4491-44D0-AFC9-7128B81FA22F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996D6-B7ED-4793-95A1-0484359B4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3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agawqtr4trwgr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5996D6-B7ED-4793-95A1-0484359B40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48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Located separately from other service providers: currently moved to AJC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5996D6-B7ED-4793-95A1-0484359B407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53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Outreach to Molokai and Lanai was not part of the conversation, perhaps not front of mind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5996D6-B7ED-4793-95A1-0484359B407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008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Spent a lot of time developing forms themselves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5996D6-B7ED-4793-95A1-0484359B407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77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5996D6-B7ED-4793-95A1-0484359B407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706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5996D6-B7ED-4793-95A1-0484359B407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497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CNHA: Council for Native Hawaiian Advancement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5996D6-B7ED-4793-95A1-0484359B407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21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5996D6-B7ED-4793-95A1-0484359B40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20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7 areas for organization capacity – 26 sub indicators (adequate staffing, policies, data integrity, leadership and communication, capacity to work remote</a:t>
            </a:r>
          </a:p>
          <a:p>
            <a:r>
              <a:rPr lang="en-US" dirty="0"/>
              <a:t>2 areas for outreach – 4 sub indicators (outreach strategies and outcomes)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5996D6-B7ED-4793-95A1-0484359B40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31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staff feel that they were not adequately supported well in doing remote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5996D6-B7ED-4793-95A1-0484359B40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46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5996D6-B7ED-4793-95A1-0484359B40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22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Has not utilized AJC videos for outreach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5996D6-B7ED-4793-95A1-0484359B407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51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HireNet</a:t>
            </a:r>
            <a:r>
              <a:rPr lang="en-US" dirty="0"/>
              <a:t> is one of the three databases they have to manage. Youth Build, Juvenile Justice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5996D6-B7ED-4793-95A1-0484359B407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47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Communication and reporting guidelines are unclear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5996D6-B7ED-4793-95A1-0484359B407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102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5996D6-B7ED-4793-95A1-0484359B407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48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1B886-A8B0-4CB5-A208-4302E00BB2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FB51A9-8F3B-4000-8F60-3681372F3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859FD-09C7-4A3C-816E-4614E817A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A7F-CCD7-4B82-9645-9D290B748F3F}" type="datetime1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3D6D6-A7E0-4A23-BC86-49B1D08AB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Statewide Evaluation of Service Providers at AJCs  October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6D657-143A-4FC3-92C6-19FB358CD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9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322FC-B84D-48DC-A8ED-25658BF2E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02F911-D859-4D9D-B26E-40445E0325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BD9947-EB0C-474F-8188-13B4734C8E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0C72C-7D25-4713-86E0-3FB04F6CB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C454-FE9E-4E31-8007-2DB4ED10D60D}" type="datetime1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F3DAFF-7404-4790-B3A8-66E83669D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Statewide Evaluation of Service Providers at AJCs  October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FFE2FB-FE58-4EBA-BB86-8C77271A5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1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278C3-82F3-4964-9244-7358774DF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882502-ECBA-495E-A75E-79B29D282D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EF001-1485-4234-AD03-4FB7CE6F4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F58C-4C94-4FB9-8635-F039FF9D03E1}" type="datetime1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0F61D-5666-42C1-B03A-9F7911A22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Statewide Evaluation of Service Providers at AJCs  October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5C50C-80D9-4C71-9AB6-B02D73698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4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B16F7B-9BF0-47D7-B611-57A8DA2251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DD5DF4-94A1-44E3-8ACA-AF0B732EEE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27391-E786-453E-B846-E8A78507D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1D22-BF52-47DB-BE21-96227D9877E1}" type="datetime1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BC6A6-3264-4608-8EDE-DACFED4B6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Statewide Evaluation of Service Providers at AJCs  October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8B917-1766-4930-BBF1-7DC9A87C9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11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1B886-A8B0-4CB5-A208-4302E00BB2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FB51A9-8F3B-4000-8F60-3681372F3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859FD-09C7-4A3C-816E-4614E817A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930FE-3648-40E5-A33E-0352E592BADA}" type="datetime1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3D6D6-A7E0-4A23-BC86-49B1D08AB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Statewide Evaluation of Service Providers at AJCs  October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6D657-143A-4FC3-92C6-19FB358CD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9B426-D166-4116-9786-5588F732F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677D9-ECB6-4C50-A0AC-D754DF552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EB271-C112-43D2-896E-C02CDEE53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1FD2E-5A88-4C30-BFB7-1713BDCF7481}" type="datetime1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61CC5-6EDF-4733-AA81-B6F08C4DB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Statewide Evaluation of Service Providers at AJCs  October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53B97-0D9D-4E10-A2C4-B2038FC25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49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658DE-7ADC-4CF0-B988-1F3CA8028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73DCAC-ED5F-4E74-B19A-FF64425A9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62F5F-4D1F-4143-AC7C-CDA07DF57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AFE8-FE54-4860-9A24-896D9BFC37A2}" type="datetime1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36AE6-4FBA-4743-A217-2A27A5C1F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Statewide Evaluation of Service Providers at AJCs  October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DE8C3-857A-4C17-9A92-AEF4BE4D2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56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483AA-390C-4827-82AE-2356FB7A2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26B25-8223-4155-9FAD-6434EB8B38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A27103-7737-440A-86B0-D7FFF5618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0E9653-B1F7-4589-ACC4-D02304ED3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FD4C-1C75-436C-B3F6-FF52E0BE75EF}" type="datetime1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00F010-BF85-4869-AA52-F6C926246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Statewide Evaluation of Service Providers at AJCs  October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B603C-464B-44B7-AA10-C9BB2F5CA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8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C4A24-D9EC-464C-91B9-6F80EF048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3F6A35-98C0-4D9B-82A5-9C4A45A07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793A53-586D-4EDE-A082-4F6565B19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6F05C5-4230-4EC6-8212-E6BCD73647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CF7BB0-C0B8-43CE-9D5E-DAAACA0F81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0C9562-AFFB-4242-9490-9506FC36A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3844-0715-44B8-B770-C6C941665D57}" type="datetime1">
              <a:rPr lang="en-US" smtClean="0"/>
              <a:t>10/25/2021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DDAA6C-CD43-4637-AE36-AE1E9FB91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Statewide Evaluation of Service Providers at AJCs  October 2021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CA8AC4-C44E-4591-A3DF-AFA87C28E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41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50176-DC77-4699-B660-48771FAC7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483F67-94AD-4375-B4F6-756AFF320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1A0A-28D2-466C-B7C8-B6F061EDA6F7}" type="datetime1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E3DC13-0B74-476D-8494-8408C6524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Statewide Evaluation of Service Providers at AJCs  October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F90A54-1148-4F66-9B97-624C21458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9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63A220-F022-4958-8588-E13F7C677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62FE-7C2F-43A6-B140-23966C00B9E5}" type="datetime1">
              <a:rPr lang="en-US" smtClean="0"/>
              <a:t>10/25/2021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94FA6E-C2F1-4078-B63C-AC7186BF7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Statewide Evaluation of Service Providers at AJCs  October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CCC3E-A662-4782-ADA6-FAC3E7182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28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94EFF-D8BD-4603-858D-01A323A2B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C4944-E4F6-45E2-9489-4B391DF20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B7B0A7-6BB3-4EEC-9B4D-9072CA4F5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356784-35FD-4F93-ADA6-A1903CD8D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59BA-A06C-4FAC-9F37-D81808A42EBE}" type="datetime1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D2D683-F7A5-46EF-A374-26E44BECE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Statewide Evaluation of Service Providers at AJCs  October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698350-0DFB-4FFF-A1AD-DD1D19F11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5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26C9DE-98D2-42C1-9E8E-4E4C626D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8ABEDB-EE77-46B8-8A44-939CF16D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9A635-E136-46E4-AB65-06491FA0DD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30A2B-FFF2-4F51-8717-070C2FA13FB6}" type="datetime1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45776-BDAB-4461-A571-62357CD836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Statewide Evaluation of Service Providers at AJCs  October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7AE21-A669-4115-A514-FC992EF67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6ED2A-7D3C-488D-968E-71FEA940B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14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26C9DE-98D2-42C1-9E8E-4E4C626D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8ABEDB-EE77-46B8-8A44-939CF16D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9A635-E136-46E4-AB65-06491FA0DD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1C1F5-FF0A-40DE-B5FE-BD7F137D92A6}" type="datetime1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45776-BDAB-4461-A571-62357CD836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Statewide Evaluation of Service Providers at AJCs  October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7AE21-A669-4115-A514-FC992EF67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6ED2A-7D3C-488D-968E-71FEA940B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53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mshawaii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hyperlink" Target="https://www.smshawaii.com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mshawaii.com/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shawaii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6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shawaii.com/" TargetMode="Externa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shawaii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8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hyperlink" Target="https://www.smshawaii.com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mshawaii.com/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shawaii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0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shawaii.com/" TargetMode="Externa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mshawaii.com/" TargetMode="Externa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mshawaii.com/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hyperlink" Target="https://www.smshawaii.com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mshawaii.com/" TargetMode="Externa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shawaii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4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shawaii.com/" TargetMode="Externa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mshawaii.com/" TargetMode="Externa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shawaii.com/" TargetMode="Externa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shawaii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4.xml"/><Relationship Id="rId7" Type="http://schemas.openxmlformats.org/officeDocument/2006/relationships/hyperlink" Target="https://www.smshawaii.com/" TargetMode="Externa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mshawaii.com/" TargetMode="Externa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shawaii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shawaii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mshawaii.com/" TargetMode="Externa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mshawaii.com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13" Type="http://schemas.openxmlformats.org/officeDocument/2006/relationships/diagramColors" Target="../diagrams/colors3.xml"/><Relationship Id="rId3" Type="http://schemas.openxmlformats.org/officeDocument/2006/relationships/hyperlink" Target="https://www.smshawaii.com/" TargetMode="External"/><Relationship Id="rId7" Type="http://schemas.openxmlformats.org/officeDocument/2006/relationships/diagramQuickStyle" Target="../diagrams/quickStyle2.xml"/><Relationship Id="rId12" Type="http://schemas.openxmlformats.org/officeDocument/2006/relationships/diagramQuickStyle" Target="../diagrams/quickStyl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Layout" Target="../diagrams/layout2.xml"/><Relationship Id="rId11" Type="http://schemas.openxmlformats.org/officeDocument/2006/relationships/diagramLayout" Target="../diagrams/layout3.xml"/><Relationship Id="rId5" Type="http://schemas.openxmlformats.org/officeDocument/2006/relationships/diagramData" Target="../diagrams/data2.xml"/><Relationship Id="rId10" Type="http://schemas.openxmlformats.org/officeDocument/2006/relationships/diagramData" Target="../diagrams/data3.xml"/><Relationship Id="rId4" Type="http://schemas.openxmlformats.org/officeDocument/2006/relationships/image" Target="../media/image1.png"/><Relationship Id="rId9" Type="http://schemas.microsoft.com/office/2007/relationships/diagramDrawing" Target="../diagrams/drawing2.xml"/><Relationship Id="rId14" Type="http://schemas.microsoft.com/office/2007/relationships/diagramDrawing" Target="../diagrams/drawin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mshawaii.com/" TargetMode="Externa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mshawaii.com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shawaii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hyperlink" Target="https://www.smshawaii.com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mshawaii.com/" TargetMode="Externa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E5E990-22A9-4B4E-B6DB-8DD8D95BE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3468" y="1101132"/>
            <a:ext cx="9231410" cy="2135009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/>
              <a:t>Statewide Evaluation of </a:t>
            </a:r>
            <a:br>
              <a:rPr lang="en-US" sz="4400" dirty="0"/>
            </a:br>
            <a:r>
              <a:rPr lang="en-US" sz="4400" dirty="0"/>
              <a:t>Service Providers at </a:t>
            </a:r>
            <a:br>
              <a:rPr lang="en-US" sz="4400" dirty="0"/>
            </a:br>
            <a:r>
              <a:rPr lang="en-US" sz="4400" dirty="0"/>
              <a:t>American Job Centers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1273589-90CF-4963-BEB6-F482EF98B39D}"/>
              </a:ext>
            </a:extLst>
          </p:cNvPr>
          <p:cNvGrpSpPr/>
          <p:nvPr/>
        </p:nvGrpSpPr>
        <p:grpSpPr>
          <a:xfrm>
            <a:off x="459556" y="5849007"/>
            <a:ext cx="7657609" cy="728941"/>
            <a:chOff x="257325" y="5973579"/>
            <a:chExt cx="7657609" cy="728941"/>
          </a:xfrm>
        </p:grpSpPr>
        <p:pic>
          <p:nvPicPr>
            <p:cNvPr id="17" name="Picture 16">
              <a:hlinkClick r:id="rId2"/>
              <a:extLst>
                <a:ext uri="{FF2B5EF4-FFF2-40B4-BE49-F238E27FC236}">
                  <a16:creationId xmlns:a16="http://schemas.microsoft.com/office/drawing/2014/main" id="{F31415B5-67E6-459C-9005-5BCC699C4481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5" y="5973579"/>
              <a:ext cx="1647825" cy="666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E2961F8-BB2F-4A8D-8844-76E51E4DC97E}"/>
                </a:ext>
              </a:extLst>
            </p:cNvPr>
            <p:cNvSpPr txBox="1"/>
            <p:nvPr/>
          </p:nvSpPr>
          <p:spPr>
            <a:xfrm>
              <a:off x="1816956" y="6328828"/>
              <a:ext cx="6097978" cy="3736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1" u="none" strike="noStrike" kern="1200" cap="none" spc="0" normalizeH="0" baseline="0" noProof="0" dirty="0">
                  <a:ln>
                    <a:noFill/>
                  </a:ln>
                  <a:solidFill>
                    <a:srgbClr val="22292F"/>
                  </a:solidFill>
                  <a:effectLst/>
                  <a:uLnTx/>
                  <a:uFillTx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Beyond Information. Intelligence.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3941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3AAB67-7CC3-4951-9446-4AE627DE2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Statewide Evaluation of Service Providers at AJCs  October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2B514-5E8E-4A5A-AA40-C46D91ED5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834F723-36F4-491F-94EB-F2BA4F4DB8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2789926"/>
              </p:ext>
            </p:extLst>
          </p:nvPr>
        </p:nvGraphicFramePr>
        <p:xfrm>
          <a:off x="576262" y="1536513"/>
          <a:ext cx="4544568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4">
            <a:extLst>
              <a:ext uri="{FF2B5EF4-FFF2-40B4-BE49-F238E27FC236}">
                <a16:creationId xmlns:a16="http://schemas.microsoft.com/office/drawing/2014/main" id="{DFFEEF23-237B-4C30-B467-E16F8F260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360" y="140493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Outreach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51158C-E300-4166-9427-17A61EDEA125}"/>
              </a:ext>
            </a:extLst>
          </p:cNvPr>
          <p:cNvSpPr txBox="1"/>
          <p:nvPr/>
        </p:nvSpPr>
        <p:spPr>
          <a:xfrm>
            <a:off x="5351332" y="1466056"/>
            <a:ext cx="58856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Strengths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Extensive community collaboration and outreach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Meet once a month to discuss outreach and business engagement</a:t>
            </a:r>
          </a:p>
          <a:p>
            <a:endParaRPr lang="en-US" dirty="0"/>
          </a:p>
          <a:p>
            <a:r>
              <a:rPr lang="en-US" b="1" dirty="0"/>
              <a:t>Gaps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Collaboration with other AJC partners (e.g., Rapid Response) is a work in progress.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Struggled with DW enrollments in 2020 because people were more concerned with their employment insurance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4BD53A0-2613-488C-8108-BA0F2920FF21}"/>
              </a:ext>
            </a:extLst>
          </p:cNvPr>
          <p:cNvGrpSpPr/>
          <p:nvPr/>
        </p:nvGrpSpPr>
        <p:grpSpPr>
          <a:xfrm>
            <a:off x="168714" y="6454973"/>
            <a:ext cx="2206305" cy="455949"/>
            <a:chOff x="257325" y="5973579"/>
            <a:chExt cx="7657609" cy="1166878"/>
          </a:xfrm>
        </p:grpSpPr>
        <p:pic>
          <p:nvPicPr>
            <p:cNvPr id="12" name="Picture 11">
              <a:hlinkClick r:id="rId4"/>
              <a:extLst>
                <a:ext uri="{FF2B5EF4-FFF2-40B4-BE49-F238E27FC236}">
                  <a16:creationId xmlns:a16="http://schemas.microsoft.com/office/drawing/2014/main" id="{EF65B6B8-BC06-40CB-BA3D-6B664CF8BC53}"/>
                </a:ext>
              </a:extLst>
            </p:cNvPr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5" y="5973579"/>
              <a:ext cx="1647825" cy="666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C108653-D4AD-4AEB-831F-A5C9D0B8D0AA}"/>
                </a:ext>
              </a:extLst>
            </p:cNvPr>
            <p:cNvSpPr txBox="1"/>
            <p:nvPr/>
          </p:nvSpPr>
          <p:spPr>
            <a:xfrm>
              <a:off x="1816955" y="6328828"/>
              <a:ext cx="6097979" cy="8116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22292F"/>
                  </a:solidFill>
                  <a:effectLst/>
                  <a:uLnTx/>
                  <a:uFillTx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Beyond Information. Intelligence.</a:t>
              </a:r>
              <a:endPara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6525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00F1E9-AE87-4D4E-A7F9-CAA42637C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3248482" cy="4480726"/>
          </a:xfrm>
        </p:spPr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chemeClr val="tx1"/>
                </a:solidFill>
              </a:rPr>
              <a:t>Oahu</a:t>
            </a:r>
            <a:endParaRPr lang="en-US" sz="36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F24E4CF-32E9-4C96-B363-DC80D3045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344" y="988477"/>
            <a:ext cx="6131886" cy="468088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- Youth: WorkHawai’i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- Adult and DW: WorkHawai’i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06E5A87-F018-40AC-94E1-BDDC732DBE25}"/>
              </a:ext>
            </a:extLst>
          </p:cNvPr>
          <p:cNvGrpSpPr/>
          <p:nvPr/>
        </p:nvGrpSpPr>
        <p:grpSpPr>
          <a:xfrm>
            <a:off x="168714" y="6454973"/>
            <a:ext cx="2206305" cy="455949"/>
            <a:chOff x="257325" y="5973579"/>
            <a:chExt cx="7657609" cy="1166878"/>
          </a:xfrm>
        </p:grpSpPr>
        <p:pic>
          <p:nvPicPr>
            <p:cNvPr id="16" name="Picture 15">
              <a:hlinkClick r:id="rId2"/>
              <a:extLst>
                <a:ext uri="{FF2B5EF4-FFF2-40B4-BE49-F238E27FC236}">
                  <a16:creationId xmlns:a16="http://schemas.microsoft.com/office/drawing/2014/main" id="{7EEA4A3A-B725-4F41-AB1F-965F506DDDDE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5" y="5973579"/>
              <a:ext cx="1647825" cy="666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A613F82-7002-449C-9B22-17E94818167B}"/>
                </a:ext>
              </a:extLst>
            </p:cNvPr>
            <p:cNvSpPr txBox="1"/>
            <p:nvPr/>
          </p:nvSpPr>
          <p:spPr>
            <a:xfrm>
              <a:off x="1816955" y="6328828"/>
              <a:ext cx="6097979" cy="8116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22292F"/>
                  </a:solidFill>
                  <a:effectLst/>
                  <a:uLnTx/>
                  <a:uFillTx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Beyond Information. Intelligence.</a:t>
              </a:r>
              <a:endPara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CBE6A7-CD87-4D35-8D6D-F7E66170C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B7420-B502-45D1-9637-038F51F1B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Statewide Evaluation of Service Providers at AJCs  </a:t>
            </a:r>
          </a:p>
          <a:p>
            <a:r>
              <a:rPr lang="en-US" dirty="0"/>
              <a:t>October 2021</a:t>
            </a:r>
          </a:p>
        </p:txBody>
      </p:sp>
    </p:spTree>
    <p:extLst>
      <p:ext uri="{BB962C8B-B14F-4D97-AF65-F5344CB8AC3E}">
        <p14:creationId xmlns:p14="http://schemas.microsoft.com/office/powerpoint/2010/main" val="1993181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71F5511D-A88F-4444-9F32-645140F86DF2}"/>
              </a:ext>
            </a:extLst>
          </p:cNvPr>
          <p:cNvGrpSpPr/>
          <p:nvPr/>
        </p:nvGrpSpPr>
        <p:grpSpPr>
          <a:xfrm>
            <a:off x="201335" y="6402056"/>
            <a:ext cx="2206304" cy="455950"/>
            <a:chOff x="257325" y="5973579"/>
            <a:chExt cx="7657609" cy="1166878"/>
          </a:xfrm>
        </p:grpSpPr>
        <p:pic>
          <p:nvPicPr>
            <p:cNvPr id="13" name="Picture 12">
              <a:hlinkClick r:id="rId3"/>
              <a:extLst>
                <a:ext uri="{FF2B5EF4-FFF2-40B4-BE49-F238E27FC236}">
                  <a16:creationId xmlns:a16="http://schemas.microsoft.com/office/drawing/2014/main" id="{F7E98FEF-F699-41C8-973D-84A2EC7F8CC9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5" y="5973579"/>
              <a:ext cx="1647825" cy="666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AAA6999-E094-412A-85AB-17FAF664ADB7}"/>
                </a:ext>
              </a:extLst>
            </p:cNvPr>
            <p:cNvSpPr txBox="1"/>
            <p:nvPr/>
          </p:nvSpPr>
          <p:spPr>
            <a:xfrm>
              <a:off x="1816955" y="6328828"/>
              <a:ext cx="6097979" cy="8116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22292F"/>
                  </a:solidFill>
                  <a:effectLst/>
                  <a:uLnTx/>
                  <a:uFillTx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Beyond Information. Intelligence.</a:t>
              </a:r>
              <a:endPara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24940B38-C663-412F-B969-EC0733BB7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662"/>
            <a:ext cx="10515600" cy="930680"/>
          </a:xfrm>
        </p:spPr>
        <p:txBody>
          <a:bodyPr>
            <a:noAutofit/>
          </a:bodyPr>
          <a:lstStyle/>
          <a:p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“My case managers will say it’s [</a:t>
            </a:r>
            <a:r>
              <a:rPr lang="en-US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HireNet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another database because they have to input on three databases.”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1BF48D-CF01-40C9-8776-114EE591DC36}"/>
              </a:ext>
            </a:extLst>
          </p:cNvPr>
          <p:cNvSpPr txBox="1"/>
          <p:nvPr/>
        </p:nvSpPr>
        <p:spPr>
          <a:xfrm>
            <a:off x="5714478" y="1652691"/>
            <a:ext cx="62587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b="1" dirty="0"/>
              <a:t>Strengths</a:t>
            </a:r>
          </a:p>
          <a:p>
            <a:pPr marL="285750" indent="-285750" defTabSz="914400">
              <a:buFont typeface="Wingdings" panose="05000000000000000000" pitchFamily="2" charset="2"/>
              <a:buChar char="Ø"/>
              <a:defRPr/>
            </a:pPr>
            <a:r>
              <a:rPr lang="en-US" dirty="0"/>
              <a:t>Co-located with the Adult and DW programs to provide flexibility in serving young adults with multiple options</a:t>
            </a:r>
          </a:p>
          <a:p>
            <a:pPr marL="285750" indent="-285750" defTabSz="914400">
              <a:buFont typeface="Wingdings" panose="05000000000000000000" pitchFamily="2" charset="2"/>
              <a:buChar char="Ø"/>
              <a:defRPr/>
            </a:pPr>
            <a:r>
              <a:rPr lang="en-US" dirty="0"/>
              <a:t>Encourage youth to design program activities and utilize their input to improve services (e.g., Leadership Day)</a:t>
            </a:r>
          </a:p>
          <a:p>
            <a:pPr marL="285750" indent="-285750" defTabSz="914400">
              <a:buFont typeface="Wingdings" panose="05000000000000000000" pitchFamily="2" charset="2"/>
              <a:buChar char="Ø"/>
              <a:defRPr/>
            </a:pPr>
            <a:r>
              <a:rPr lang="en-US" dirty="0"/>
              <a:t>Dedicated room for locked cabinets securing the case files</a:t>
            </a:r>
          </a:p>
          <a:p>
            <a:pPr defTabSz="914400">
              <a:defRPr/>
            </a:pPr>
            <a:endParaRPr lang="en-US" dirty="0"/>
          </a:p>
          <a:p>
            <a:pPr defTabSz="914400">
              <a:defRPr/>
            </a:pPr>
            <a:r>
              <a:rPr lang="en-US" b="1" dirty="0"/>
              <a:t>Gaps</a:t>
            </a:r>
          </a:p>
          <a:p>
            <a:pPr marL="285750" indent="-285750" defTabSz="914400">
              <a:buFont typeface="Wingdings" panose="05000000000000000000" pitchFamily="2" charset="2"/>
              <a:buChar char="Ø"/>
              <a:defRPr/>
            </a:pPr>
            <a:r>
              <a:rPr lang="en-US" dirty="0"/>
              <a:t>Transition to virtual platform was challenging for the case managers</a:t>
            </a:r>
          </a:p>
          <a:p>
            <a:pPr marL="285750" indent="-285750" defTabSz="914400">
              <a:buFont typeface="Wingdings" panose="05000000000000000000" pitchFamily="2" charset="2"/>
              <a:buChar char="Ø"/>
              <a:defRPr/>
            </a:pPr>
            <a:r>
              <a:rPr lang="en-US" dirty="0"/>
              <a:t>Cumbersome for case managers to manage three databases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8C8655-687B-4412-BFE4-201C43FE9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12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99D687-76C9-4B68-A980-BEB08CEAF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Statewide Evaluation of Service Providers at AJCs  </a:t>
            </a:r>
          </a:p>
          <a:p>
            <a:r>
              <a:rPr lang="en-US"/>
              <a:t>October 2021</a:t>
            </a:r>
            <a:endParaRPr lang="en-US" dirty="0"/>
          </a:p>
        </p:txBody>
      </p:sp>
      <p:graphicFrame>
        <p:nvGraphicFramePr>
          <p:cNvPr id="17" name="Content Placeholder 5">
            <a:extLst>
              <a:ext uri="{FF2B5EF4-FFF2-40B4-BE49-F238E27FC236}">
                <a16:creationId xmlns:a16="http://schemas.microsoft.com/office/drawing/2014/main" id="{F82E33E0-E4A1-C64F-89EB-D899710AD3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1458192"/>
              </p:ext>
            </p:extLst>
          </p:nvPr>
        </p:nvGraphicFramePr>
        <p:xfrm>
          <a:off x="650694" y="1874951"/>
          <a:ext cx="4544568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696769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5AD0E-D664-46F2-A6E7-1E00C1A2D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/>
              <a:t>Outreach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BD6194C-1532-41D1-BEB4-99A22783D1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890245"/>
              </p:ext>
            </p:extLst>
          </p:nvPr>
        </p:nvGraphicFramePr>
        <p:xfrm>
          <a:off x="552893" y="1818014"/>
          <a:ext cx="464237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D91B89-8615-4908-9C90-5E0D9ADE6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Statewide Evaluation of Service Providers at AJCs  October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BAD3C7-ECA2-4626-A744-26ED2920E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13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E57DF72-ED2C-41F2-8822-D641AC632D50}"/>
              </a:ext>
            </a:extLst>
          </p:cNvPr>
          <p:cNvGrpSpPr/>
          <p:nvPr/>
        </p:nvGrpSpPr>
        <p:grpSpPr>
          <a:xfrm>
            <a:off x="201335" y="6402051"/>
            <a:ext cx="2206305" cy="455949"/>
            <a:chOff x="257325" y="5973579"/>
            <a:chExt cx="7657609" cy="1166878"/>
          </a:xfrm>
        </p:grpSpPr>
        <p:pic>
          <p:nvPicPr>
            <p:cNvPr id="7" name="Picture 6">
              <a:hlinkClick r:id="rId3"/>
              <a:extLst>
                <a:ext uri="{FF2B5EF4-FFF2-40B4-BE49-F238E27FC236}">
                  <a16:creationId xmlns:a16="http://schemas.microsoft.com/office/drawing/2014/main" id="{0E683C94-0A69-4CF4-ACB5-6F9CC38FBE2A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5" y="5973579"/>
              <a:ext cx="1647825" cy="666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653E630-873F-488C-B261-4F18AA3B59CD}"/>
                </a:ext>
              </a:extLst>
            </p:cNvPr>
            <p:cNvSpPr txBox="1"/>
            <p:nvPr/>
          </p:nvSpPr>
          <p:spPr>
            <a:xfrm>
              <a:off x="1816955" y="6328828"/>
              <a:ext cx="6097979" cy="8116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22292F"/>
                  </a:solidFill>
                  <a:effectLst/>
                  <a:uLnTx/>
                  <a:uFillTx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Beyond Information. Intelligence.</a:t>
              </a:r>
              <a:endPara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558AE655-536E-4632-8030-4A9E0963A4E5}"/>
              </a:ext>
            </a:extLst>
          </p:cNvPr>
          <p:cNvSpPr txBox="1"/>
          <p:nvPr/>
        </p:nvSpPr>
        <p:spPr>
          <a:xfrm>
            <a:off x="5683623" y="1650493"/>
            <a:ext cx="621420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b="1" dirty="0"/>
              <a:t>Strengths</a:t>
            </a:r>
          </a:p>
          <a:p>
            <a:pPr marL="285750" indent="-285750" defTabSz="914400">
              <a:buFont typeface="Wingdings" panose="05000000000000000000" pitchFamily="2" charset="2"/>
              <a:buChar char="Ø"/>
              <a:defRPr/>
            </a:pPr>
            <a:r>
              <a:rPr lang="en-US" dirty="0"/>
              <a:t>Use of social media to keep the youth engaged</a:t>
            </a:r>
          </a:p>
          <a:p>
            <a:pPr marL="285750" indent="-285750" defTabSz="914400">
              <a:buFont typeface="Wingdings" panose="05000000000000000000" pitchFamily="2" charset="2"/>
              <a:buChar char="Ø"/>
              <a:defRPr/>
            </a:pPr>
            <a:r>
              <a:rPr lang="en-US" dirty="0"/>
              <a:t>Established partnerships with organizations to offer community service projects that are meaningful to the youth</a:t>
            </a:r>
          </a:p>
          <a:p>
            <a:pPr marL="285750" indent="-285750" defTabSz="914400">
              <a:buFont typeface="Wingdings" panose="05000000000000000000" pitchFamily="2" charset="2"/>
              <a:buChar char="Ø"/>
              <a:defRPr/>
            </a:pPr>
            <a:r>
              <a:rPr lang="en-US" dirty="0"/>
              <a:t>Utilizes a joint case management approach to maximize opportunities for co-enrollment and leverage of funding resources</a:t>
            </a:r>
          </a:p>
          <a:p>
            <a:pPr defTabSz="914400">
              <a:defRPr/>
            </a:pPr>
            <a:endParaRPr lang="en-US" dirty="0"/>
          </a:p>
          <a:p>
            <a:pPr defTabSz="914400">
              <a:defRPr/>
            </a:pPr>
            <a:r>
              <a:rPr lang="en-US" b="1" dirty="0"/>
              <a:t>Gaps</a:t>
            </a:r>
          </a:p>
          <a:p>
            <a:pPr marL="285750" indent="-285750" defTabSz="914400">
              <a:buFont typeface="Wingdings" panose="05000000000000000000" pitchFamily="2" charset="2"/>
              <a:buChar char="Ø"/>
              <a:defRPr/>
            </a:pPr>
            <a:r>
              <a:rPr lang="en-US" dirty="0"/>
              <a:t>More space that accommodate social distancing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44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71F5511D-A88F-4444-9F32-645140F86DF2}"/>
              </a:ext>
            </a:extLst>
          </p:cNvPr>
          <p:cNvGrpSpPr/>
          <p:nvPr/>
        </p:nvGrpSpPr>
        <p:grpSpPr>
          <a:xfrm>
            <a:off x="201335" y="6402051"/>
            <a:ext cx="2206305" cy="455949"/>
            <a:chOff x="257325" y="5973579"/>
            <a:chExt cx="7657609" cy="1166878"/>
          </a:xfrm>
        </p:grpSpPr>
        <p:pic>
          <p:nvPicPr>
            <p:cNvPr id="13" name="Picture 12">
              <a:hlinkClick r:id="rId3"/>
              <a:extLst>
                <a:ext uri="{FF2B5EF4-FFF2-40B4-BE49-F238E27FC236}">
                  <a16:creationId xmlns:a16="http://schemas.microsoft.com/office/drawing/2014/main" id="{F7E98FEF-F699-41C8-973D-84A2EC7F8CC9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5" y="5973579"/>
              <a:ext cx="1647825" cy="666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AAA6999-E094-412A-85AB-17FAF664ADB7}"/>
                </a:ext>
              </a:extLst>
            </p:cNvPr>
            <p:cNvSpPr txBox="1"/>
            <p:nvPr/>
          </p:nvSpPr>
          <p:spPr>
            <a:xfrm>
              <a:off x="1816955" y="6328828"/>
              <a:ext cx="6097979" cy="8116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22292F"/>
                  </a:solidFill>
                  <a:effectLst/>
                  <a:uLnTx/>
                  <a:uFillTx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Beyond Information. Intelligence.</a:t>
              </a:r>
              <a:endPara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24940B38-C663-412F-B969-EC0733BB7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720" y="136525"/>
            <a:ext cx="11434498" cy="1325563"/>
          </a:xfrm>
        </p:spPr>
        <p:txBody>
          <a:bodyPr>
            <a:noAutofit/>
          </a:bodyPr>
          <a:lstStyle/>
          <a:p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dual-enrollment process is very critical for us because if that particular job seeker has a sustainable income, all partners gets a positive outcome.”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7B6D8E-1EBC-41BB-A8DF-7F55A396D1A3}"/>
              </a:ext>
            </a:extLst>
          </p:cNvPr>
          <p:cNvSpPr txBox="1"/>
          <p:nvPr/>
        </p:nvSpPr>
        <p:spPr>
          <a:xfrm>
            <a:off x="5485670" y="1661724"/>
            <a:ext cx="60074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Strengths</a:t>
            </a:r>
            <a:r>
              <a:rPr lang="en-US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Dedicated room for locked cabinets securing the case files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Ability to partner and stretch funds by leveraging resources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Ability to capitalize on </a:t>
            </a:r>
            <a:r>
              <a:rPr lang="en-US" dirty="0" err="1"/>
              <a:t>HireNet’s</a:t>
            </a:r>
            <a:r>
              <a:rPr lang="en-US" dirty="0"/>
              <a:t> reporting features</a:t>
            </a:r>
          </a:p>
          <a:p>
            <a:endParaRPr lang="en-US" dirty="0"/>
          </a:p>
          <a:p>
            <a:r>
              <a:rPr lang="en-US" b="1" dirty="0"/>
              <a:t>Gaps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Staff are not technologically-savvy, challenged during COVID-19 remote work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Staff feels there is no teamwork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Needs better coordination and integration of services by co-located partners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A7B6FB-0F93-43D5-8559-EE7915A5B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14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403C2-DB8A-40D2-816F-4467DCC56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Statewide Evaluation of Service Providers at AJCs  </a:t>
            </a:r>
          </a:p>
          <a:p>
            <a:r>
              <a:rPr lang="en-US" dirty="0"/>
              <a:t>October 2021</a:t>
            </a:r>
          </a:p>
        </p:txBody>
      </p:sp>
      <p:graphicFrame>
        <p:nvGraphicFramePr>
          <p:cNvPr id="15" name="Content Placeholder 5">
            <a:extLst>
              <a:ext uri="{FF2B5EF4-FFF2-40B4-BE49-F238E27FC236}">
                <a16:creationId xmlns:a16="http://schemas.microsoft.com/office/drawing/2014/main" id="{46903BBF-7AC0-0344-9CD6-ABA1AA8449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517119"/>
              </p:ext>
            </p:extLst>
          </p:nvPr>
        </p:nvGraphicFramePr>
        <p:xfrm>
          <a:off x="548233" y="1829245"/>
          <a:ext cx="4544568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86585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0D88F8D-D01F-4547-A14E-21BBDCC7E9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570551"/>
              </p:ext>
            </p:extLst>
          </p:nvPr>
        </p:nvGraphicFramePr>
        <p:xfrm>
          <a:off x="676105" y="1661406"/>
          <a:ext cx="4544568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C98FD7-82D3-4880-98EA-36F8ED649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Statewide Evaluation of Service Providers at AJCs  October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9A2517-BBF8-4FB1-9836-1EF0283DB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15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BD267A-B1B0-45FF-99FE-BA0A2F22268D}"/>
              </a:ext>
            </a:extLst>
          </p:cNvPr>
          <p:cNvSpPr txBox="1"/>
          <p:nvPr/>
        </p:nvSpPr>
        <p:spPr>
          <a:xfrm>
            <a:off x="5621189" y="921686"/>
            <a:ext cx="59788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Strengths</a:t>
            </a:r>
            <a:r>
              <a:rPr lang="en-US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Strong referral practice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Leverages staff relationship with Micronesian and Filipino communities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Utilizes a joint case management approach to maximize opportunities for co-enrollment and leverage of funding resources</a:t>
            </a:r>
          </a:p>
          <a:p>
            <a:endParaRPr lang="en-US" dirty="0"/>
          </a:p>
          <a:p>
            <a:r>
              <a:rPr lang="en-US" b="1" dirty="0"/>
              <a:t>Gaps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Rigorous eligibility process to access WIOA funds, some opt to get trainings through other routes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Teamwork Hawaii as the outreach and recruitment arm of </a:t>
            </a:r>
            <a:r>
              <a:rPr lang="en-US" dirty="0" err="1"/>
              <a:t>WorkHawaii</a:t>
            </a:r>
            <a:r>
              <a:rPr lang="en-US" dirty="0"/>
              <a:t> (potential risk since they don’t do their own outreach)</a:t>
            </a:r>
            <a:endParaRPr lang="en-US" b="1" dirty="0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0D282FEA-391E-43FC-BE90-74E9A1260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530" y="335843"/>
            <a:ext cx="10515600" cy="585843"/>
          </a:xfrm>
        </p:spPr>
        <p:txBody>
          <a:bodyPr>
            <a:noAutofit/>
          </a:bodyPr>
          <a:lstStyle/>
          <a:p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Outreach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040272C-74CA-40B5-A6E2-F2F580943306}"/>
              </a:ext>
            </a:extLst>
          </p:cNvPr>
          <p:cNvGrpSpPr/>
          <p:nvPr/>
        </p:nvGrpSpPr>
        <p:grpSpPr>
          <a:xfrm>
            <a:off x="201335" y="6402051"/>
            <a:ext cx="2206305" cy="455949"/>
            <a:chOff x="257325" y="5973579"/>
            <a:chExt cx="7657609" cy="1166878"/>
          </a:xfrm>
        </p:grpSpPr>
        <p:pic>
          <p:nvPicPr>
            <p:cNvPr id="12" name="Picture 11">
              <a:hlinkClick r:id="rId4"/>
              <a:extLst>
                <a:ext uri="{FF2B5EF4-FFF2-40B4-BE49-F238E27FC236}">
                  <a16:creationId xmlns:a16="http://schemas.microsoft.com/office/drawing/2014/main" id="{AC08A58D-9C08-4387-A688-A52AC80E8FA4}"/>
                </a:ext>
              </a:extLst>
            </p:cNvPr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5" y="5973579"/>
              <a:ext cx="1647825" cy="666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31B6881-2706-4A53-9D6B-577CBC2672A2}"/>
                </a:ext>
              </a:extLst>
            </p:cNvPr>
            <p:cNvSpPr txBox="1"/>
            <p:nvPr/>
          </p:nvSpPr>
          <p:spPr>
            <a:xfrm>
              <a:off x="1816955" y="6328828"/>
              <a:ext cx="6097979" cy="8116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22292F"/>
                  </a:solidFill>
                  <a:effectLst/>
                  <a:uLnTx/>
                  <a:uFillTx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Beyond Information. Intelligence.</a:t>
              </a:r>
              <a:endPara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6502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00F1E9-AE87-4D4E-A7F9-CAA42637C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3248482" cy="4480726"/>
          </a:xfrm>
        </p:spPr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chemeClr val="tx1"/>
                </a:solidFill>
              </a:rPr>
              <a:t>Maui</a:t>
            </a:r>
            <a:endParaRPr lang="en-US" sz="36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F24E4CF-32E9-4C96-B363-DC80D3045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344" y="988477"/>
            <a:ext cx="6131886" cy="468088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- Youth: UH Maui College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- Adult and DW: Goodwill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06E5A87-F018-40AC-94E1-BDDC732DBE25}"/>
              </a:ext>
            </a:extLst>
          </p:cNvPr>
          <p:cNvGrpSpPr/>
          <p:nvPr/>
        </p:nvGrpSpPr>
        <p:grpSpPr>
          <a:xfrm>
            <a:off x="168714" y="6454973"/>
            <a:ext cx="2206305" cy="455949"/>
            <a:chOff x="257325" y="5973579"/>
            <a:chExt cx="7657609" cy="1166878"/>
          </a:xfrm>
        </p:grpSpPr>
        <p:pic>
          <p:nvPicPr>
            <p:cNvPr id="16" name="Picture 15">
              <a:hlinkClick r:id="rId2"/>
              <a:extLst>
                <a:ext uri="{FF2B5EF4-FFF2-40B4-BE49-F238E27FC236}">
                  <a16:creationId xmlns:a16="http://schemas.microsoft.com/office/drawing/2014/main" id="{7EEA4A3A-B725-4F41-AB1F-965F506DDDDE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5" y="5973579"/>
              <a:ext cx="1647825" cy="666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A613F82-7002-449C-9B22-17E94818167B}"/>
                </a:ext>
              </a:extLst>
            </p:cNvPr>
            <p:cNvSpPr txBox="1"/>
            <p:nvPr/>
          </p:nvSpPr>
          <p:spPr>
            <a:xfrm>
              <a:off x="1816955" y="6328828"/>
              <a:ext cx="6097979" cy="8116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22292F"/>
                  </a:solidFill>
                  <a:effectLst/>
                  <a:uLnTx/>
                  <a:uFillTx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Beyond Information. Intelligence.</a:t>
              </a:r>
              <a:endPara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2896CF-AA2B-4B37-A9FA-0CEF2F3FE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F4D4E-3717-4525-989F-6146CD6A7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Statewide Evaluation of Service Providers at AJCs  </a:t>
            </a:r>
          </a:p>
          <a:p>
            <a:r>
              <a:rPr lang="en-US" dirty="0"/>
              <a:t>October 2021</a:t>
            </a:r>
          </a:p>
        </p:txBody>
      </p:sp>
    </p:spTree>
    <p:extLst>
      <p:ext uri="{BB962C8B-B14F-4D97-AF65-F5344CB8AC3E}">
        <p14:creationId xmlns:p14="http://schemas.microsoft.com/office/powerpoint/2010/main" val="992896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71F5511D-A88F-4444-9F32-645140F86DF2}"/>
              </a:ext>
            </a:extLst>
          </p:cNvPr>
          <p:cNvGrpSpPr/>
          <p:nvPr/>
        </p:nvGrpSpPr>
        <p:grpSpPr>
          <a:xfrm>
            <a:off x="201335" y="6402051"/>
            <a:ext cx="2206305" cy="455949"/>
            <a:chOff x="257325" y="5973579"/>
            <a:chExt cx="7657609" cy="1166878"/>
          </a:xfrm>
        </p:grpSpPr>
        <p:pic>
          <p:nvPicPr>
            <p:cNvPr id="13" name="Picture 12">
              <a:hlinkClick r:id="rId3"/>
              <a:extLst>
                <a:ext uri="{FF2B5EF4-FFF2-40B4-BE49-F238E27FC236}">
                  <a16:creationId xmlns:a16="http://schemas.microsoft.com/office/drawing/2014/main" id="{F7E98FEF-F699-41C8-973D-84A2EC7F8CC9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5" y="5973579"/>
              <a:ext cx="1647825" cy="666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AAA6999-E094-412A-85AB-17FAF664ADB7}"/>
                </a:ext>
              </a:extLst>
            </p:cNvPr>
            <p:cNvSpPr txBox="1"/>
            <p:nvPr/>
          </p:nvSpPr>
          <p:spPr>
            <a:xfrm>
              <a:off x="1816955" y="6328828"/>
              <a:ext cx="6097979" cy="8116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22292F"/>
                  </a:solidFill>
                  <a:effectLst/>
                  <a:uLnTx/>
                  <a:uFillTx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Beyond Information. Intelligence.</a:t>
              </a:r>
              <a:endPara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24940B38-C663-412F-B969-EC0733BB7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186" y="68578"/>
            <a:ext cx="11195597" cy="935409"/>
          </a:xfrm>
        </p:spPr>
        <p:txBody>
          <a:bodyPr>
            <a:noAutofit/>
          </a:bodyPr>
          <a:lstStyle/>
          <a:p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started to look at business engagement because work experience numbers were low.”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710EB78-EEBF-4AB8-8665-96E05C2082D8}"/>
              </a:ext>
            </a:extLst>
          </p:cNvPr>
          <p:cNvSpPr txBox="1"/>
          <p:nvPr/>
        </p:nvSpPr>
        <p:spPr>
          <a:xfrm>
            <a:off x="5746526" y="1243185"/>
            <a:ext cx="572814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Strengths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Strong ties to the community (e.g., non-profit, veterans)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Fiscal and admin reports were not prepared properly so these are now the responsibility of another entity within the college</a:t>
            </a:r>
          </a:p>
          <a:p>
            <a:endParaRPr lang="en-US" dirty="0"/>
          </a:p>
          <a:p>
            <a:r>
              <a:rPr lang="en-US" b="1" dirty="0"/>
              <a:t>Gaps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Insufficient staffing to meet the needs of the program, one person does everything.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No filing system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Located separately from other service providers, but co-located after the evaluation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Should not use interns to conduct check-ins or case management of participants  is a breach of data integrity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425125-8692-433A-8102-BEE53DEEF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1F9A57-9927-47BE-BB44-F917BE2CA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Statewide Evaluation of Service Providers at AJCs  </a:t>
            </a:r>
          </a:p>
          <a:p>
            <a:r>
              <a:rPr lang="en-US" dirty="0"/>
              <a:t>October 2021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06E65CB-618E-6248-9778-43B1FC2945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9754149"/>
              </p:ext>
            </p:extLst>
          </p:nvPr>
        </p:nvGraphicFramePr>
        <p:xfrm>
          <a:off x="717327" y="1943100"/>
          <a:ext cx="4544568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36486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5B85E-AEC0-47A0-B81D-05538B3E1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Outreach</a:t>
            </a:r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1B65B52-2152-4BA6-B9BB-982080BB5D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9966167"/>
              </p:ext>
            </p:extLst>
          </p:nvPr>
        </p:nvGraphicFramePr>
        <p:xfrm>
          <a:off x="650695" y="1888361"/>
          <a:ext cx="4740012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DE8B95-2CCE-494E-A608-C3C38A62B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Statewide Evaluation of Service Providers at AJCs  October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65F33F-8C85-4150-A9E4-D7DDFC676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18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E53885-47B3-4CB3-B430-529C35986A97}"/>
              </a:ext>
            </a:extLst>
          </p:cNvPr>
          <p:cNvSpPr txBox="1"/>
          <p:nvPr/>
        </p:nvSpPr>
        <p:spPr>
          <a:xfrm>
            <a:off x="6271927" y="1943100"/>
            <a:ext cx="53476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Strengths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Strong ties to the community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Has a triple enrolled client (Adult, Youth, and McKinley)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Guested on TV (</a:t>
            </a:r>
            <a:r>
              <a:rPr lang="en-US" dirty="0" err="1"/>
              <a:t>Akaku</a:t>
            </a:r>
            <a:r>
              <a:rPr lang="en-US" dirty="0"/>
              <a:t>) to promote the program</a:t>
            </a:r>
          </a:p>
          <a:p>
            <a:endParaRPr lang="en-US" dirty="0"/>
          </a:p>
          <a:p>
            <a:r>
              <a:rPr lang="en-US" b="1" dirty="0"/>
              <a:t>Gaps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No funding for in-school youth, only out-of-school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Staff shortage</a:t>
            </a:r>
          </a:p>
          <a:p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BC45B0D-1F6A-4C3D-BC38-F70B6B3F6FCF}"/>
              </a:ext>
            </a:extLst>
          </p:cNvPr>
          <p:cNvGrpSpPr/>
          <p:nvPr/>
        </p:nvGrpSpPr>
        <p:grpSpPr>
          <a:xfrm>
            <a:off x="201335" y="6402051"/>
            <a:ext cx="2206305" cy="455949"/>
            <a:chOff x="257325" y="5973579"/>
            <a:chExt cx="7657609" cy="1166878"/>
          </a:xfrm>
        </p:grpSpPr>
        <p:pic>
          <p:nvPicPr>
            <p:cNvPr id="11" name="Picture 10">
              <a:hlinkClick r:id="rId3"/>
              <a:extLst>
                <a:ext uri="{FF2B5EF4-FFF2-40B4-BE49-F238E27FC236}">
                  <a16:creationId xmlns:a16="http://schemas.microsoft.com/office/drawing/2014/main" id="{0E87D69B-8068-4FDB-9365-14A368786331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5" y="5973579"/>
              <a:ext cx="1647825" cy="666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12EAAD2-0A88-40AC-926C-9017D5DC2EC3}"/>
                </a:ext>
              </a:extLst>
            </p:cNvPr>
            <p:cNvSpPr txBox="1"/>
            <p:nvPr/>
          </p:nvSpPr>
          <p:spPr>
            <a:xfrm>
              <a:off x="1816955" y="6328828"/>
              <a:ext cx="6097979" cy="8116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22292F"/>
                  </a:solidFill>
                  <a:effectLst/>
                  <a:uLnTx/>
                  <a:uFillTx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Beyond Information. Intelligence.</a:t>
              </a:r>
              <a:endPara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1580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71F5511D-A88F-4444-9F32-645140F86DF2}"/>
              </a:ext>
            </a:extLst>
          </p:cNvPr>
          <p:cNvGrpSpPr/>
          <p:nvPr/>
        </p:nvGrpSpPr>
        <p:grpSpPr>
          <a:xfrm>
            <a:off x="201335" y="6402051"/>
            <a:ext cx="2206305" cy="455949"/>
            <a:chOff x="257325" y="5973579"/>
            <a:chExt cx="7657609" cy="1166878"/>
          </a:xfrm>
        </p:grpSpPr>
        <p:pic>
          <p:nvPicPr>
            <p:cNvPr id="13" name="Picture 12">
              <a:hlinkClick r:id="rId2"/>
              <a:extLst>
                <a:ext uri="{FF2B5EF4-FFF2-40B4-BE49-F238E27FC236}">
                  <a16:creationId xmlns:a16="http://schemas.microsoft.com/office/drawing/2014/main" id="{F7E98FEF-F699-41C8-973D-84A2EC7F8CC9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5" y="5973579"/>
              <a:ext cx="1647825" cy="666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AAA6999-E094-412A-85AB-17FAF664ADB7}"/>
                </a:ext>
              </a:extLst>
            </p:cNvPr>
            <p:cNvSpPr txBox="1"/>
            <p:nvPr/>
          </p:nvSpPr>
          <p:spPr>
            <a:xfrm>
              <a:off x="1816955" y="6328828"/>
              <a:ext cx="6097979" cy="8116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22292F"/>
                  </a:solidFill>
                  <a:effectLst/>
                  <a:uLnTx/>
                  <a:uFillTx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Beyond Information. Intelligence.</a:t>
              </a:r>
              <a:endPara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24940B38-C663-412F-B969-EC0733BB7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695" y="10430"/>
            <a:ext cx="10515600" cy="1325563"/>
          </a:xfrm>
        </p:spPr>
        <p:txBody>
          <a:bodyPr>
            <a:noAutofit/>
          </a:bodyPr>
          <a:lstStyle/>
          <a:p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“Goodwill being a statewide program, my peers (from other counties) and I take turn in holding virtual job readiness training courses.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0DCEF27-29CD-4651-B6C8-5172742B112C}"/>
              </a:ext>
            </a:extLst>
          </p:cNvPr>
          <p:cNvSpPr txBox="1"/>
          <p:nvPr/>
        </p:nvSpPr>
        <p:spPr>
          <a:xfrm>
            <a:off x="5533485" y="1582340"/>
            <a:ext cx="59496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Strengths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Utilizes </a:t>
            </a:r>
            <a:r>
              <a:rPr lang="en-US" dirty="0" err="1"/>
              <a:t>HireNet</a:t>
            </a:r>
            <a:r>
              <a:rPr lang="en-US" dirty="0"/>
              <a:t> for outcome reports and follow-ups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Aware of local business needs and strong relationship with employers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Institutional ability to conduct statewide virtual job readiness training courses </a:t>
            </a:r>
          </a:p>
          <a:p>
            <a:endParaRPr lang="en-US" dirty="0"/>
          </a:p>
          <a:p>
            <a:r>
              <a:rPr lang="en-US" b="1" dirty="0"/>
              <a:t>Gaps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Missing supporting documents in the case files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Audit file forms are submitted externally to Goodwill’s QA team on Oahu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Utilizes an internal tracking system separate from </a:t>
            </a:r>
            <a:r>
              <a:rPr lang="en-US" dirty="0" err="1"/>
              <a:t>HireNet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2FA808-6092-47F4-B864-68CC9B044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723213-BA3F-4454-834C-FA5F74C32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Statewide Evaluation of Service Providers at AJCs  October 2021</a:t>
            </a:r>
          </a:p>
        </p:txBody>
      </p:sp>
      <p:graphicFrame>
        <p:nvGraphicFramePr>
          <p:cNvPr id="15" name="Content Placeholder 5">
            <a:extLst>
              <a:ext uri="{FF2B5EF4-FFF2-40B4-BE49-F238E27FC236}">
                <a16:creationId xmlns:a16="http://schemas.microsoft.com/office/drawing/2014/main" id="{6973E720-A095-054A-AD9A-BADE00EB7F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4972192"/>
              </p:ext>
            </p:extLst>
          </p:nvPr>
        </p:nvGraphicFramePr>
        <p:xfrm>
          <a:off x="650695" y="1829245"/>
          <a:ext cx="4544568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15210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8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CC0172-6D75-494C-B028-3D6670551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 dirty="0"/>
              <a:t>Objectives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C0F47F5-893E-4EAD-8B55-376DC7D77B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5700253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71F5511D-A88F-4444-9F32-645140F86DF2}"/>
              </a:ext>
            </a:extLst>
          </p:cNvPr>
          <p:cNvGrpSpPr/>
          <p:nvPr/>
        </p:nvGrpSpPr>
        <p:grpSpPr>
          <a:xfrm>
            <a:off x="201335" y="6402051"/>
            <a:ext cx="2206305" cy="455949"/>
            <a:chOff x="257325" y="5973579"/>
            <a:chExt cx="7657609" cy="1166878"/>
          </a:xfrm>
        </p:grpSpPr>
        <p:pic>
          <p:nvPicPr>
            <p:cNvPr id="13" name="Picture 12">
              <a:hlinkClick r:id="rId8"/>
              <a:extLst>
                <a:ext uri="{FF2B5EF4-FFF2-40B4-BE49-F238E27FC236}">
                  <a16:creationId xmlns:a16="http://schemas.microsoft.com/office/drawing/2014/main" id="{F7E98FEF-F699-41C8-973D-84A2EC7F8CC9}"/>
                </a:ext>
              </a:extLst>
            </p:cNvPr>
            <p:cNvPicPr/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5" y="5973579"/>
              <a:ext cx="1647825" cy="666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AAA6999-E094-412A-85AB-17FAF664ADB7}"/>
                </a:ext>
              </a:extLst>
            </p:cNvPr>
            <p:cNvSpPr txBox="1"/>
            <p:nvPr/>
          </p:nvSpPr>
          <p:spPr>
            <a:xfrm>
              <a:off x="1816955" y="6328828"/>
              <a:ext cx="6097979" cy="8116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22292F"/>
                  </a:solidFill>
                  <a:effectLst/>
                  <a:uLnTx/>
                  <a:uFillTx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Beyond Information. Intelligence.</a:t>
              </a:r>
              <a:endPara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811D1C-BA06-4334-9DEC-F444511A5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00B8C4-5E84-4E71-A5A5-1366C69D0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Statewide Evaluation of Service Providers at AJCs  </a:t>
            </a:r>
          </a:p>
          <a:p>
            <a:r>
              <a:rPr lang="en-US" dirty="0"/>
              <a:t>October 2021</a:t>
            </a:r>
          </a:p>
        </p:txBody>
      </p:sp>
    </p:spTree>
    <p:extLst>
      <p:ext uri="{BB962C8B-B14F-4D97-AF65-F5344CB8AC3E}">
        <p14:creationId xmlns:p14="http://schemas.microsoft.com/office/powerpoint/2010/main" val="776102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6F74AF7-38ED-4B4B-9ECF-980CE8512E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8677684"/>
              </p:ext>
            </p:extLst>
          </p:nvPr>
        </p:nvGraphicFramePr>
        <p:xfrm>
          <a:off x="676105" y="1800217"/>
          <a:ext cx="4544568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21EB94-D040-4A0A-9379-15529A2A0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Statewide Evaluation of Service Providers at AJCs  October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3AD8EC-4A46-4AC1-B50E-E3BBB405C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20</a:t>
            </a:fld>
            <a:endParaRPr lang="en-US"/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82338494-C233-40E2-8B94-908FD6276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530" y="335843"/>
            <a:ext cx="10515600" cy="1325563"/>
          </a:xfrm>
        </p:spPr>
        <p:txBody>
          <a:bodyPr>
            <a:noAutofit/>
          </a:bodyPr>
          <a:lstStyle/>
          <a:p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Outreach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97396B-BDF8-4529-ACD9-D85370106840}"/>
              </a:ext>
            </a:extLst>
          </p:cNvPr>
          <p:cNvSpPr txBox="1"/>
          <p:nvPr/>
        </p:nvSpPr>
        <p:spPr>
          <a:xfrm>
            <a:off x="5636028" y="1686199"/>
            <a:ext cx="57177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Strengths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Has a triple enrolled client (Adult, Youth, and McKinley)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Participated in the Maui county virtual job fair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Has utilized the AJC video, radio plugs (KISS FM, KPOA), and appeared on TV (</a:t>
            </a:r>
            <a:r>
              <a:rPr lang="en-US" dirty="0" err="1"/>
              <a:t>Akaku</a:t>
            </a:r>
            <a:r>
              <a:rPr lang="en-US" dirty="0"/>
              <a:t>) to promote the program</a:t>
            </a:r>
          </a:p>
          <a:p>
            <a:endParaRPr lang="en-US" dirty="0"/>
          </a:p>
          <a:p>
            <a:r>
              <a:rPr lang="en-US" b="1" dirty="0"/>
              <a:t>Gaps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New location has less foot traffic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Outreach to Molokai and Lanai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34EF0E4-2AC3-4FE1-A9DC-65439D9FD72A}"/>
              </a:ext>
            </a:extLst>
          </p:cNvPr>
          <p:cNvGrpSpPr/>
          <p:nvPr/>
        </p:nvGrpSpPr>
        <p:grpSpPr>
          <a:xfrm>
            <a:off x="201335" y="6402051"/>
            <a:ext cx="2206305" cy="455949"/>
            <a:chOff x="257325" y="5973579"/>
            <a:chExt cx="7657609" cy="1166878"/>
          </a:xfrm>
        </p:grpSpPr>
        <p:pic>
          <p:nvPicPr>
            <p:cNvPr id="12" name="Picture 11">
              <a:hlinkClick r:id="rId4"/>
              <a:extLst>
                <a:ext uri="{FF2B5EF4-FFF2-40B4-BE49-F238E27FC236}">
                  <a16:creationId xmlns:a16="http://schemas.microsoft.com/office/drawing/2014/main" id="{FC24E17F-2248-4E3F-A365-11F6CEC98D0D}"/>
                </a:ext>
              </a:extLst>
            </p:cNvPr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5" y="5973579"/>
              <a:ext cx="1647825" cy="666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9ECFE53-F376-4B63-AFD0-17E8F96C8418}"/>
                </a:ext>
              </a:extLst>
            </p:cNvPr>
            <p:cNvSpPr txBox="1"/>
            <p:nvPr/>
          </p:nvSpPr>
          <p:spPr>
            <a:xfrm>
              <a:off x="1816955" y="6328828"/>
              <a:ext cx="6097979" cy="8116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22292F"/>
                  </a:solidFill>
                  <a:effectLst/>
                  <a:uLnTx/>
                  <a:uFillTx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Beyond Information. Intelligence.</a:t>
              </a:r>
              <a:endPara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65150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00F1E9-AE87-4D4E-A7F9-CAA42637C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3248482" cy="4480726"/>
          </a:xfrm>
        </p:spPr>
        <p:txBody>
          <a:bodyPr>
            <a:normAutofit/>
          </a:bodyPr>
          <a:lstStyle/>
          <a:p>
            <a:pPr algn="r"/>
            <a:r>
              <a:rPr lang="en-US" sz="3600" dirty="0" err="1">
                <a:solidFill>
                  <a:schemeClr val="tx1"/>
                </a:solidFill>
              </a:rPr>
              <a:t>Kaua’i</a:t>
            </a:r>
            <a:endParaRPr lang="en-US" sz="36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F24E4CF-32E9-4C96-B363-DC80D3045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344" y="988477"/>
            <a:ext cx="6131886" cy="468088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- Youth: Hale’ </a:t>
            </a:r>
            <a:r>
              <a:rPr lang="en-US" sz="3200" dirty="0" err="1">
                <a:solidFill>
                  <a:schemeClr val="tx1"/>
                </a:solidFill>
              </a:rPr>
              <a:t>Opio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- Adult and DW: WDD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06E5A87-F018-40AC-94E1-BDDC732DBE25}"/>
              </a:ext>
            </a:extLst>
          </p:cNvPr>
          <p:cNvGrpSpPr/>
          <p:nvPr/>
        </p:nvGrpSpPr>
        <p:grpSpPr>
          <a:xfrm>
            <a:off x="168714" y="6454973"/>
            <a:ext cx="2206305" cy="455949"/>
            <a:chOff x="257325" y="5973579"/>
            <a:chExt cx="7657609" cy="1166878"/>
          </a:xfrm>
        </p:grpSpPr>
        <p:pic>
          <p:nvPicPr>
            <p:cNvPr id="16" name="Picture 15">
              <a:hlinkClick r:id="rId2"/>
              <a:extLst>
                <a:ext uri="{FF2B5EF4-FFF2-40B4-BE49-F238E27FC236}">
                  <a16:creationId xmlns:a16="http://schemas.microsoft.com/office/drawing/2014/main" id="{7EEA4A3A-B725-4F41-AB1F-965F506DDDDE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5" y="5973579"/>
              <a:ext cx="1647825" cy="666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A613F82-7002-449C-9B22-17E94818167B}"/>
                </a:ext>
              </a:extLst>
            </p:cNvPr>
            <p:cNvSpPr txBox="1"/>
            <p:nvPr/>
          </p:nvSpPr>
          <p:spPr>
            <a:xfrm>
              <a:off x="1816955" y="6328828"/>
              <a:ext cx="6097979" cy="8116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22292F"/>
                  </a:solidFill>
                  <a:effectLst/>
                  <a:uLnTx/>
                  <a:uFillTx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Beyond Information. Intelligence.</a:t>
              </a:r>
              <a:endPara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143EC-11B0-4DA1-A4D9-1DFF965A0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A7EC9-8666-4B3E-80D9-D45D08F7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Statewide Evaluation of Service Providers at AJCs  </a:t>
            </a:r>
          </a:p>
          <a:p>
            <a:r>
              <a:rPr lang="en-US" dirty="0"/>
              <a:t>October 2021</a:t>
            </a:r>
          </a:p>
        </p:txBody>
      </p:sp>
    </p:spTree>
    <p:extLst>
      <p:ext uri="{BB962C8B-B14F-4D97-AF65-F5344CB8AC3E}">
        <p14:creationId xmlns:p14="http://schemas.microsoft.com/office/powerpoint/2010/main" val="2194515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71F5511D-A88F-4444-9F32-645140F86DF2}"/>
              </a:ext>
            </a:extLst>
          </p:cNvPr>
          <p:cNvGrpSpPr/>
          <p:nvPr/>
        </p:nvGrpSpPr>
        <p:grpSpPr>
          <a:xfrm>
            <a:off x="201335" y="6402051"/>
            <a:ext cx="2206305" cy="455949"/>
            <a:chOff x="257325" y="5973579"/>
            <a:chExt cx="7657609" cy="1166878"/>
          </a:xfrm>
        </p:grpSpPr>
        <p:pic>
          <p:nvPicPr>
            <p:cNvPr id="13" name="Picture 12">
              <a:hlinkClick r:id="rId3"/>
              <a:extLst>
                <a:ext uri="{FF2B5EF4-FFF2-40B4-BE49-F238E27FC236}">
                  <a16:creationId xmlns:a16="http://schemas.microsoft.com/office/drawing/2014/main" id="{F7E98FEF-F699-41C8-973D-84A2EC7F8CC9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5" y="5973579"/>
              <a:ext cx="1647825" cy="666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AAA6999-E094-412A-85AB-17FAF664ADB7}"/>
                </a:ext>
              </a:extLst>
            </p:cNvPr>
            <p:cNvSpPr txBox="1"/>
            <p:nvPr/>
          </p:nvSpPr>
          <p:spPr>
            <a:xfrm>
              <a:off x="1816955" y="6328828"/>
              <a:ext cx="6097979" cy="8116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22292F"/>
                  </a:solidFill>
                  <a:effectLst/>
                  <a:uLnTx/>
                  <a:uFillTx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Beyond Information. Intelligence.</a:t>
              </a:r>
              <a:endPara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24940B38-C663-412F-B969-EC0733BB7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530" y="335843"/>
            <a:ext cx="10515600" cy="700275"/>
          </a:xfrm>
        </p:spPr>
        <p:txBody>
          <a:bodyPr>
            <a:noAutofit/>
          </a:bodyPr>
          <a:lstStyle/>
          <a:p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don’t have much to show on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HireNet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We did a lot but don’t have evidence.”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0CCBDE-91E8-4ACB-AD23-0EA377B3F0E0}"/>
              </a:ext>
            </a:extLst>
          </p:cNvPr>
          <p:cNvSpPr txBox="1"/>
          <p:nvPr/>
        </p:nvSpPr>
        <p:spPr>
          <a:xfrm>
            <a:off x="5634213" y="1249333"/>
            <a:ext cx="582768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Strengths</a:t>
            </a:r>
            <a:r>
              <a:rPr lang="en-US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Youth engagement continued during Covid. Has the ability to deliver services virtually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Files secured on a separate drive with password protection just for the program</a:t>
            </a:r>
          </a:p>
          <a:p>
            <a:endParaRPr lang="en-US" dirty="0"/>
          </a:p>
          <a:p>
            <a:r>
              <a:rPr lang="en-US" b="1" dirty="0"/>
              <a:t>Gaps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Not familiar with goals and priorities of WIOA, no proper handover from previous service provider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Scared of enrolling someone and then being called for doing something wrong so they decided to be cautious and ensure the program processes were in place.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WDB stopped meeting and monthly check-ins by Oahu program didn’t work out due to scheduling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E975DD-2FB6-4F61-B7A6-22B97F217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CF8585-B7D1-4C8B-986A-8D1940BBD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65688"/>
            <a:ext cx="4114800" cy="365125"/>
          </a:xfrm>
        </p:spPr>
        <p:txBody>
          <a:bodyPr/>
          <a:lstStyle/>
          <a:p>
            <a:r>
              <a:rPr lang="en-US" dirty="0"/>
              <a:t>Statewide Evaluation of Service Providers at AJCs  </a:t>
            </a:r>
          </a:p>
          <a:p>
            <a:r>
              <a:rPr lang="en-US" dirty="0"/>
              <a:t>October 2021</a:t>
            </a:r>
          </a:p>
        </p:txBody>
      </p:sp>
      <p:graphicFrame>
        <p:nvGraphicFramePr>
          <p:cNvPr id="17" name="Content Placeholder 5">
            <a:extLst>
              <a:ext uri="{FF2B5EF4-FFF2-40B4-BE49-F238E27FC236}">
                <a16:creationId xmlns:a16="http://schemas.microsoft.com/office/drawing/2014/main" id="{AF18BDAD-5DA9-6D43-9208-765ED7965E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0006598"/>
              </p:ext>
            </p:extLst>
          </p:nvPr>
        </p:nvGraphicFramePr>
        <p:xfrm>
          <a:off x="562842" y="2215003"/>
          <a:ext cx="4544568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733410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8E9A-535D-4026-B738-DDE2EF6DF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Outreach</a:t>
            </a:r>
            <a:endParaRPr lang="en-US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EA26F84B-9C70-4FD3-A893-62D8B87403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140199"/>
              </p:ext>
            </p:extLst>
          </p:nvPr>
        </p:nvGraphicFramePr>
        <p:xfrm>
          <a:off x="838200" y="2066679"/>
          <a:ext cx="4544568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D503D7-B392-4A6C-872A-4FB62CB70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Statewide Evaluation of Service Providers at AJCs  October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99FD1E-EC48-4515-94A6-274B8636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23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232147-23DF-4D81-8D50-4486A6A90AF7}"/>
              </a:ext>
            </a:extLst>
          </p:cNvPr>
          <p:cNvSpPr txBox="1"/>
          <p:nvPr/>
        </p:nvSpPr>
        <p:spPr>
          <a:xfrm>
            <a:off x="6216504" y="2274838"/>
            <a:ext cx="578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Strengths</a:t>
            </a:r>
            <a:r>
              <a:rPr lang="en-US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Utilized enrollment and outreach from existing program to find qualified clients</a:t>
            </a:r>
          </a:p>
          <a:p>
            <a:endParaRPr lang="en-US" dirty="0"/>
          </a:p>
          <a:p>
            <a:r>
              <a:rPr lang="en-US" b="1" dirty="0"/>
              <a:t>Gaps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dirty="0"/>
              <a:t>Understanding WIOA and its processes took up time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dirty="0"/>
              <a:t>Existing program participants have difficulty qualifying for WIOA enrollment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91927BF-8E8F-4F38-BD9D-F6A802337598}"/>
              </a:ext>
            </a:extLst>
          </p:cNvPr>
          <p:cNvGrpSpPr/>
          <p:nvPr/>
        </p:nvGrpSpPr>
        <p:grpSpPr>
          <a:xfrm>
            <a:off x="168714" y="6454973"/>
            <a:ext cx="2206305" cy="455949"/>
            <a:chOff x="257325" y="5973579"/>
            <a:chExt cx="7657609" cy="1166878"/>
          </a:xfrm>
        </p:grpSpPr>
        <p:pic>
          <p:nvPicPr>
            <p:cNvPr id="14" name="Picture 13">
              <a:hlinkClick r:id="rId3"/>
              <a:extLst>
                <a:ext uri="{FF2B5EF4-FFF2-40B4-BE49-F238E27FC236}">
                  <a16:creationId xmlns:a16="http://schemas.microsoft.com/office/drawing/2014/main" id="{C7F5B298-B960-43E1-81FF-7F0F89B8E9B9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5" y="5973579"/>
              <a:ext cx="1647825" cy="666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2F91F13-2A4F-420C-92D8-8B150F081504}"/>
                </a:ext>
              </a:extLst>
            </p:cNvPr>
            <p:cNvSpPr txBox="1"/>
            <p:nvPr/>
          </p:nvSpPr>
          <p:spPr>
            <a:xfrm>
              <a:off x="1816955" y="6328828"/>
              <a:ext cx="6097979" cy="8116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22292F"/>
                  </a:solidFill>
                  <a:effectLst/>
                  <a:uLnTx/>
                  <a:uFillTx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Beyond Information. Intelligence.</a:t>
              </a:r>
              <a:endPara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58212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71F5511D-A88F-4444-9F32-645140F86DF2}"/>
              </a:ext>
            </a:extLst>
          </p:cNvPr>
          <p:cNvGrpSpPr/>
          <p:nvPr/>
        </p:nvGrpSpPr>
        <p:grpSpPr>
          <a:xfrm>
            <a:off x="201335" y="6402051"/>
            <a:ext cx="2206305" cy="455949"/>
            <a:chOff x="257325" y="5973579"/>
            <a:chExt cx="7657609" cy="1166878"/>
          </a:xfrm>
        </p:grpSpPr>
        <p:pic>
          <p:nvPicPr>
            <p:cNvPr id="13" name="Picture 12">
              <a:hlinkClick r:id="rId2"/>
              <a:extLst>
                <a:ext uri="{FF2B5EF4-FFF2-40B4-BE49-F238E27FC236}">
                  <a16:creationId xmlns:a16="http://schemas.microsoft.com/office/drawing/2014/main" id="{F7E98FEF-F699-41C8-973D-84A2EC7F8CC9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5" y="5973579"/>
              <a:ext cx="1647825" cy="666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AAA6999-E094-412A-85AB-17FAF664ADB7}"/>
                </a:ext>
              </a:extLst>
            </p:cNvPr>
            <p:cNvSpPr txBox="1"/>
            <p:nvPr/>
          </p:nvSpPr>
          <p:spPr>
            <a:xfrm>
              <a:off x="1816955" y="6328828"/>
              <a:ext cx="6097979" cy="8116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22292F"/>
                  </a:solidFill>
                  <a:effectLst/>
                  <a:uLnTx/>
                  <a:uFillTx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Beyond Information. Intelligence.</a:t>
              </a:r>
              <a:endPara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24940B38-C663-412F-B969-EC0733BB7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612"/>
            <a:ext cx="10847522" cy="1325563"/>
          </a:xfrm>
        </p:spPr>
        <p:txBody>
          <a:bodyPr>
            <a:noAutofit/>
          </a:bodyPr>
          <a:lstStyle/>
          <a:p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“If the partners were more available in the center (in person), then maybe we could have serviced better.”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8C425F5-3A1B-4201-8D05-8E37EB507216}"/>
              </a:ext>
            </a:extLst>
          </p:cNvPr>
          <p:cNvSpPr txBox="1"/>
          <p:nvPr/>
        </p:nvSpPr>
        <p:spPr>
          <a:xfrm>
            <a:off x="5762846" y="1997839"/>
            <a:ext cx="569550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Strengths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Runs reports using </a:t>
            </a:r>
            <a:r>
              <a:rPr lang="en-US" dirty="0" err="1"/>
              <a:t>HireNet</a:t>
            </a:r>
            <a:r>
              <a:rPr lang="en-US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Offers services both in-person and online</a:t>
            </a:r>
          </a:p>
          <a:p>
            <a:endParaRPr lang="en-US" dirty="0"/>
          </a:p>
          <a:p>
            <a:r>
              <a:rPr lang="en-US" b="1" dirty="0"/>
              <a:t>Gaps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Partners are not located at the AJC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No formal process to check work of the case manager; several errors found in the case files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1740C3-9384-4823-96AC-50C3913FE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D7641B-ED6D-4BAA-A7B4-AC496CE72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Statewide Evaluation of Service Providers at AJCs  </a:t>
            </a:r>
          </a:p>
          <a:p>
            <a:r>
              <a:rPr lang="en-US" dirty="0"/>
              <a:t>October 2021</a:t>
            </a:r>
          </a:p>
        </p:txBody>
      </p:sp>
      <p:graphicFrame>
        <p:nvGraphicFramePr>
          <p:cNvPr id="15" name="Content Placeholder 5">
            <a:extLst>
              <a:ext uri="{FF2B5EF4-FFF2-40B4-BE49-F238E27FC236}">
                <a16:creationId xmlns:a16="http://schemas.microsoft.com/office/drawing/2014/main" id="{0FBA3729-2C54-B04F-A9DA-B37C1878ED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317987"/>
              </p:ext>
            </p:extLst>
          </p:nvPr>
        </p:nvGraphicFramePr>
        <p:xfrm>
          <a:off x="838200" y="2013757"/>
          <a:ext cx="4544568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27039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13713-2B79-4E10-B052-C91267952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Outreach</a:t>
            </a:r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D7B2909-0D84-4CA8-8ACD-304E79874A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203960"/>
              </p:ext>
            </p:extLst>
          </p:nvPr>
        </p:nvGraphicFramePr>
        <p:xfrm>
          <a:off x="968534" y="1858209"/>
          <a:ext cx="448056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DAFFA-50EE-4D22-B892-0C575C550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Statewide Evaluation of Service Providers at AJCs  October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6171B2-FFB2-4C4C-AB39-90BDA6C19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25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96FFA4-A03E-409A-9CBF-FEA3355247D7}"/>
              </a:ext>
            </a:extLst>
          </p:cNvPr>
          <p:cNvSpPr txBox="1"/>
          <p:nvPr/>
        </p:nvSpPr>
        <p:spPr>
          <a:xfrm>
            <a:off x="6096000" y="1834455"/>
            <a:ext cx="55041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Strengths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Awareness of local business needs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Active one-stop partner and support</a:t>
            </a:r>
          </a:p>
          <a:p>
            <a:endParaRPr lang="en-US" dirty="0"/>
          </a:p>
          <a:p>
            <a:r>
              <a:rPr lang="en-US" b="1" dirty="0"/>
              <a:t>Gaps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Limited funding restricts broad outreach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Partners are not located at the AJC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Under enrollment causes classes to be cancelled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B02F0F2-97FC-4D83-A7B9-73EF69282155}"/>
              </a:ext>
            </a:extLst>
          </p:cNvPr>
          <p:cNvGrpSpPr/>
          <p:nvPr/>
        </p:nvGrpSpPr>
        <p:grpSpPr>
          <a:xfrm>
            <a:off x="168714" y="6454973"/>
            <a:ext cx="2206305" cy="455949"/>
            <a:chOff x="257325" y="5973579"/>
            <a:chExt cx="7657609" cy="1166878"/>
          </a:xfrm>
        </p:grpSpPr>
        <p:pic>
          <p:nvPicPr>
            <p:cNvPr id="11" name="Picture 10">
              <a:hlinkClick r:id="rId3"/>
              <a:extLst>
                <a:ext uri="{FF2B5EF4-FFF2-40B4-BE49-F238E27FC236}">
                  <a16:creationId xmlns:a16="http://schemas.microsoft.com/office/drawing/2014/main" id="{A6AFA4BC-80FB-452D-9487-1BF9565ED499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5" y="5973579"/>
              <a:ext cx="1647825" cy="666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34CDC01-95FC-411E-9E0D-86CD20688B56}"/>
                </a:ext>
              </a:extLst>
            </p:cNvPr>
            <p:cNvSpPr txBox="1"/>
            <p:nvPr/>
          </p:nvSpPr>
          <p:spPr>
            <a:xfrm>
              <a:off x="1816955" y="6328828"/>
              <a:ext cx="6097979" cy="8116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22292F"/>
                  </a:solidFill>
                  <a:effectLst/>
                  <a:uLnTx/>
                  <a:uFillTx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Beyond Information. Intelligence.</a:t>
              </a:r>
              <a:endPara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7283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0F1E9-AE87-4D4E-A7F9-CAA42637C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6" y="1188637"/>
            <a:ext cx="4333141" cy="2083201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chemeClr val="tx1"/>
                </a:solidFill>
              </a:rPr>
              <a:t>Recommendations</a:t>
            </a:r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06E5A87-F018-40AC-94E1-BDDC732DBE25}"/>
              </a:ext>
            </a:extLst>
          </p:cNvPr>
          <p:cNvGrpSpPr/>
          <p:nvPr/>
        </p:nvGrpSpPr>
        <p:grpSpPr>
          <a:xfrm>
            <a:off x="168714" y="6454973"/>
            <a:ext cx="2206305" cy="455949"/>
            <a:chOff x="257325" y="5973579"/>
            <a:chExt cx="7657609" cy="1166878"/>
          </a:xfrm>
        </p:grpSpPr>
        <p:pic>
          <p:nvPicPr>
            <p:cNvPr id="16" name="Picture 15">
              <a:hlinkClick r:id="rId3"/>
              <a:extLst>
                <a:ext uri="{FF2B5EF4-FFF2-40B4-BE49-F238E27FC236}">
                  <a16:creationId xmlns:a16="http://schemas.microsoft.com/office/drawing/2014/main" id="{7EEA4A3A-B725-4F41-AB1F-965F506DDDDE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5" y="5973579"/>
              <a:ext cx="1647825" cy="666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A613F82-7002-449C-9B22-17E94818167B}"/>
                </a:ext>
              </a:extLst>
            </p:cNvPr>
            <p:cNvSpPr txBox="1"/>
            <p:nvPr/>
          </p:nvSpPr>
          <p:spPr>
            <a:xfrm>
              <a:off x="1816955" y="6328828"/>
              <a:ext cx="6097979" cy="8116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22292F"/>
                  </a:solidFill>
                  <a:effectLst/>
                  <a:uLnTx/>
                  <a:uFillTx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Beyond Information. Intelligence.</a:t>
              </a:r>
              <a:endPara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143EC-11B0-4DA1-A4D9-1DFF965A0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E6ED2A-7D3C-488D-968E-71FEA940B5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A7EC9-8666-4B3E-80D9-D45D08F7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Statewide Evaluation of Service Providers at AJCs 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October 2021</a:t>
            </a:r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E7E6DCBF-7751-EE43-A51E-5AD6EC456645}"/>
              </a:ext>
            </a:extLst>
          </p:cNvPr>
          <p:cNvSpPr/>
          <p:nvPr/>
        </p:nvSpPr>
        <p:spPr>
          <a:xfrm rot="16200000">
            <a:off x="8638271" y="2892953"/>
            <a:ext cx="3236496" cy="3291838"/>
          </a:xfrm>
          <a:prstGeom prst="rt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435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E38BD9C-99E7-D44B-84A8-9EBB297E3F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3737212"/>
              </p:ext>
            </p:extLst>
          </p:nvPr>
        </p:nvGraphicFramePr>
        <p:xfrm>
          <a:off x="166688" y="136525"/>
          <a:ext cx="11858624" cy="5930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325B1E-1CAE-5845-8359-B26CFF73B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Statewide Evaluation of Service Providers at AJCs  October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40847B-32D1-8242-8724-BD4625D4C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8530" y="6475319"/>
            <a:ext cx="2743200" cy="365125"/>
          </a:xfrm>
        </p:spPr>
        <p:txBody>
          <a:bodyPr/>
          <a:lstStyle/>
          <a:p>
            <a:fld id="{6DE6ED2A-7D3C-488D-968E-71FEA940B53D}" type="slidenum">
              <a:rPr lang="en-US" smtClean="0"/>
              <a:t>27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0DA3EAA-6589-504A-8392-AB7DE79583E5}"/>
              </a:ext>
            </a:extLst>
          </p:cNvPr>
          <p:cNvGrpSpPr/>
          <p:nvPr/>
        </p:nvGrpSpPr>
        <p:grpSpPr>
          <a:xfrm>
            <a:off x="168714" y="6454973"/>
            <a:ext cx="2206305" cy="455949"/>
            <a:chOff x="257325" y="5973579"/>
            <a:chExt cx="7657609" cy="1166878"/>
          </a:xfrm>
        </p:grpSpPr>
        <p:pic>
          <p:nvPicPr>
            <p:cNvPr id="9" name="Picture 8">
              <a:hlinkClick r:id="rId7"/>
              <a:extLst>
                <a:ext uri="{FF2B5EF4-FFF2-40B4-BE49-F238E27FC236}">
                  <a16:creationId xmlns:a16="http://schemas.microsoft.com/office/drawing/2014/main" id="{BCD9024C-D564-754D-ADC2-8044C7C471DD}"/>
                </a:ext>
              </a:extLst>
            </p:cNvPr>
            <p:cNvPicPr/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5" y="5973579"/>
              <a:ext cx="1647825" cy="666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132E3ED-7820-C442-8176-65B4F4ACC574}"/>
                </a:ext>
              </a:extLst>
            </p:cNvPr>
            <p:cNvSpPr txBox="1"/>
            <p:nvPr/>
          </p:nvSpPr>
          <p:spPr>
            <a:xfrm>
              <a:off x="1816955" y="6328828"/>
              <a:ext cx="6097979" cy="8116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22292F"/>
                  </a:solidFill>
                  <a:effectLst/>
                  <a:uLnTx/>
                  <a:uFillTx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Beyond Information. Intelligence.</a:t>
              </a:r>
              <a:endPara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49123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A75E5-8BEE-CF40-9F4C-D2A2F2F09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Workforce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CE0C4-2009-3B4B-ABFD-CF8734AD5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306614"/>
          </a:xfrm>
        </p:spPr>
        <p:txBody>
          <a:bodyPr>
            <a:normAutofit/>
          </a:bodyPr>
          <a:lstStyle/>
          <a:p>
            <a:r>
              <a:rPr lang="en-US" sz="2400" dirty="0"/>
              <a:t>To maximize effective use of </a:t>
            </a:r>
            <a:r>
              <a:rPr lang="en-US" sz="2400" dirty="0" err="1"/>
              <a:t>Hirenet</a:t>
            </a:r>
            <a:r>
              <a:rPr lang="en-US" sz="2400" dirty="0"/>
              <a:t> among service providers, create a video tutorial as part of the onboarding process of new case managers</a:t>
            </a:r>
          </a:p>
          <a:p>
            <a:r>
              <a:rPr lang="en-US" sz="2400" dirty="0"/>
              <a:t>A written manual developed by service provider and Executive Director to facilitate transition procedures and maintain standards and accountability</a:t>
            </a:r>
          </a:p>
          <a:p>
            <a:r>
              <a:rPr lang="en-US" sz="2400" dirty="0"/>
              <a:t>Reassess the funding formula of WIOA to reflect the needs of the county’s population and the lack of services in each county</a:t>
            </a:r>
          </a:p>
          <a:p>
            <a:r>
              <a:rPr lang="en-US" sz="2400" dirty="0"/>
              <a:t>Organize training on how to pursue exemptions of federal, state, and county documents for WIOA qualification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0F838E-227C-D54B-BB10-D38035D11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Statewide Evaluation of Service Providers at AJCs  October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1DC9DB-781E-7F41-B23F-4C95F9DAC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28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7E18BC0-DBAB-C946-905D-7309045DF9E0}"/>
              </a:ext>
            </a:extLst>
          </p:cNvPr>
          <p:cNvGrpSpPr/>
          <p:nvPr/>
        </p:nvGrpSpPr>
        <p:grpSpPr>
          <a:xfrm>
            <a:off x="168714" y="6454973"/>
            <a:ext cx="2206305" cy="455949"/>
            <a:chOff x="257325" y="5973579"/>
            <a:chExt cx="7657609" cy="1166878"/>
          </a:xfrm>
        </p:grpSpPr>
        <p:pic>
          <p:nvPicPr>
            <p:cNvPr id="7" name="Picture 6">
              <a:hlinkClick r:id="rId2"/>
              <a:extLst>
                <a:ext uri="{FF2B5EF4-FFF2-40B4-BE49-F238E27FC236}">
                  <a16:creationId xmlns:a16="http://schemas.microsoft.com/office/drawing/2014/main" id="{A2E9C5AC-2302-EA42-9B8F-800510AD274C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5" y="5973579"/>
              <a:ext cx="1647825" cy="666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49CAAD7-7218-3842-8E6B-90D074FADDD3}"/>
                </a:ext>
              </a:extLst>
            </p:cNvPr>
            <p:cNvSpPr txBox="1"/>
            <p:nvPr/>
          </p:nvSpPr>
          <p:spPr>
            <a:xfrm>
              <a:off x="1816955" y="6328828"/>
              <a:ext cx="6097979" cy="8116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22292F"/>
                  </a:solidFill>
                  <a:effectLst/>
                  <a:uLnTx/>
                  <a:uFillTx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Beyond Information. Intelligence.</a:t>
              </a:r>
              <a:endPara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20961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0F1E9-AE87-4D4E-A7F9-CAA42637C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50" y="1188637"/>
            <a:ext cx="5165546" cy="2240363"/>
          </a:xfrm>
        </p:spPr>
        <p:txBody>
          <a:bodyPr>
            <a:normAutofit/>
          </a:bodyPr>
          <a:lstStyle/>
          <a:p>
            <a:pPr algn="r"/>
            <a:r>
              <a:rPr lang="en-US" sz="4000" dirty="0"/>
              <a:t>Other Organizations Identified</a:t>
            </a:r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06E5A87-F018-40AC-94E1-BDDC732DBE25}"/>
              </a:ext>
            </a:extLst>
          </p:cNvPr>
          <p:cNvGrpSpPr/>
          <p:nvPr/>
        </p:nvGrpSpPr>
        <p:grpSpPr>
          <a:xfrm>
            <a:off x="168714" y="6454973"/>
            <a:ext cx="2206305" cy="455949"/>
            <a:chOff x="257325" y="5973579"/>
            <a:chExt cx="7657609" cy="1166878"/>
          </a:xfrm>
        </p:grpSpPr>
        <p:pic>
          <p:nvPicPr>
            <p:cNvPr id="16" name="Picture 15">
              <a:hlinkClick r:id="rId3"/>
              <a:extLst>
                <a:ext uri="{FF2B5EF4-FFF2-40B4-BE49-F238E27FC236}">
                  <a16:creationId xmlns:a16="http://schemas.microsoft.com/office/drawing/2014/main" id="{7EEA4A3A-B725-4F41-AB1F-965F506DDDDE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5" y="5973579"/>
              <a:ext cx="1647825" cy="666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A613F82-7002-449C-9B22-17E94818167B}"/>
                </a:ext>
              </a:extLst>
            </p:cNvPr>
            <p:cNvSpPr txBox="1"/>
            <p:nvPr/>
          </p:nvSpPr>
          <p:spPr>
            <a:xfrm>
              <a:off x="1816955" y="6328828"/>
              <a:ext cx="6097979" cy="8116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22292F"/>
                  </a:solidFill>
                  <a:effectLst/>
                  <a:uLnTx/>
                  <a:uFillTx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Beyond Information. Intelligence.</a:t>
              </a:r>
              <a:endPara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143EC-11B0-4DA1-A4D9-1DFF965A0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E6ED2A-7D3C-488D-968E-71FEA940B5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A7EC9-8666-4B3E-80D9-D45D08F7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Statewide Evaluation of Service Providers at AJCs 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October 2021</a:t>
            </a:r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E7E6DCBF-7751-EE43-A51E-5AD6EC456645}"/>
              </a:ext>
            </a:extLst>
          </p:cNvPr>
          <p:cNvSpPr/>
          <p:nvPr/>
        </p:nvSpPr>
        <p:spPr>
          <a:xfrm rot="16200000">
            <a:off x="8638271" y="2892953"/>
            <a:ext cx="3236496" cy="3291838"/>
          </a:xfrm>
          <a:prstGeom prst="rt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73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00F1E9-AE87-4D4E-A7F9-CAA42637C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3600" dirty="0"/>
              <a:t>Methodology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F24E4CF-32E9-4C96-B363-DC80D3045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344" y="988477"/>
            <a:ext cx="6131886" cy="4680885"/>
          </a:xfrm>
        </p:spPr>
        <p:txBody>
          <a:bodyPr anchor="ctr">
            <a:norm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Literature review of WIOA law, AJC reports, County Plans</a:t>
            </a:r>
          </a:p>
          <a:p>
            <a:r>
              <a:rPr lang="en-US" sz="1600" dirty="0">
                <a:solidFill>
                  <a:schemeClr val="tx1"/>
                </a:solidFill>
              </a:rPr>
              <a:t>Field visits to AJC offices and service providers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Hawai’i – July 21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O’ahu – August 10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Maui – August 23</a:t>
            </a:r>
          </a:p>
          <a:p>
            <a:pPr lvl="1"/>
            <a:r>
              <a:rPr lang="en-US" sz="1400" dirty="0" err="1">
                <a:solidFill>
                  <a:schemeClr val="tx1"/>
                </a:solidFill>
              </a:rPr>
              <a:t>Kaua’i</a:t>
            </a:r>
            <a:r>
              <a:rPr lang="en-US" sz="1400" dirty="0">
                <a:solidFill>
                  <a:schemeClr val="tx1"/>
                </a:solidFill>
              </a:rPr>
              <a:t> – August 25</a:t>
            </a:r>
          </a:p>
          <a:p>
            <a:r>
              <a:rPr lang="en-US" sz="1600" dirty="0"/>
              <a:t>Interviewed</a:t>
            </a:r>
            <a:r>
              <a:rPr lang="en-US" sz="1600" dirty="0">
                <a:solidFill>
                  <a:schemeClr val="tx1"/>
                </a:solidFill>
              </a:rPr>
              <a:t> staff of service providers in-person and communicated through video conferencing and email with the respective WDB County Executive Director.</a:t>
            </a:r>
          </a:p>
          <a:p>
            <a:r>
              <a:rPr lang="en-US" sz="1600" dirty="0">
                <a:solidFill>
                  <a:schemeClr val="tx1"/>
                </a:solidFill>
              </a:rPr>
              <a:t> Inspected work environment, file storage areas, public access areas.</a:t>
            </a:r>
          </a:p>
          <a:p>
            <a:r>
              <a:rPr lang="en-US" sz="1600" dirty="0">
                <a:solidFill>
                  <a:schemeClr val="tx1"/>
                </a:solidFill>
              </a:rPr>
              <a:t>Reviewed case files (1 randomly selected file from each program of the service providers)</a:t>
            </a:r>
          </a:p>
          <a:p>
            <a:r>
              <a:rPr lang="en-US" sz="1600" dirty="0">
                <a:solidFill>
                  <a:schemeClr val="tx1"/>
                </a:solidFill>
              </a:rPr>
              <a:t>Online survey for case managers – 12 respondents (responses received from all service providers)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06E5A87-F018-40AC-94E1-BDDC732DBE25}"/>
              </a:ext>
            </a:extLst>
          </p:cNvPr>
          <p:cNvGrpSpPr/>
          <p:nvPr/>
        </p:nvGrpSpPr>
        <p:grpSpPr>
          <a:xfrm>
            <a:off x="168714" y="6454973"/>
            <a:ext cx="2206305" cy="455949"/>
            <a:chOff x="257325" y="5973579"/>
            <a:chExt cx="7657609" cy="1166878"/>
          </a:xfrm>
        </p:grpSpPr>
        <p:pic>
          <p:nvPicPr>
            <p:cNvPr id="16" name="Picture 15">
              <a:hlinkClick r:id="rId3"/>
              <a:extLst>
                <a:ext uri="{FF2B5EF4-FFF2-40B4-BE49-F238E27FC236}">
                  <a16:creationId xmlns:a16="http://schemas.microsoft.com/office/drawing/2014/main" id="{7EEA4A3A-B725-4F41-AB1F-965F506DDDDE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5" y="5973579"/>
              <a:ext cx="1647825" cy="666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A613F82-7002-449C-9B22-17E94818167B}"/>
                </a:ext>
              </a:extLst>
            </p:cNvPr>
            <p:cNvSpPr txBox="1"/>
            <p:nvPr/>
          </p:nvSpPr>
          <p:spPr>
            <a:xfrm>
              <a:off x="1816955" y="6328828"/>
              <a:ext cx="6097979" cy="8116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22292F"/>
                  </a:solidFill>
                  <a:effectLst/>
                  <a:uLnTx/>
                  <a:uFillTx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Beyond Information. Intelligence.</a:t>
              </a:r>
              <a:endPara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7303A4-8332-46D4-8076-D2DB218F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0C7F9-C0AC-4732-ACE3-55940AD53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Statewide Evaluation of Service Providers at AJCs  </a:t>
            </a:r>
          </a:p>
          <a:p>
            <a:r>
              <a:rPr lang="en-US" dirty="0"/>
              <a:t>October 2021</a:t>
            </a:r>
          </a:p>
        </p:txBody>
      </p:sp>
    </p:spTree>
    <p:extLst>
      <p:ext uri="{BB962C8B-B14F-4D97-AF65-F5344CB8AC3E}">
        <p14:creationId xmlns:p14="http://schemas.microsoft.com/office/powerpoint/2010/main" val="19708491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C97010-C30B-0441-9781-572DD4C90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Statewide Evaluation of Service Providers at AJCs  October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D6AF21-D6C6-7345-8865-2583CC5D6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FE833C9-9FDE-9D4C-9620-6D5D22B461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6917415"/>
              </p:ext>
            </p:extLst>
          </p:nvPr>
        </p:nvGraphicFramePr>
        <p:xfrm>
          <a:off x="661194" y="475626"/>
          <a:ext cx="1086961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D7848EDC-334D-A342-8736-726AA8E64D0A}"/>
              </a:ext>
            </a:extLst>
          </p:cNvPr>
          <p:cNvGrpSpPr/>
          <p:nvPr/>
        </p:nvGrpSpPr>
        <p:grpSpPr>
          <a:xfrm>
            <a:off x="168714" y="6454973"/>
            <a:ext cx="2206305" cy="455949"/>
            <a:chOff x="257325" y="5973579"/>
            <a:chExt cx="7657609" cy="1166878"/>
          </a:xfrm>
        </p:grpSpPr>
        <p:pic>
          <p:nvPicPr>
            <p:cNvPr id="10" name="Picture 9">
              <a:hlinkClick r:id="rId8"/>
              <a:extLst>
                <a:ext uri="{FF2B5EF4-FFF2-40B4-BE49-F238E27FC236}">
                  <a16:creationId xmlns:a16="http://schemas.microsoft.com/office/drawing/2014/main" id="{0774E403-AD7A-2541-8700-845BB1CD1DD2}"/>
                </a:ext>
              </a:extLst>
            </p:cNvPr>
            <p:cNvPicPr/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5" y="5973579"/>
              <a:ext cx="1647825" cy="666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4802815-D1C0-6A42-8354-451FBD6C41F4}"/>
                </a:ext>
              </a:extLst>
            </p:cNvPr>
            <p:cNvSpPr txBox="1"/>
            <p:nvPr/>
          </p:nvSpPr>
          <p:spPr>
            <a:xfrm>
              <a:off x="1816955" y="6328828"/>
              <a:ext cx="6097979" cy="8116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22292F"/>
                  </a:solidFill>
                  <a:effectLst/>
                  <a:uLnTx/>
                  <a:uFillTx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Beyond Information. Intelligence.</a:t>
              </a:r>
              <a:endPara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75195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E5E990-22A9-4B4E-B6DB-8DD8D95BE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3468" y="1101132"/>
            <a:ext cx="9231410" cy="2135009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/>
              <a:t>Mahalo!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1273589-90CF-4963-BEB6-F482EF98B39D}"/>
              </a:ext>
            </a:extLst>
          </p:cNvPr>
          <p:cNvGrpSpPr/>
          <p:nvPr/>
        </p:nvGrpSpPr>
        <p:grpSpPr>
          <a:xfrm>
            <a:off x="467945" y="5866686"/>
            <a:ext cx="7657609" cy="728941"/>
            <a:chOff x="257325" y="5973579"/>
            <a:chExt cx="7657609" cy="728941"/>
          </a:xfrm>
        </p:grpSpPr>
        <p:pic>
          <p:nvPicPr>
            <p:cNvPr id="17" name="Picture 16">
              <a:hlinkClick r:id="rId2"/>
              <a:extLst>
                <a:ext uri="{FF2B5EF4-FFF2-40B4-BE49-F238E27FC236}">
                  <a16:creationId xmlns:a16="http://schemas.microsoft.com/office/drawing/2014/main" id="{F31415B5-67E6-459C-9005-5BCC699C4481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5" y="5973579"/>
              <a:ext cx="1647825" cy="666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E2961F8-BB2F-4A8D-8844-76E51E4DC97E}"/>
                </a:ext>
              </a:extLst>
            </p:cNvPr>
            <p:cNvSpPr txBox="1"/>
            <p:nvPr/>
          </p:nvSpPr>
          <p:spPr>
            <a:xfrm>
              <a:off x="1816956" y="6328828"/>
              <a:ext cx="6097978" cy="3736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1" u="none" strike="noStrike" kern="1200" cap="none" spc="0" normalizeH="0" baseline="0" noProof="0" dirty="0">
                  <a:ln>
                    <a:noFill/>
                  </a:ln>
                  <a:solidFill>
                    <a:srgbClr val="22292F"/>
                  </a:solidFill>
                  <a:effectLst/>
                  <a:uLnTx/>
                  <a:uFillTx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Beyond Information. Intelligence.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0497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106E5A87-F018-40AC-94E1-BDDC732DBE25}"/>
              </a:ext>
            </a:extLst>
          </p:cNvPr>
          <p:cNvGrpSpPr/>
          <p:nvPr/>
        </p:nvGrpSpPr>
        <p:grpSpPr>
          <a:xfrm>
            <a:off x="168714" y="6454973"/>
            <a:ext cx="2206305" cy="455949"/>
            <a:chOff x="257325" y="5973579"/>
            <a:chExt cx="7657609" cy="1166878"/>
          </a:xfrm>
        </p:grpSpPr>
        <p:pic>
          <p:nvPicPr>
            <p:cNvPr id="16" name="Picture 15">
              <a:hlinkClick r:id="rId3"/>
              <a:extLst>
                <a:ext uri="{FF2B5EF4-FFF2-40B4-BE49-F238E27FC236}">
                  <a16:creationId xmlns:a16="http://schemas.microsoft.com/office/drawing/2014/main" id="{7EEA4A3A-B725-4F41-AB1F-965F506DDDDE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5" y="5973579"/>
              <a:ext cx="1647825" cy="666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A613F82-7002-449C-9B22-17E94818167B}"/>
                </a:ext>
              </a:extLst>
            </p:cNvPr>
            <p:cNvSpPr txBox="1"/>
            <p:nvPr/>
          </p:nvSpPr>
          <p:spPr>
            <a:xfrm>
              <a:off x="1816955" y="6328828"/>
              <a:ext cx="6097979" cy="8116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22292F"/>
                  </a:solidFill>
                  <a:effectLst/>
                  <a:uLnTx/>
                  <a:uFillTx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Beyond Information. Intelligence.</a:t>
              </a:r>
              <a:endPara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6610CC9B-921C-4DC9-956D-CBF6C0519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138" y="5886"/>
            <a:ext cx="10515600" cy="834585"/>
          </a:xfrm>
        </p:spPr>
        <p:txBody>
          <a:bodyPr>
            <a:normAutofit/>
          </a:bodyPr>
          <a:lstStyle/>
          <a:p>
            <a:r>
              <a:rPr lang="en-US" sz="3600" dirty="0"/>
              <a:t>Evaluation Methodology: Rubric Scoring</a:t>
            </a:r>
          </a:p>
        </p:txBody>
      </p:sp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C1837DE6-DF20-429B-A12A-2EACA4DB78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6015267"/>
              </p:ext>
            </p:extLst>
          </p:nvPr>
        </p:nvGraphicFramePr>
        <p:xfrm>
          <a:off x="276138" y="1234886"/>
          <a:ext cx="11699379" cy="2345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20" name="Diagram 19">
            <a:extLst>
              <a:ext uri="{FF2B5EF4-FFF2-40B4-BE49-F238E27FC236}">
                <a16:creationId xmlns:a16="http://schemas.microsoft.com/office/drawing/2014/main" id="{C5189AD4-D1EC-4493-A080-B0F297AA6C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3305076"/>
              </p:ext>
            </p:extLst>
          </p:nvPr>
        </p:nvGraphicFramePr>
        <p:xfrm>
          <a:off x="434596" y="3827096"/>
          <a:ext cx="11540921" cy="220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CA18BE-7660-4DFE-B127-7DBE1A168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5920C-5830-4764-961D-383D049DE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Statewide Evaluation of Service Providers at AJCs  </a:t>
            </a:r>
          </a:p>
          <a:p>
            <a:r>
              <a:rPr lang="en-US" dirty="0"/>
              <a:t>October 2021</a:t>
            </a:r>
          </a:p>
        </p:txBody>
      </p:sp>
    </p:spTree>
    <p:extLst>
      <p:ext uri="{BB962C8B-B14F-4D97-AF65-F5344CB8AC3E}">
        <p14:creationId xmlns:p14="http://schemas.microsoft.com/office/powerpoint/2010/main" val="1510056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71F5511D-A88F-4444-9F32-645140F86DF2}"/>
              </a:ext>
            </a:extLst>
          </p:cNvPr>
          <p:cNvGrpSpPr/>
          <p:nvPr/>
        </p:nvGrpSpPr>
        <p:grpSpPr>
          <a:xfrm>
            <a:off x="201335" y="6402051"/>
            <a:ext cx="2206305" cy="455949"/>
            <a:chOff x="257325" y="5973579"/>
            <a:chExt cx="7657609" cy="1166878"/>
          </a:xfrm>
        </p:grpSpPr>
        <p:pic>
          <p:nvPicPr>
            <p:cNvPr id="13" name="Picture 12">
              <a:hlinkClick r:id="rId2"/>
              <a:extLst>
                <a:ext uri="{FF2B5EF4-FFF2-40B4-BE49-F238E27FC236}">
                  <a16:creationId xmlns:a16="http://schemas.microsoft.com/office/drawing/2014/main" id="{F7E98FEF-F699-41C8-973D-84A2EC7F8CC9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5" y="5973579"/>
              <a:ext cx="1647825" cy="666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AAA6999-E094-412A-85AB-17FAF664ADB7}"/>
                </a:ext>
              </a:extLst>
            </p:cNvPr>
            <p:cNvSpPr txBox="1"/>
            <p:nvPr/>
          </p:nvSpPr>
          <p:spPr>
            <a:xfrm>
              <a:off x="1816955" y="6328828"/>
              <a:ext cx="6097979" cy="8116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22292F"/>
                  </a:solidFill>
                  <a:effectLst/>
                  <a:uLnTx/>
                  <a:uFillTx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Beyond Information. Intelligence.</a:t>
              </a:r>
              <a:endPara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24940B38-C663-412F-B969-EC0733BB7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35" y="29223"/>
            <a:ext cx="10515600" cy="1325563"/>
          </a:xfrm>
        </p:spPr>
        <p:txBody>
          <a:bodyPr/>
          <a:lstStyle/>
          <a:p>
            <a:r>
              <a:rPr lang="en-US" dirty="0"/>
              <a:t>Evaluation Rubric Example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1A19E83-BACB-48FB-BDD4-D4808569DE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1383866"/>
              </p:ext>
            </p:extLst>
          </p:nvPr>
        </p:nvGraphicFramePr>
        <p:xfrm>
          <a:off x="1898469" y="1553156"/>
          <a:ext cx="7121331" cy="4447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B3F791D-A537-4515-A683-19FC99FD1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7DF5CF-7F7F-4086-B072-AA070C4AE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Statewide Evaluation of Service Providers at AJCs  </a:t>
            </a:r>
          </a:p>
          <a:p>
            <a:r>
              <a:rPr lang="en-US" dirty="0"/>
              <a:t>October 2021</a:t>
            </a:r>
          </a:p>
        </p:txBody>
      </p:sp>
    </p:spTree>
    <p:extLst>
      <p:ext uri="{BB962C8B-B14F-4D97-AF65-F5344CB8AC3E}">
        <p14:creationId xmlns:p14="http://schemas.microsoft.com/office/powerpoint/2010/main" val="2665694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00F1E9-AE87-4D4E-A7F9-CAA42637C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3248482" cy="4480726"/>
          </a:xfrm>
        </p:spPr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chemeClr val="tx1"/>
                </a:solidFill>
              </a:rPr>
              <a:t>Hawai’i</a:t>
            </a:r>
            <a:endParaRPr lang="en-US" sz="36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F24E4CF-32E9-4C96-B363-DC80D3045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344" y="988477"/>
            <a:ext cx="6131886" cy="468088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- Youth: Goodwill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- Adult and DW: Goodwill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06E5A87-F018-40AC-94E1-BDDC732DBE25}"/>
              </a:ext>
            </a:extLst>
          </p:cNvPr>
          <p:cNvGrpSpPr/>
          <p:nvPr/>
        </p:nvGrpSpPr>
        <p:grpSpPr>
          <a:xfrm>
            <a:off x="168714" y="6454973"/>
            <a:ext cx="2206305" cy="455949"/>
            <a:chOff x="257325" y="5973579"/>
            <a:chExt cx="7657609" cy="1166878"/>
          </a:xfrm>
        </p:grpSpPr>
        <p:pic>
          <p:nvPicPr>
            <p:cNvPr id="16" name="Picture 15">
              <a:hlinkClick r:id="rId2"/>
              <a:extLst>
                <a:ext uri="{FF2B5EF4-FFF2-40B4-BE49-F238E27FC236}">
                  <a16:creationId xmlns:a16="http://schemas.microsoft.com/office/drawing/2014/main" id="{7EEA4A3A-B725-4F41-AB1F-965F506DDDDE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5" y="5973579"/>
              <a:ext cx="1647825" cy="666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A613F82-7002-449C-9B22-17E94818167B}"/>
                </a:ext>
              </a:extLst>
            </p:cNvPr>
            <p:cNvSpPr txBox="1"/>
            <p:nvPr/>
          </p:nvSpPr>
          <p:spPr>
            <a:xfrm>
              <a:off x="1816955" y="6328828"/>
              <a:ext cx="6097979" cy="8116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22292F"/>
                  </a:solidFill>
                  <a:effectLst/>
                  <a:uLnTx/>
                  <a:uFillTx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Beyond Information. Intelligence.</a:t>
              </a:r>
              <a:endPara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BF0547-B9B2-41F0-82BB-0A4349160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ECA76-4355-4EF0-AA7C-202824DB8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Statewide Evaluation of Service Providers at AJCs  </a:t>
            </a:r>
          </a:p>
          <a:p>
            <a:r>
              <a:rPr lang="en-US" dirty="0"/>
              <a:t>October 2021</a:t>
            </a:r>
          </a:p>
        </p:txBody>
      </p:sp>
    </p:spTree>
    <p:extLst>
      <p:ext uri="{BB962C8B-B14F-4D97-AF65-F5344CB8AC3E}">
        <p14:creationId xmlns:p14="http://schemas.microsoft.com/office/powerpoint/2010/main" val="1337601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71F5511D-A88F-4444-9F32-645140F86DF2}"/>
              </a:ext>
            </a:extLst>
          </p:cNvPr>
          <p:cNvGrpSpPr/>
          <p:nvPr/>
        </p:nvGrpSpPr>
        <p:grpSpPr>
          <a:xfrm>
            <a:off x="201335" y="6402051"/>
            <a:ext cx="2206305" cy="455949"/>
            <a:chOff x="257325" y="5973579"/>
            <a:chExt cx="7657609" cy="1166878"/>
          </a:xfrm>
        </p:grpSpPr>
        <p:pic>
          <p:nvPicPr>
            <p:cNvPr id="13" name="Picture 12">
              <a:hlinkClick r:id="rId3"/>
              <a:extLst>
                <a:ext uri="{FF2B5EF4-FFF2-40B4-BE49-F238E27FC236}">
                  <a16:creationId xmlns:a16="http://schemas.microsoft.com/office/drawing/2014/main" id="{F7E98FEF-F699-41C8-973D-84A2EC7F8CC9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5" y="5973579"/>
              <a:ext cx="1647825" cy="666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AAA6999-E094-412A-85AB-17FAF664ADB7}"/>
                </a:ext>
              </a:extLst>
            </p:cNvPr>
            <p:cNvSpPr txBox="1"/>
            <p:nvPr/>
          </p:nvSpPr>
          <p:spPr>
            <a:xfrm>
              <a:off x="1816955" y="6328828"/>
              <a:ext cx="6097979" cy="8116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22292F"/>
                  </a:solidFill>
                  <a:effectLst/>
                  <a:uLnTx/>
                  <a:uFillTx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Beyond Information. Intelligence.</a:t>
              </a:r>
              <a:endPara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24940B38-C663-412F-B969-EC0733BB7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964" y="195421"/>
            <a:ext cx="10778836" cy="1325563"/>
          </a:xfrm>
        </p:spPr>
        <p:txBody>
          <a:bodyPr>
            <a:noAutofit/>
          </a:bodyPr>
          <a:lstStyle/>
          <a:p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“Telling them we will follow-up on them for 12 months after they exit the program during Orientation has made the difference.”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9AA7C6-3B89-4201-955A-B89B8E4436AF}"/>
              </a:ext>
            </a:extLst>
          </p:cNvPr>
          <p:cNvSpPr txBox="1"/>
          <p:nvPr/>
        </p:nvSpPr>
        <p:spPr>
          <a:xfrm>
            <a:off x="5611906" y="2047483"/>
            <a:ext cx="59973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Strengths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Ability to partner, leverage resources to stretch funding</a:t>
            </a:r>
          </a:p>
          <a:p>
            <a:endParaRPr lang="en-US" dirty="0"/>
          </a:p>
          <a:p>
            <a:r>
              <a:rPr lang="en-US" b="1" dirty="0"/>
              <a:t>Gaps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err="1"/>
              <a:t>HireNet</a:t>
            </a:r>
            <a:r>
              <a:rPr lang="en-US" dirty="0"/>
              <a:t> has not been utilized for performance tracking because of “access issues”; uses an internal tracking system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During audit of case files, 3 errors were found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Not co-located in the AJC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308420-3D22-422C-B5C2-0AF484921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EC0193-86E5-4FBD-A1A2-543E39651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Statewide Evaluation of Service Providers at AJCs  </a:t>
            </a:r>
          </a:p>
          <a:p>
            <a:r>
              <a:rPr lang="en-US" dirty="0"/>
              <a:t>October 2021</a:t>
            </a:r>
          </a:p>
        </p:txBody>
      </p:sp>
      <p:graphicFrame>
        <p:nvGraphicFramePr>
          <p:cNvPr id="18" name="Content Placeholder 5">
            <a:extLst>
              <a:ext uri="{FF2B5EF4-FFF2-40B4-BE49-F238E27FC236}">
                <a16:creationId xmlns:a16="http://schemas.microsoft.com/office/drawing/2014/main" id="{EF3CABC8-60AD-724A-99F8-7C553C90B1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2481367"/>
              </p:ext>
            </p:extLst>
          </p:nvPr>
        </p:nvGraphicFramePr>
        <p:xfrm>
          <a:off x="438720" y="2047483"/>
          <a:ext cx="4545656" cy="2968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80670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2F2B21E2-213E-4148-9D23-2746E6F1F9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150446"/>
              </p:ext>
            </p:extLst>
          </p:nvPr>
        </p:nvGraphicFramePr>
        <p:xfrm>
          <a:off x="676105" y="1633279"/>
          <a:ext cx="4544568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40A5CF-DBE0-4713-9177-EB25C2BD5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Statewide Evaluation of Service Providers at AJCs  October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5FEDBF-783F-4D2F-B043-81A6163B8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8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3280968-9DF9-4E24-BA97-A9FB27794509}"/>
              </a:ext>
            </a:extLst>
          </p:cNvPr>
          <p:cNvGrpSpPr/>
          <p:nvPr/>
        </p:nvGrpSpPr>
        <p:grpSpPr>
          <a:xfrm>
            <a:off x="201335" y="6402051"/>
            <a:ext cx="2206305" cy="455949"/>
            <a:chOff x="257325" y="5973579"/>
            <a:chExt cx="7657609" cy="1166878"/>
          </a:xfrm>
        </p:grpSpPr>
        <p:pic>
          <p:nvPicPr>
            <p:cNvPr id="7" name="Picture 6">
              <a:hlinkClick r:id="rId4"/>
              <a:extLst>
                <a:ext uri="{FF2B5EF4-FFF2-40B4-BE49-F238E27FC236}">
                  <a16:creationId xmlns:a16="http://schemas.microsoft.com/office/drawing/2014/main" id="{D5D47A4A-166E-413B-B065-AF1BF423F2F1}"/>
                </a:ext>
              </a:extLst>
            </p:cNvPr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5" y="5973579"/>
              <a:ext cx="1647825" cy="666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45861DF-7C2D-457C-B8B1-0B6A2C721929}"/>
                </a:ext>
              </a:extLst>
            </p:cNvPr>
            <p:cNvSpPr txBox="1"/>
            <p:nvPr/>
          </p:nvSpPr>
          <p:spPr>
            <a:xfrm>
              <a:off x="1816955" y="6328828"/>
              <a:ext cx="6097979" cy="8116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22292F"/>
                  </a:solidFill>
                  <a:effectLst/>
                  <a:uLnTx/>
                  <a:uFillTx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Beyond Information. Intelligence.</a:t>
              </a:r>
              <a:endPara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Title 4">
            <a:extLst>
              <a:ext uri="{FF2B5EF4-FFF2-40B4-BE49-F238E27FC236}">
                <a16:creationId xmlns:a16="http://schemas.microsoft.com/office/drawing/2014/main" id="{86D64E96-528A-4D00-B7B7-F1D4DA99A46C}"/>
              </a:ext>
            </a:extLst>
          </p:cNvPr>
          <p:cNvSpPr txBox="1">
            <a:spLocks/>
          </p:cNvSpPr>
          <p:nvPr/>
        </p:nvSpPr>
        <p:spPr>
          <a:xfrm>
            <a:off x="919479" y="307716"/>
            <a:ext cx="1070794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Outreach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E944A0-80A8-4293-AB90-9D790AB540D9}"/>
              </a:ext>
            </a:extLst>
          </p:cNvPr>
          <p:cNvSpPr txBox="1"/>
          <p:nvPr/>
        </p:nvSpPr>
        <p:spPr>
          <a:xfrm>
            <a:off x="5625102" y="1824713"/>
            <a:ext cx="53902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Strengths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Extensive community collaboration and outreach</a:t>
            </a:r>
          </a:p>
          <a:p>
            <a:endParaRPr lang="en-US" dirty="0"/>
          </a:p>
          <a:p>
            <a:r>
              <a:rPr lang="en-US" dirty="0"/>
              <a:t>Gaps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Concerns regarding support on Kona side; staff feels overstretched</a:t>
            </a:r>
          </a:p>
        </p:txBody>
      </p:sp>
    </p:spTree>
    <p:extLst>
      <p:ext uri="{BB962C8B-B14F-4D97-AF65-F5344CB8AC3E}">
        <p14:creationId xmlns:p14="http://schemas.microsoft.com/office/powerpoint/2010/main" val="923601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71F5511D-A88F-4444-9F32-645140F86DF2}"/>
              </a:ext>
            </a:extLst>
          </p:cNvPr>
          <p:cNvGrpSpPr/>
          <p:nvPr/>
        </p:nvGrpSpPr>
        <p:grpSpPr>
          <a:xfrm>
            <a:off x="201335" y="6402051"/>
            <a:ext cx="2206305" cy="455949"/>
            <a:chOff x="257325" y="5973579"/>
            <a:chExt cx="7657609" cy="1166878"/>
          </a:xfrm>
        </p:grpSpPr>
        <p:pic>
          <p:nvPicPr>
            <p:cNvPr id="13" name="Picture 12">
              <a:hlinkClick r:id="rId2"/>
              <a:extLst>
                <a:ext uri="{FF2B5EF4-FFF2-40B4-BE49-F238E27FC236}">
                  <a16:creationId xmlns:a16="http://schemas.microsoft.com/office/drawing/2014/main" id="{F7E98FEF-F699-41C8-973D-84A2EC7F8CC9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5" y="5973579"/>
              <a:ext cx="1647825" cy="666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AAA6999-E094-412A-85AB-17FAF664ADB7}"/>
                </a:ext>
              </a:extLst>
            </p:cNvPr>
            <p:cNvSpPr txBox="1"/>
            <p:nvPr/>
          </p:nvSpPr>
          <p:spPr>
            <a:xfrm>
              <a:off x="1816955" y="6328828"/>
              <a:ext cx="6097979" cy="8116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22292F"/>
                  </a:solidFill>
                  <a:effectLst/>
                  <a:uLnTx/>
                  <a:uFillTx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Beyond Information. Intelligence.</a:t>
              </a:r>
              <a:endPara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24940B38-C663-412F-B969-EC0733BB7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241"/>
            <a:ext cx="10515600" cy="1009204"/>
          </a:xfrm>
        </p:spPr>
        <p:txBody>
          <a:bodyPr>
            <a:noAutofit/>
          </a:bodyPr>
          <a:lstStyle/>
          <a:p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were already anticipating the State shutting down, so we started transitioning by purchasing the needed equipment.”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A4B9843-E556-4D13-A5C7-B2553F09A543}"/>
              </a:ext>
            </a:extLst>
          </p:cNvPr>
          <p:cNvSpPr txBox="1"/>
          <p:nvPr/>
        </p:nvSpPr>
        <p:spPr>
          <a:xfrm>
            <a:off x="5525026" y="1484451"/>
            <a:ext cx="63380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Strengths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Staff is tech-savvy (able to digitized application forms and utilized </a:t>
            </a:r>
            <a:r>
              <a:rPr lang="en-US" dirty="0" err="1"/>
              <a:t>HireNet’s</a:t>
            </a:r>
            <a:r>
              <a:rPr lang="en-US" dirty="0"/>
              <a:t> e-signature)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Active one-stop partner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Awareness of local business needs (e.g., created a database of organizations and companies</a:t>
            </a:r>
          </a:p>
          <a:p>
            <a:endParaRPr lang="en-US" dirty="0"/>
          </a:p>
          <a:p>
            <a:r>
              <a:rPr lang="en-US" b="1" dirty="0"/>
              <a:t>Gaps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Staffing vacancies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err="1"/>
              <a:t>HireNet</a:t>
            </a:r>
            <a:r>
              <a:rPr lang="en-US" dirty="0"/>
              <a:t> has not been utilized for performance tracking and closing out cases; developed its own internal tracking system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Short on ETPs and the process for certification leads to delays to be more responsive to industry needs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15B9CF-F2C2-4B41-BB35-BA8A070AC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D2A-7D3C-488D-968E-71FEA940B53D}" type="slidenum">
              <a:rPr lang="en-US" smtClean="0"/>
              <a:t>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52A36B-8E25-4E70-BCDA-E6F3AB477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Statewide Evaluation of Service Providers at AJCs  </a:t>
            </a:r>
          </a:p>
          <a:p>
            <a:r>
              <a:rPr lang="en-US" dirty="0"/>
              <a:t>October 2021</a:t>
            </a:r>
          </a:p>
        </p:txBody>
      </p:sp>
      <p:graphicFrame>
        <p:nvGraphicFramePr>
          <p:cNvPr id="15" name="Content Placeholder 5">
            <a:extLst>
              <a:ext uri="{FF2B5EF4-FFF2-40B4-BE49-F238E27FC236}">
                <a16:creationId xmlns:a16="http://schemas.microsoft.com/office/drawing/2014/main" id="{548B695E-30D4-F249-BED0-BF1122E08A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2317636"/>
              </p:ext>
            </p:extLst>
          </p:nvPr>
        </p:nvGraphicFramePr>
        <p:xfrm>
          <a:off x="650695" y="2135387"/>
          <a:ext cx="4544568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54577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29CE4ED013024DBA6559E7FCE4C65E" ma:contentTypeVersion="13" ma:contentTypeDescription="Create a new document." ma:contentTypeScope="" ma:versionID="989d3c8aa6fb65d75ab898887e62b6ea">
  <xsd:schema xmlns:xsd="http://www.w3.org/2001/XMLSchema" xmlns:xs="http://www.w3.org/2001/XMLSchema" xmlns:p="http://schemas.microsoft.com/office/2006/metadata/properties" xmlns:ns2="03416768-b464-4ab5-a85c-3598cb6465a5" xmlns:ns3="82e44813-3488-4f3c-89bf-5bfb5f2cc1ce" targetNamespace="http://schemas.microsoft.com/office/2006/metadata/properties" ma:root="true" ma:fieldsID="55cca583209eecac12e1d0dcbbc15faa" ns2:_="" ns3:_="">
    <xsd:import namespace="03416768-b464-4ab5-a85c-3598cb6465a5"/>
    <xsd:import namespace="82e44813-3488-4f3c-89bf-5bfb5f2cc1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416768-b464-4ab5-a85c-3598cb6465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e44813-3488-4f3c-89bf-5bfb5f2cc1c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D1851F-4A15-4F84-9000-5304485D7EC1}">
  <ds:schemaRefs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  <ds:schemaRef ds:uri="03416768-b464-4ab5-a85c-3598cb6465a5"/>
    <ds:schemaRef ds:uri="82e44813-3488-4f3c-89bf-5bfb5f2cc1ce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3B3DE77-11CC-40A8-8157-18FC3344BE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1B15A7-1D08-43F5-AB45-D92C6824AF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416768-b464-4ab5-a85c-3598cb6465a5"/>
    <ds:schemaRef ds:uri="82e44813-3488-4f3c-89bf-5bfb5f2cc1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4639</TotalTime>
  <Words>2456</Words>
  <Application>Microsoft Office PowerPoint</Application>
  <PresentationFormat>Widescreen</PresentationFormat>
  <Paragraphs>392</Paragraphs>
  <Slides>31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Segoe UI</vt:lpstr>
      <vt:lpstr>Wingdings</vt:lpstr>
      <vt:lpstr>Office Theme</vt:lpstr>
      <vt:lpstr>1_Office Theme</vt:lpstr>
      <vt:lpstr>Statewide Evaluation of  Service Providers at  American Job Centers</vt:lpstr>
      <vt:lpstr>Objectives</vt:lpstr>
      <vt:lpstr>Methodology</vt:lpstr>
      <vt:lpstr>Evaluation Methodology: Rubric Scoring</vt:lpstr>
      <vt:lpstr>Evaluation Rubric Example</vt:lpstr>
      <vt:lpstr>Hawai’i</vt:lpstr>
      <vt:lpstr>“Telling them we will follow-up on them for 12 months after they exit the program during Orientation has made the difference.” </vt:lpstr>
      <vt:lpstr>PowerPoint Presentation</vt:lpstr>
      <vt:lpstr>“We were already anticipating the State shutting down, so we started transitioning by purchasing the needed equipment.” </vt:lpstr>
      <vt:lpstr>Outreach</vt:lpstr>
      <vt:lpstr>Oahu</vt:lpstr>
      <vt:lpstr>“My case managers will say it’s [HireNet] another database because they have to input on three databases.” </vt:lpstr>
      <vt:lpstr>Outreach</vt:lpstr>
      <vt:lpstr>“The dual-enrollment process is very critical for us because if that particular job seeker has a sustainable income, all partners gets a positive outcome.” </vt:lpstr>
      <vt:lpstr>Outreach </vt:lpstr>
      <vt:lpstr>Maui</vt:lpstr>
      <vt:lpstr>“I started to look at business engagement because work experience numbers were low.” </vt:lpstr>
      <vt:lpstr>Outreach</vt:lpstr>
      <vt:lpstr>“Goodwill being a statewide program, my peers (from other counties) and I take turn in holding virtual job readiness training courses.</vt:lpstr>
      <vt:lpstr>Outreach</vt:lpstr>
      <vt:lpstr>Kaua’i</vt:lpstr>
      <vt:lpstr>“We don’t have much to show on HireNet. We did a lot but don’t have evidence.” </vt:lpstr>
      <vt:lpstr>Outreach</vt:lpstr>
      <vt:lpstr>“If the partners were more available in the center (in person), then maybe we could have serviced better.” </vt:lpstr>
      <vt:lpstr>Outreach</vt:lpstr>
      <vt:lpstr>Recommendations</vt:lpstr>
      <vt:lpstr>PowerPoint Presentation</vt:lpstr>
      <vt:lpstr>State Workforce</vt:lpstr>
      <vt:lpstr>Other Organizations Identified</vt:lpstr>
      <vt:lpstr>PowerPoint Presentation</vt:lpstr>
      <vt:lpstr>Mahalo!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Statewide Evaluation of WIOA Title 1 Service Providers at American Job Centers in Hawaii</dc:title>
  <dc:creator>Ava Avila</dc:creator>
  <cp:lastModifiedBy>Ava Avila</cp:lastModifiedBy>
  <cp:revision>40</cp:revision>
  <dcterms:created xsi:type="dcterms:W3CDTF">2021-10-01T18:28:11Z</dcterms:created>
  <dcterms:modified xsi:type="dcterms:W3CDTF">2021-10-26T01:02:15Z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0x0101009329CE4ED013024DBA6559E7FCE4C65E</vt:lpwstr>
  </property>
</Properties>
</file>