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58" r:id="rId4"/>
    <p:sldId id="268" r:id="rId5"/>
    <p:sldId id="270" r:id="rId6"/>
    <p:sldId id="271" r:id="rId7"/>
    <p:sldId id="272" r:id="rId8"/>
    <p:sldId id="273" r:id="rId9"/>
    <p:sldId id="275" r:id="rId10"/>
    <p:sldId id="274" r:id="rId11"/>
    <p:sldId id="2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0094"/>
    <a:srgbClr val="FEFD3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6" d="100"/>
          <a:sy n="76" d="100"/>
        </p:scale>
        <p:origin x="636" y="9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E801-C497-4FB9-9C0B-7D56303D565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E2FB-F568-438F-AC56-9CB06BE6A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81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E801-C497-4FB9-9C0B-7D56303D565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E2FB-F568-438F-AC56-9CB06BE6A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E801-C497-4FB9-9C0B-7D56303D565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E2FB-F568-438F-AC56-9CB06BE6A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28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E801-C497-4FB9-9C0B-7D56303D565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E2FB-F568-438F-AC56-9CB06BE6A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99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E801-C497-4FB9-9C0B-7D56303D565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E2FB-F568-438F-AC56-9CB06BE6A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30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E801-C497-4FB9-9C0B-7D56303D565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E2FB-F568-438F-AC56-9CB06BE6A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06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E801-C497-4FB9-9C0B-7D56303D565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E2FB-F568-438F-AC56-9CB06BE6A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9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E801-C497-4FB9-9C0B-7D56303D565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E2FB-F568-438F-AC56-9CB06BE6A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4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E801-C497-4FB9-9C0B-7D56303D565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E2FB-F568-438F-AC56-9CB06BE6A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1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E801-C497-4FB9-9C0B-7D56303D565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E2FB-F568-438F-AC56-9CB06BE6A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6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E801-C497-4FB9-9C0B-7D56303D565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0E2FB-F568-438F-AC56-9CB06BE6A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50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7E801-C497-4FB9-9C0B-7D56303D565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0E2FB-F568-438F-AC56-9CB06BE6A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5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ABA75CF-F10B-4A13-B194-FD1C5706BB34}"/>
              </a:ext>
            </a:extLst>
          </p:cNvPr>
          <p:cNvSpPr/>
          <p:nvPr/>
        </p:nvSpPr>
        <p:spPr>
          <a:xfrm>
            <a:off x="2743200" y="5521345"/>
            <a:ext cx="5110163" cy="331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E1BABB-F5D7-4090-9346-C11871CB8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2A950A-E57B-4502-BBF4-11B8191F0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84" y="142875"/>
            <a:ext cx="12027716" cy="671988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05FE96-98E4-412D-ADE1-BF2DD171BA66}"/>
              </a:ext>
            </a:extLst>
          </p:cNvPr>
          <p:cNvSpPr txBox="1"/>
          <p:nvPr/>
        </p:nvSpPr>
        <p:spPr>
          <a:xfrm>
            <a:off x="2457450" y="4643438"/>
            <a:ext cx="570547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Velma </a:t>
            </a:r>
            <a:r>
              <a:rPr lang="en-US" sz="3600" b="1" dirty="0" err="1"/>
              <a:t>McWayne</a:t>
            </a:r>
            <a:r>
              <a:rPr lang="en-US" sz="3600" b="1" dirty="0"/>
              <a:t> Santos </a:t>
            </a:r>
          </a:p>
          <a:p>
            <a:pPr algn="ctr"/>
            <a:r>
              <a:rPr lang="en-US" sz="3600" b="1" dirty="0"/>
              <a:t>Wailuku Community Center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571372-46D2-4672-9710-C5502B2D76BC}"/>
              </a:ext>
            </a:extLst>
          </p:cNvPr>
          <p:cNvSpPr/>
          <p:nvPr/>
        </p:nvSpPr>
        <p:spPr>
          <a:xfrm>
            <a:off x="2152650" y="1738313"/>
            <a:ext cx="8272463" cy="552449"/>
          </a:xfrm>
          <a:prstGeom prst="rect">
            <a:avLst/>
          </a:prstGeom>
          <a:solidFill>
            <a:srgbClr val="FEFD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84FC97-0CDB-48C6-8ED4-B8A1E22F5329}"/>
              </a:ext>
            </a:extLst>
          </p:cNvPr>
          <p:cNvSpPr txBox="1"/>
          <p:nvPr/>
        </p:nvSpPr>
        <p:spPr>
          <a:xfrm>
            <a:off x="2328863" y="1514475"/>
            <a:ext cx="7958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Maui County Resource and</a:t>
            </a:r>
          </a:p>
        </p:txBody>
      </p:sp>
      <p:sp>
        <p:nvSpPr>
          <p:cNvPr id="11" name="Right Arrow 10"/>
          <p:cNvSpPr/>
          <p:nvPr/>
        </p:nvSpPr>
        <p:spPr>
          <a:xfrm rot="11441175">
            <a:off x="8008145" y="3750481"/>
            <a:ext cx="4338637" cy="3187700"/>
          </a:xfrm>
          <a:prstGeom prst="rightArrow">
            <a:avLst/>
          </a:prstGeom>
          <a:solidFill>
            <a:srgbClr val="F60094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659140">
            <a:off x="8356641" y="4921180"/>
            <a:ext cx="5530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Elephant" panose="02020904090505020303" pitchFamily="18" charset="0"/>
              </a:rPr>
              <a:t>DEC 10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57450" y="3914387"/>
            <a:ext cx="5905500" cy="706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743200" y="3629179"/>
            <a:ext cx="6134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2:30-5:30pm</a:t>
            </a:r>
          </a:p>
        </p:txBody>
      </p:sp>
      <p:sp>
        <p:nvSpPr>
          <p:cNvPr id="15" name="Rectangle 14"/>
          <p:cNvSpPr/>
          <p:nvPr/>
        </p:nvSpPr>
        <p:spPr>
          <a:xfrm rot="605710">
            <a:off x="10064255" y="3869775"/>
            <a:ext cx="1689707" cy="706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632858">
            <a:off x="10171828" y="3654669"/>
            <a:ext cx="1540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FRI</a:t>
            </a:r>
          </a:p>
        </p:txBody>
      </p:sp>
    </p:spTree>
    <p:extLst>
      <p:ext uri="{BB962C8B-B14F-4D97-AF65-F5344CB8AC3E}">
        <p14:creationId xmlns:p14="http://schemas.microsoft.com/office/powerpoint/2010/main" val="1704059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AABCF1-6902-4BB2-AC71-3A7CA8A42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521" y="1809441"/>
            <a:ext cx="7735712" cy="4351338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5E48D34-219B-49AD-B343-F863C55994A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Maui County Resource and Job Fair</a:t>
            </a:r>
            <a:br>
              <a:rPr lang="en-US" dirty="0"/>
            </a:br>
            <a:r>
              <a:rPr lang="en-US" dirty="0"/>
              <a:t>Friday, December 10</a:t>
            </a:r>
            <a:r>
              <a:rPr lang="en-US" baseline="30000" dirty="0"/>
              <a:t>th</a:t>
            </a:r>
            <a:r>
              <a:rPr lang="en-US" dirty="0"/>
              <a:t>, 2021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E66D88-F453-4033-B729-9C382EC3F313}"/>
              </a:ext>
            </a:extLst>
          </p:cNvPr>
          <p:cNvSpPr txBox="1"/>
          <p:nvPr/>
        </p:nvSpPr>
        <p:spPr>
          <a:xfrm>
            <a:off x="385762" y="1857993"/>
            <a:ext cx="35385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Employers/Job Fair</a:t>
            </a:r>
          </a:p>
          <a:p>
            <a:pPr marL="285750" indent="-285750">
              <a:buFontTx/>
              <a:buChar char="-"/>
            </a:pPr>
            <a:r>
              <a:rPr lang="en-US" dirty="0"/>
              <a:t>Tables will be set up more than 6 feet apart, with a one-way path winding through the event leading towards the exit.</a:t>
            </a:r>
          </a:p>
          <a:p>
            <a:pPr marL="285750" indent="-285750">
              <a:buFontTx/>
              <a:buChar char="-"/>
            </a:pPr>
            <a:r>
              <a:rPr lang="en-US" dirty="0"/>
              <a:t>No more than one participant will be allowed to visit each employer table at a time. </a:t>
            </a:r>
          </a:p>
          <a:p>
            <a:pPr marL="285750" indent="-285750">
              <a:buFontTx/>
              <a:buChar char="-"/>
            </a:pPr>
            <a:r>
              <a:rPr lang="en-US" dirty="0"/>
              <a:t>Each employer table will be allowed a maximum of 2 staff</a:t>
            </a:r>
          </a:p>
          <a:p>
            <a:pPr marL="285750" indent="-285750">
              <a:buFontTx/>
              <a:buChar char="-"/>
            </a:pPr>
            <a:r>
              <a:rPr lang="en-US" dirty="0"/>
              <a:t>Sanitation supplies will be provided to employers for in order to wipe down their tables after each participant interaction</a:t>
            </a:r>
          </a:p>
        </p:txBody>
      </p:sp>
    </p:spTree>
    <p:extLst>
      <p:ext uri="{BB962C8B-B14F-4D97-AF65-F5344CB8AC3E}">
        <p14:creationId xmlns:p14="http://schemas.microsoft.com/office/powerpoint/2010/main" val="3386375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52F3C20-342B-47CF-BB9B-6F8C5C20F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244" y="1963190"/>
            <a:ext cx="7735712" cy="435133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E66D88-F453-4033-B729-9C382EC3F313}"/>
              </a:ext>
            </a:extLst>
          </p:cNvPr>
          <p:cNvSpPr txBox="1"/>
          <p:nvPr/>
        </p:nvSpPr>
        <p:spPr>
          <a:xfrm>
            <a:off x="490115" y="2707698"/>
            <a:ext cx="35385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Overflow/Rest Area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grassy area located on the East side of the community center will be designated as a waiting area for Rapid Response participants who are waiting for entry into the event.</a:t>
            </a:r>
          </a:p>
          <a:p>
            <a:pPr marL="285750" indent="-285750">
              <a:buFontTx/>
              <a:buChar char="-"/>
            </a:pPr>
            <a:r>
              <a:rPr lang="en-US" dirty="0"/>
              <a:t>Masks are required in this area and available to anyone who needs one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5E48D34-219B-49AD-B343-F863C55994A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Maui County Resource and Job Fair</a:t>
            </a:r>
            <a:br>
              <a:rPr lang="en-US" dirty="0"/>
            </a:br>
            <a:r>
              <a:rPr lang="en-US" dirty="0"/>
              <a:t>Friday, December 10</a:t>
            </a:r>
            <a:r>
              <a:rPr lang="en-US" baseline="30000" dirty="0"/>
              <a:t>th</a:t>
            </a:r>
            <a:r>
              <a:rPr lang="en-US" dirty="0"/>
              <a:t>, 2021 </a:t>
            </a:r>
          </a:p>
        </p:txBody>
      </p:sp>
    </p:spTree>
    <p:extLst>
      <p:ext uri="{BB962C8B-B14F-4D97-AF65-F5344CB8AC3E}">
        <p14:creationId xmlns:p14="http://schemas.microsoft.com/office/powerpoint/2010/main" val="109340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0E2D1-6AE8-479A-B92A-7684BB47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Details: Maui County Resource and Job Fair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DAC65-4EBB-4B4E-B280-4E3047AA3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Wailuku Community Center/Velma McWayne Santos Community Center</a:t>
            </a:r>
          </a:p>
          <a:p>
            <a:pPr lvl="1"/>
            <a:r>
              <a:rPr lang="en-US" dirty="0"/>
              <a:t>395 </a:t>
            </a:r>
            <a:r>
              <a:rPr lang="en-US" dirty="0" err="1"/>
              <a:t>Waena</a:t>
            </a:r>
            <a:r>
              <a:rPr lang="en-US" dirty="0"/>
              <a:t> St. Wailuku HI 96793</a:t>
            </a:r>
          </a:p>
          <a:p>
            <a:r>
              <a:rPr lang="en-US" sz="2400" dirty="0"/>
              <a:t>December 10</a:t>
            </a:r>
            <a:r>
              <a:rPr lang="en-US" sz="2400" baseline="30000" dirty="0"/>
              <a:t>th</a:t>
            </a:r>
            <a:r>
              <a:rPr lang="en-US" sz="2400" dirty="0"/>
              <a:t>, 2021</a:t>
            </a:r>
          </a:p>
          <a:p>
            <a:pPr lvl="1"/>
            <a:r>
              <a:rPr lang="en-US" dirty="0"/>
              <a:t>Rapid Response / Support Services </a:t>
            </a:r>
            <a:r>
              <a:rPr lang="en-US" b="1" dirty="0"/>
              <a:t>11:00pm-3:00pm</a:t>
            </a:r>
          </a:p>
          <a:p>
            <a:pPr lvl="1"/>
            <a:r>
              <a:rPr lang="en-US" dirty="0"/>
              <a:t>Job Fair </a:t>
            </a:r>
            <a:r>
              <a:rPr lang="en-US" b="1" dirty="0"/>
              <a:t>2:30pm-5:30pm</a:t>
            </a:r>
            <a:endParaRPr lang="en-US" dirty="0"/>
          </a:p>
          <a:p>
            <a:r>
              <a:rPr lang="en-US" sz="2400" dirty="0"/>
              <a:t>Parking </a:t>
            </a:r>
          </a:p>
          <a:p>
            <a:pPr lvl="1"/>
            <a:r>
              <a:rPr lang="en-US" dirty="0"/>
              <a:t>In front of the community center and side parking lot at Papohaku Park</a:t>
            </a:r>
          </a:p>
          <a:p>
            <a:r>
              <a:rPr lang="en-US" sz="2400" dirty="0"/>
              <a:t>Employers and Rapid Response Totals</a:t>
            </a:r>
          </a:p>
          <a:p>
            <a:pPr lvl="1"/>
            <a:r>
              <a:rPr lang="en-US" dirty="0"/>
              <a:t>Tables</a:t>
            </a:r>
          </a:p>
          <a:p>
            <a:pPr lvl="2"/>
            <a:r>
              <a:rPr lang="en-US" dirty="0"/>
              <a:t>32 Employer Tables, 15 Rapid Response Tables, 6 Provider Tables (outside)</a:t>
            </a:r>
          </a:p>
          <a:p>
            <a:pPr lvl="1"/>
            <a:r>
              <a:rPr lang="en-US" dirty="0"/>
              <a:t>People</a:t>
            </a:r>
          </a:p>
          <a:p>
            <a:pPr lvl="2"/>
            <a:r>
              <a:rPr lang="en-US" dirty="0"/>
              <a:t>64 Employers, 32 Participants Allowed at a time</a:t>
            </a:r>
          </a:p>
          <a:p>
            <a:pPr lvl="2"/>
            <a:r>
              <a:rPr lang="en-US" dirty="0"/>
              <a:t>30 Rapid Response People Total(2 presenters, 28 participants/session) </a:t>
            </a:r>
          </a:p>
          <a:p>
            <a:pPr lvl="1"/>
            <a:endParaRPr lang="en-US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99204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9579"/>
            <a:ext cx="12268200" cy="11729838"/>
          </a:xfrm>
        </p:spPr>
      </p:pic>
      <p:sp>
        <p:nvSpPr>
          <p:cNvPr id="5" name="Rectangle 4"/>
          <p:cNvSpPr/>
          <p:nvPr/>
        </p:nvSpPr>
        <p:spPr>
          <a:xfrm rot="17951570">
            <a:off x="6253270" y="3948537"/>
            <a:ext cx="910185" cy="589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7832774">
            <a:off x="6225637" y="3967341"/>
            <a:ext cx="945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Overflow/Rest Area</a:t>
            </a:r>
          </a:p>
        </p:txBody>
      </p:sp>
      <p:sp>
        <p:nvSpPr>
          <p:cNvPr id="11" name="TextBox 10"/>
          <p:cNvSpPr txBox="1"/>
          <p:nvPr/>
        </p:nvSpPr>
        <p:spPr>
          <a:xfrm rot="18000000">
            <a:off x="4846726" y="3621307"/>
            <a:ext cx="1868802" cy="830997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Rapid Response</a:t>
            </a:r>
          </a:p>
        </p:txBody>
      </p:sp>
      <p:sp>
        <p:nvSpPr>
          <p:cNvPr id="12" name="TextBox 11"/>
          <p:cNvSpPr txBox="1"/>
          <p:nvPr/>
        </p:nvSpPr>
        <p:spPr>
          <a:xfrm rot="18000000">
            <a:off x="3888391" y="3004935"/>
            <a:ext cx="1800836" cy="830997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Maui County Job Fair</a:t>
            </a:r>
          </a:p>
        </p:txBody>
      </p:sp>
      <p:sp>
        <p:nvSpPr>
          <p:cNvPr id="13" name="TextBox 12"/>
          <p:cNvSpPr txBox="1"/>
          <p:nvPr/>
        </p:nvSpPr>
        <p:spPr>
          <a:xfrm rot="18000000">
            <a:off x="5535463" y="2275884"/>
            <a:ext cx="831766" cy="276999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Providers</a:t>
            </a:r>
          </a:p>
        </p:txBody>
      </p:sp>
      <p:sp>
        <p:nvSpPr>
          <p:cNvPr id="14" name="TextBox 13"/>
          <p:cNvSpPr txBox="1"/>
          <p:nvPr/>
        </p:nvSpPr>
        <p:spPr>
          <a:xfrm rot="18000000">
            <a:off x="5852259" y="2465818"/>
            <a:ext cx="831766" cy="276999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Providers</a:t>
            </a:r>
          </a:p>
        </p:txBody>
      </p:sp>
    </p:spTree>
    <p:extLst>
      <p:ext uri="{BB962C8B-B14F-4D97-AF65-F5344CB8AC3E}">
        <p14:creationId xmlns:p14="http://schemas.microsoft.com/office/powerpoint/2010/main" val="1763861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Content Placeholder 5">
            <a:extLst>
              <a:ext uri="{FF2B5EF4-FFF2-40B4-BE49-F238E27FC236}">
                <a16:creationId xmlns:a16="http://schemas.microsoft.com/office/drawing/2014/main" id="{33CA251F-DC96-46EF-864C-B7DCFDA19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6" y="161779"/>
            <a:ext cx="12130048" cy="6437837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026" name="Picture 2" descr="Mobile Bench Cafeteria Table w/ MDF Core, Protect Edge &amp; Powder-Coat Frame (30\&quot; W x 12\' L x 29\&quot; H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312" y="5469217"/>
            <a:ext cx="1331538" cy="133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10634" y="4160294"/>
            <a:ext cx="31218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32 Employer Tables</a:t>
            </a:r>
          </a:p>
          <a:p>
            <a:r>
              <a:rPr lang="en-US" dirty="0"/>
              <a:t>14 Rapid Response Tables</a:t>
            </a:r>
          </a:p>
          <a:p>
            <a:r>
              <a:rPr lang="en-US" dirty="0"/>
              <a:t>6 Provider Tables</a:t>
            </a:r>
          </a:p>
          <a:p>
            <a:r>
              <a:rPr lang="en-US" dirty="0"/>
              <a:t>Sanitation Station</a:t>
            </a:r>
          </a:p>
          <a:p>
            <a:r>
              <a:rPr lang="en-US" dirty="0"/>
              <a:t>6’ distancing</a:t>
            </a:r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591687" y="4341966"/>
            <a:ext cx="478497" cy="101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482156" y="2130406"/>
            <a:ext cx="1069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Entrance </a:t>
            </a:r>
          </a:p>
        </p:txBody>
      </p:sp>
      <p:sp>
        <p:nvSpPr>
          <p:cNvPr id="17" name="Rectangle 16"/>
          <p:cNvSpPr/>
          <p:nvPr/>
        </p:nvSpPr>
        <p:spPr>
          <a:xfrm rot="5400000">
            <a:off x="4224105" y="1083947"/>
            <a:ext cx="478497" cy="101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5400000">
            <a:off x="4222706" y="1588020"/>
            <a:ext cx="478497" cy="101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5400000">
            <a:off x="4220580" y="2092679"/>
            <a:ext cx="478497" cy="101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5400000">
            <a:off x="3263505" y="1083948"/>
            <a:ext cx="478497" cy="101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5400000">
            <a:off x="3262106" y="1588021"/>
            <a:ext cx="478497" cy="101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5400000">
            <a:off x="3259980" y="2092680"/>
            <a:ext cx="478497" cy="101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3659351" y="528490"/>
            <a:ext cx="647400" cy="320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355727" y="32670"/>
            <a:ext cx="1254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Parking lot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 flipV="1">
            <a:off x="4114802" y="2419352"/>
            <a:ext cx="85725" cy="857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308488" y="2419350"/>
            <a:ext cx="76190" cy="857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5191127" y="6086477"/>
            <a:ext cx="85725" cy="857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V="1">
            <a:off x="5384813" y="6086475"/>
            <a:ext cx="76190" cy="857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 flipV="1">
            <a:off x="2428877" y="6076952"/>
            <a:ext cx="85725" cy="857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V="1">
            <a:off x="2622563" y="6076950"/>
            <a:ext cx="76190" cy="857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524000" y="4581525"/>
            <a:ext cx="0" cy="8382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457950" y="5000625"/>
            <a:ext cx="0" cy="4191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457950" y="4324350"/>
            <a:ext cx="0" cy="4191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6343652" y="5000627"/>
            <a:ext cx="114301" cy="1238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>
            <a:off x="6343652" y="4619627"/>
            <a:ext cx="104775" cy="1047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303624" y="6186361"/>
            <a:ext cx="1069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Exit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88208" y="6188975"/>
            <a:ext cx="1069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Exit</a:t>
            </a:r>
          </a:p>
        </p:txBody>
      </p:sp>
      <p:cxnSp>
        <p:nvCxnSpPr>
          <p:cNvPr id="110" name="Straight Connector 109"/>
          <p:cNvCxnSpPr/>
          <p:nvPr/>
        </p:nvCxnSpPr>
        <p:spPr>
          <a:xfrm>
            <a:off x="1826093" y="2794497"/>
            <a:ext cx="0" cy="2667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1826093" y="3222182"/>
            <a:ext cx="0" cy="2667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1826093" y="3623413"/>
            <a:ext cx="0" cy="2667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1826093" y="4051098"/>
            <a:ext cx="0" cy="2667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1826093" y="4452329"/>
            <a:ext cx="0" cy="2667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1826093" y="4880014"/>
            <a:ext cx="0" cy="2667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1826093" y="5281245"/>
            <a:ext cx="0" cy="2667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2679533" y="3079066"/>
            <a:ext cx="0" cy="2667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>
            <a:off x="2679533" y="3506751"/>
            <a:ext cx="0" cy="2667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2679533" y="3907982"/>
            <a:ext cx="0" cy="2667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2679533" y="4335667"/>
            <a:ext cx="0" cy="2667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2679533" y="4736898"/>
            <a:ext cx="0" cy="2667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2679533" y="5164583"/>
            <a:ext cx="0" cy="2667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2679533" y="5565814"/>
            <a:ext cx="0" cy="2667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rot="5400000">
            <a:off x="2565461" y="2776580"/>
            <a:ext cx="0" cy="2667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7" name="Rectangle 156"/>
          <p:cNvSpPr/>
          <p:nvPr/>
        </p:nvSpPr>
        <p:spPr>
          <a:xfrm>
            <a:off x="3587229" y="2701026"/>
            <a:ext cx="478497" cy="101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3582466" y="3108698"/>
            <a:ext cx="478497" cy="101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59" name="Straight Connector 158"/>
          <p:cNvCxnSpPr/>
          <p:nvPr/>
        </p:nvCxnSpPr>
        <p:spPr>
          <a:xfrm>
            <a:off x="3510038" y="2982469"/>
            <a:ext cx="0" cy="2667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/>
        </p:nvCxnSpPr>
        <p:spPr>
          <a:xfrm>
            <a:off x="3510038" y="3410154"/>
            <a:ext cx="0" cy="2667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Rectangle 160"/>
          <p:cNvSpPr/>
          <p:nvPr/>
        </p:nvSpPr>
        <p:spPr>
          <a:xfrm>
            <a:off x="3587229" y="3529942"/>
            <a:ext cx="478497" cy="101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3582466" y="3937614"/>
            <a:ext cx="478497" cy="101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63" name="Straight Connector 162"/>
          <p:cNvCxnSpPr/>
          <p:nvPr/>
        </p:nvCxnSpPr>
        <p:spPr>
          <a:xfrm>
            <a:off x="3510038" y="3811385"/>
            <a:ext cx="0" cy="2667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3510038" y="4239070"/>
            <a:ext cx="0" cy="2667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5" name="Rectangle 164"/>
          <p:cNvSpPr/>
          <p:nvPr/>
        </p:nvSpPr>
        <p:spPr>
          <a:xfrm>
            <a:off x="3587229" y="4358858"/>
            <a:ext cx="478497" cy="101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/>
        </p:nvSpPr>
        <p:spPr>
          <a:xfrm>
            <a:off x="3582466" y="4766530"/>
            <a:ext cx="478497" cy="101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67" name="Straight Connector 166"/>
          <p:cNvCxnSpPr/>
          <p:nvPr/>
        </p:nvCxnSpPr>
        <p:spPr>
          <a:xfrm>
            <a:off x="3510038" y="4640301"/>
            <a:ext cx="0" cy="2667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3510038" y="5067986"/>
            <a:ext cx="0" cy="2667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Rectangle 168"/>
          <p:cNvSpPr/>
          <p:nvPr/>
        </p:nvSpPr>
        <p:spPr>
          <a:xfrm>
            <a:off x="3587229" y="5187774"/>
            <a:ext cx="478497" cy="101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/>
        </p:nvSpPr>
        <p:spPr>
          <a:xfrm>
            <a:off x="3582466" y="5595446"/>
            <a:ext cx="478497" cy="101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71" name="Straight Connector 170"/>
          <p:cNvCxnSpPr/>
          <p:nvPr/>
        </p:nvCxnSpPr>
        <p:spPr>
          <a:xfrm>
            <a:off x="3510038" y="5469217"/>
            <a:ext cx="0" cy="2667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 rot="5400000">
            <a:off x="3395966" y="2786663"/>
            <a:ext cx="0" cy="2667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" name="Rectangle 173"/>
          <p:cNvSpPr/>
          <p:nvPr/>
        </p:nvSpPr>
        <p:spPr>
          <a:xfrm>
            <a:off x="4419974" y="2853990"/>
            <a:ext cx="478497" cy="101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/>
        </p:nvSpPr>
        <p:spPr>
          <a:xfrm>
            <a:off x="4415211" y="3261662"/>
            <a:ext cx="478497" cy="101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76" name="Straight Connector 175"/>
          <p:cNvCxnSpPr/>
          <p:nvPr/>
        </p:nvCxnSpPr>
        <p:spPr>
          <a:xfrm>
            <a:off x="4349194" y="2968290"/>
            <a:ext cx="0" cy="2667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4349194" y="3395975"/>
            <a:ext cx="0" cy="2667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8" name="Rectangle 177"/>
          <p:cNvSpPr/>
          <p:nvPr/>
        </p:nvSpPr>
        <p:spPr>
          <a:xfrm>
            <a:off x="4419974" y="3682906"/>
            <a:ext cx="478497" cy="101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/>
        </p:nvSpPr>
        <p:spPr>
          <a:xfrm>
            <a:off x="4415211" y="4090578"/>
            <a:ext cx="478497" cy="101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80" name="Straight Connector 179"/>
          <p:cNvCxnSpPr/>
          <p:nvPr/>
        </p:nvCxnSpPr>
        <p:spPr>
          <a:xfrm>
            <a:off x="4349194" y="3797206"/>
            <a:ext cx="0" cy="2667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4349194" y="4224891"/>
            <a:ext cx="0" cy="2667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2" name="Rectangle 181"/>
          <p:cNvSpPr/>
          <p:nvPr/>
        </p:nvSpPr>
        <p:spPr>
          <a:xfrm>
            <a:off x="4419974" y="4511822"/>
            <a:ext cx="478497" cy="101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/>
        </p:nvSpPr>
        <p:spPr>
          <a:xfrm>
            <a:off x="4415211" y="4919494"/>
            <a:ext cx="478497" cy="101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84" name="Straight Connector 183"/>
          <p:cNvCxnSpPr/>
          <p:nvPr/>
        </p:nvCxnSpPr>
        <p:spPr>
          <a:xfrm>
            <a:off x="4349194" y="4626122"/>
            <a:ext cx="0" cy="2667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4349194" y="5053807"/>
            <a:ext cx="0" cy="2667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6" name="Rectangle 185"/>
          <p:cNvSpPr/>
          <p:nvPr/>
        </p:nvSpPr>
        <p:spPr>
          <a:xfrm>
            <a:off x="4419974" y="5340738"/>
            <a:ext cx="478497" cy="101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/>
        </p:nvSpPr>
        <p:spPr>
          <a:xfrm>
            <a:off x="4415211" y="5748410"/>
            <a:ext cx="478497" cy="101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88" name="Straight Connector 187"/>
          <p:cNvCxnSpPr/>
          <p:nvPr/>
        </p:nvCxnSpPr>
        <p:spPr>
          <a:xfrm>
            <a:off x="4349194" y="5455038"/>
            <a:ext cx="0" cy="2667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rot="5400000">
            <a:off x="4235122" y="2772484"/>
            <a:ext cx="0" cy="2667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6" name="TextBox 235"/>
          <p:cNvSpPr txBox="1"/>
          <p:nvPr/>
        </p:nvSpPr>
        <p:spPr>
          <a:xfrm>
            <a:off x="8950004" y="5906577"/>
            <a:ext cx="3241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46 Total Inside Tables</a:t>
            </a:r>
          </a:p>
          <a:p>
            <a:r>
              <a:rPr lang="en-US" dirty="0"/>
              <a:t>30 RR, 32 Employers = 62 people 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36314" y="21101"/>
            <a:ext cx="2852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Velma </a:t>
            </a:r>
            <a:r>
              <a:rPr lang="en-US" b="1" dirty="0" err="1">
                <a:latin typeface="+mj-lt"/>
              </a:rPr>
              <a:t>McWayne</a:t>
            </a:r>
            <a:r>
              <a:rPr lang="en-US" b="1" dirty="0">
                <a:latin typeface="+mj-lt"/>
              </a:rPr>
              <a:t> Santos Community Center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2132787" y="1418254"/>
            <a:ext cx="998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Meeting Room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4669010" y="1477176"/>
            <a:ext cx="1279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Bathrooms</a:t>
            </a:r>
          </a:p>
        </p:txBody>
      </p:sp>
      <p:sp>
        <p:nvSpPr>
          <p:cNvPr id="241" name="TextBox 240"/>
          <p:cNvSpPr txBox="1"/>
          <p:nvPr/>
        </p:nvSpPr>
        <p:spPr>
          <a:xfrm>
            <a:off x="363455" y="4687081"/>
            <a:ext cx="998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Kitchen</a:t>
            </a:r>
          </a:p>
        </p:txBody>
      </p:sp>
      <p:sp>
        <p:nvSpPr>
          <p:cNvPr id="242" name="TextBox 241"/>
          <p:cNvSpPr txBox="1"/>
          <p:nvPr/>
        </p:nvSpPr>
        <p:spPr>
          <a:xfrm>
            <a:off x="6589153" y="4431423"/>
            <a:ext cx="998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Table Storage Room</a:t>
            </a:r>
          </a:p>
        </p:txBody>
      </p:sp>
      <p:cxnSp>
        <p:nvCxnSpPr>
          <p:cNvPr id="243" name="Straight Connector 242"/>
          <p:cNvCxnSpPr/>
          <p:nvPr/>
        </p:nvCxnSpPr>
        <p:spPr>
          <a:xfrm rot="5400000">
            <a:off x="8917768" y="5323857"/>
            <a:ext cx="0" cy="26670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" name="TextBox 244"/>
          <p:cNvSpPr txBox="1"/>
          <p:nvPr/>
        </p:nvSpPr>
        <p:spPr>
          <a:xfrm>
            <a:off x="8889638" y="5573150"/>
            <a:ext cx="2549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Max Capacity for tables</a:t>
            </a:r>
          </a:p>
        </p:txBody>
      </p:sp>
      <p:pic>
        <p:nvPicPr>
          <p:cNvPr id="1024" name="Picture 10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4990" y="1117104"/>
            <a:ext cx="4594048" cy="2991154"/>
          </a:xfrm>
          <a:prstGeom prst="rect">
            <a:avLst/>
          </a:prstGeom>
        </p:spPr>
      </p:pic>
      <p:cxnSp>
        <p:nvCxnSpPr>
          <p:cNvPr id="278" name="Straight Connector 277"/>
          <p:cNvCxnSpPr/>
          <p:nvPr/>
        </p:nvCxnSpPr>
        <p:spPr>
          <a:xfrm flipV="1">
            <a:off x="5146840" y="2685619"/>
            <a:ext cx="6682" cy="340153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 flipV="1">
            <a:off x="1524000" y="4581525"/>
            <a:ext cx="0" cy="8382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 flipV="1">
            <a:off x="6457950" y="5000625"/>
            <a:ext cx="0" cy="4191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1" name="Straight Connector 280"/>
          <p:cNvCxnSpPr/>
          <p:nvPr/>
        </p:nvCxnSpPr>
        <p:spPr>
          <a:xfrm flipV="1">
            <a:off x="6457950" y="4324350"/>
            <a:ext cx="0" cy="4191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>
            <a:off x="1524000" y="2685617"/>
            <a:ext cx="49339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3" name="Right Arrow 282"/>
          <p:cNvSpPr/>
          <p:nvPr/>
        </p:nvSpPr>
        <p:spPr>
          <a:xfrm rot="5400000">
            <a:off x="3788746" y="2837317"/>
            <a:ext cx="943911" cy="10798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5" name="Right Arrow 284"/>
          <p:cNvSpPr/>
          <p:nvPr/>
        </p:nvSpPr>
        <p:spPr>
          <a:xfrm rot="5400000">
            <a:off x="3867890" y="3858388"/>
            <a:ext cx="780837" cy="10319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6" name="Right Arrow 285"/>
          <p:cNvSpPr/>
          <p:nvPr/>
        </p:nvSpPr>
        <p:spPr>
          <a:xfrm rot="5400000">
            <a:off x="3868528" y="4795530"/>
            <a:ext cx="780837" cy="10319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Bent Arrow 1"/>
          <p:cNvSpPr/>
          <p:nvPr/>
        </p:nvSpPr>
        <p:spPr>
          <a:xfrm rot="10800000">
            <a:off x="4067123" y="5505890"/>
            <a:ext cx="216373" cy="568477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8" name="Bent Arrow 287"/>
          <p:cNvSpPr/>
          <p:nvPr/>
        </p:nvSpPr>
        <p:spPr>
          <a:xfrm rot="16200000">
            <a:off x="3549129" y="5686503"/>
            <a:ext cx="216373" cy="568477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9" name="Right Arrow 288"/>
          <p:cNvSpPr/>
          <p:nvPr/>
        </p:nvSpPr>
        <p:spPr>
          <a:xfrm rot="16200000">
            <a:off x="3044694" y="4199812"/>
            <a:ext cx="780837" cy="10319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0" name="Right Arrow 289"/>
          <p:cNvSpPr/>
          <p:nvPr/>
        </p:nvSpPr>
        <p:spPr>
          <a:xfrm rot="16200000">
            <a:off x="3045332" y="5136954"/>
            <a:ext cx="780837" cy="10319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1" name="Bent Arrow 290"/>
          <p:cNvSpPr/>
          <p:nvPr/>
        </p:nvSpPr>
        <p:spPr>
          <a:xfrm rot="5400000" flipV="1">
            <a:off x="2680677" y="2563666"/>
            <a:ext cx="216373" cy="568477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2" name="Bent Arrow 291"/>
          <p:cNvSpPr/>
          <p:nvPr/>
        </p:nvSpPr>
        <p:spPr>
          <a:xfrm rot="10800000" flipV="1">
            <a:off x="3246842" y="2730732"/>
            <a:ext cx="216373" cy="926880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3" name="Right Arrow 292"/>
          <p:cNvSpPr/>
          <p:nvPr/>
        </p:nvSpPr>
        <p:spPr>
          <a:xfrm rot="5400000">
            <a:off x="2176569" y="3434291"/>
            <a:ext cx="780837" cy="10319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4" name="Right Arrow 293"/>
          <p:cNvSpPr/>
          <p:nvPr/>
        </p:nvSpPr>
        <p:spPr>
          <a:xfrm rot="5400000">
            <a:off x="2177207" y="4371433"/>
            <a:ext cx="780837" cy="10319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5" name="Right Arrow 294"/>
          <p:cNvSpPr/>
          <p:nvPr/>
        </p:nvSpPr>
        <p:spPr>
          <a:xfrm rot="5400000">
            <a:off x="1950620" y="5541214"/>
            <a:ext cx="1248047" cy="13456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6" name="Oval 295"/>
          <p:cNvSpPr/>
          <p:nvPr/>
        </p:nvSpPr>
        <p:spPr>
          <a:xfrm rot="16200000" flipH="1">
            <a:off x="4830430" y="5490169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/>
        </p:nvSpPr>
        <p:spPr>
          <a:xfrm rot="16200000" flipH="1">
            <a:off x="4822810" y="5894029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8" name="Oval 297"/>
          <p:cNvSpPr/>
          <p:nvPr/>
        </p:nvSpPr>
        <p:spPr>
          <a:xfrm rot="16200000" flipH="1">
            <a:off x="4830430" y="4659589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/>
        </p:nvSpPr>
        <p:spPr>
          <a:xfrm rot="16200000" flipH="1">
            <a:off x="4822810" y="5063449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0" name="Oval 299"/>
          <p:cNvSpPr/>
          <p:nvPr/>
        </p:nvSpPr>
        <p:spPr>
          <a:xfrm rot="16200000" flipH="1">
            <a:off x="4815190" y="3829009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1" name="Oval 300"/>
          <p:cNvSpPr/>
          <p:nvPr/>
        </p:nvSpPr>
        <p:spPr>
          <a:xfrm rot="16200000" flipH="1">
            <a:off x="4807570" y="4232869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2" name="Oval 301"/>
          <p:cNvSpPr/>
          <p:nvPr/>
        </p:nvSpPr>
        <p:spPr>
          <a:xfrm rot="16200000" flipH="1">
            <a:off x="4815190" y="2998429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3" name="Oval 302"/>
          <p:cNvSpPr/>
          <p:nvPr/>
        </p:nvSpPr>
        <p:spPr>
          <a:xfrm rot="16200000" flipH="1">
            <a:off x="4807570" y="3402289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4" name="Oval 303"/>
          <p:cNvSpPr/>
          <p:nvPr/>
        </p:nvSpPr>
        <p:spPr>
          <a:xfrm rot="16200000" flipH="1">
            <a:off x="3853861" y="5338266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5" name="Oval 304"/>
          <p:cNvSpPr/>
          <p:nvPr/>
        </p:nvSpPr>
        <p:spPr>
          <a:xfrm rot="16200000" flipH="1">
            <a:off x="3846241" y="5742126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6" name="Oval 305"/>
          <p:cNvSpPr/>
          <p:nvPr/>
        </p:nvSpPr>
        <p:spPr>
          <a:xfrm rot="16200000" flipH="1">
            <a:off x="3853861" y="4507686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7" name="Oval 306"/>
          <p:cNvSpPr/>
          <p:nvPr/>
        </p:nvSpPr>
        <p:spPr>
          <a:xfrm rot="16200000" flipH="1">
            <a:off x="3846241" y="4911546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/>
        </p:nvSpPr>
        <p:spPr>
          <a:xfrm rot="16200000" flipH="1">
            <a:off x="3838621" y="3677106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9" name="Oval 308"/>
          <p:cNvSpPr/>
          <p:nvPr/>
        </p:nvSpPr>
        <p:spPr>
          <a:xfrm rot="16200000" flipH="1">
            <a:off x="3831001" y="4080966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0" name="Oval 309"/>
          <p:cNvSpPr/>
          <p:nvPr/>
        </p:nvSpPr>
        <p:spPr>
          <a:xfrm rot="16200000" flipH="1">
            <a:off x="3838621" y="2846526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1" name="Oval 310"/>
          <p:cNvSpPr/>
          <p:nvPr/>
        </p:nvSpPr>
        <p:spPr>
          <a:xfrm rot="16200000" flipH="1">
            <a:off x="3831001" y="3250386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2" name="Rectangle 311"/>
          <p:cNvSpPr/>
          <p:nvPr/>
        </p:nvSpPr>
        <p:spPr>
          <a:xfrm>
            <a:off x="2750301" y="2965128"/>
            <a:ext cx="478497" cy="101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3" name="Rectangle 312"/>
          <p:cNvSpPr/>
          <p:nvPr/>
        </p:nvSpPr>
        <p:spPr>
          <a:xfrm>
            <a:off x="2745538" y="3372800"/>
            <a:ext cx="478497" cy="101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4" name="Rectangle 313"/>
          <p:cNvSpPr/>
          <p:nvPr/>
        </p:nvSpPr>
        <p:spPr>
          <a:xfrm>
            <a:off x="2750301" y="3794044"/>
            <a:ext cx="478497" cy="101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5" name="Rectangle 314"/>
          <p:cNvSpPr/>
          <p:nvPr/>
        </p:nvSpPr>
        <p:spPr>
          <a:xfrm>
            <a:off x="2745538" y="4201716"/>
            <a:ext cx="478497" cy="101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6" name="Rectangle 315"/>
          <p:cNvSpPr/>
          <p:nvPr/>
        </p:nvSpPr>
        <p:spPr>
          <a:xfrm>
            <a:off x="2750301" y="4622960"/>
            <a:ext cx="478497" cy="101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7" name="Rectangle 316"/>
          <p:cNvSpPr/>
          <p:nvPr/>
        </p:nvSpPr>
        <p:spPr>
          <a:xfrm>
            <a:off x="2745538" y="5030632"/>
            <a:ext cx="478497" cy="101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8" name="Rectangle 317"/>
          <p:cNvSpPr/>
          <p:nvPr/>
        </p:nvSpPr>
        <p:spPr>
          <a:xfrm>
            <a:off x="2750301" y="5451876"/>
            <a:ext cx="478497" cy="101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9" name="Rectangle 318"/>
          <p:cNvSpPr/>
          <p:nvPr/>
        </p:nvSpPr>
        <p:spPr>
          <a:xfrm>
            <a:off x="2745538" y="5859548"/>
            <a:ext cx="478497" cy="101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0" name="Oval 319"/>
          <p:cNvSpPr/>
          <p:nvPr/>
        </p:nvSpPr>
        <p:spPr>
          <a:xfrm rot="16200000" flipH="1">
            <a:off x="3016933" y="5602368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1" name="Oval 320"/>
          <p:cNvSpPr/>
          <p:nvPr/>
        </p:nvSpPr>
        <p:spPr>
          <a:xfrm rot="16200000" flipH="1">
            <a:off x="3009313" y="6006228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2" name="Oval 321"/>
          <p:cNvSpPr/>
          <p:nvPr/>
        </p:nvSpPr>
        <p:spPr>
          <a:xfrm rot="16200000" flipH="1">
            <a:off x="3016933" y="4771788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3" name="Oval 322"/>
          <p:cNvSpPr/>
          <p:nvPr/>
        </p:nvSpPr>
        <p:spPr>
          <a:xfrm rot="16200000" flipH="1">
            <a:off x="3009313" y="5175648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4" name="Oval 323"/>
          <p:cNvSpPr/>
          <p:nvPr/>
        </p:nvSpPr>
        <p:spPr>
          <a:xfrm rot="16200000" flipH="1">
            <a:off x="3001693" y="3941208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5" name="Oval 324"/>
          <p:cNvSpPr/>
          <p:nvPr/>
        </p:nvSpPr>
        <p:spPr>
          <a:xfrm rot="16200000" flipH="1">
            <a:off x="2994073" y="4345068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6" name="Oval 325"/>
          <p:cNvSpPr/>
          <p:nvPr/>
        </p:nvSpPr>
        <p:spPr>
          <a:xfrm rot="16200000" flipH="1">
            <a:off x="3001693" y="3110628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7" name="Oval 326"/>
          <p:cNvSpPr/>
          <p:nvPr/>
        </p:nvSpPr>
        <p:spPr>
          <a:xfrm rot="16200000" flipH="1">
            <a:off x="2994073" y="3514488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4" name="Rectangle 343"/>
          <p:cNvSpPr/>
          <p:nvPr/>
        </p:nvSpPr>
        <p:spPr>
          <a:xfrm>
            <a:off x="1872586" y="2692318"/>
            <a:ext cx="478497" cy="101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5" name="Rectangle 344"/>
          <p:cNvSpPr/>
          <p:nvPr/>
        </p:nvSpPr>
        <p:spPr>
          <a:xfrm>
            <a:off x="1867823" y="3099990"/>
            <a:ext cx="478497" cy="101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6" name="Rectangle 345"/>
          <p:cNvSpPr/>
          <p:nvPr/>
        </p:nvSpPr>
        <p:spPr>
          <a:xfrm>
            <a:off x="1872586" y="3521234"/>
            <a:ext cx="478497" cy="101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7" name="Rectangle 346"/>
          <p:cNvSpPr/>
          <p:nvPr/>
        </p:nvSpPr>
        <p:spPr>
          <a:xfrm>
            <a:off x="1867823" y="3928906"/>
            <a:ext cx="478497" cy="101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8" name="Rectangle 347"/>
          <p:cNvSpPr/>
          <p:nvPr/>
        </p:nvSpPr>
        <p:spPr>
          <a:xfrm>
            <a:off x="1872586" y="4350150"/>
            <a:ext cx="478497" cy="101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9" name="Rectangle 348"/>
          <p:cNvSpPr/>
          <p:nvPr/>
        </p:nvSpPr>
        <p:spPr>
          <a:xfrm>
            <a:off x="1867823" y="4757822"/>
            <a:ext cx="478497" cy="101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0" name="Rectangle 349"/>
          <p:cNvSpPr/>
          <p:nvPr/>
        </p:nvSpPr>
        <p:spPr>
          <a:xfrm>
            <a:off x="1872586" y="5179066"/>
            <a:ext cx="478497" cy="101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1" name="Rectangle 350"/>
          <p:cNvSpPr/>
          <p:nvPr/>
        </p:nvSpPr>
        <p:spPr>
          <a:xfrm>
            <a:off x="1867823" y="5586738"/>
            <a:ext cx="478497" cy="101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2" name="Oval 351"/>
          <p:cNvSpPr/>
          <p:nvPr/>
        </p:nvSpPr>
        <p:spPr>
          <a:xfrm rot="16200000" flipH="1">
            <a:off x="1972247" y="5329558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/>
        </p:nvSpPr>
        <p:spPr>
          <a:xfrm rot="16200000" flipH="1">
            <a:off x="1964627" y="5733418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4" name="Oval 353"/>
          <p:cNvSpPr/>
          <p:nvPr/>
        </p:nvSpPr>
        <p:spPr>
          <a:xfrm rot="16200000" flipH="1">
            <a:off x="1972247" y="4498978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5" name="Oval 354"/>
          <p:cNvSpPr/>
          <p:nvPr/>
        </p:nvSpPr>
        <p:spPr>
          <a:xfrm rot="16200000" flipH="1">
            <a:off x="1964627" y="4902838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6" name="Oval 355"/>
          <p:cNvSpPr/>
          <p:nvPr/>
        </p:nvSpPr>
        <p:spPr>
          <a:xfrm rot="16200000" flipH="1">
            <a:off x="1957007" y="3668398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7" name="Oval 356"/>
          <p:cNvSpPr/>
          <p:nvPr/>
        </p:nvSpPr>
        <p:spPr>
          <a:xfrm rot="16200000" flipH="1">
            <a:off x="1949387" y="4072258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8" name="Oval 357"/>
          <p:cNvSpPr/>
          <p:nvPr/>
        </p:nvSpPr>
        <p:spPr>
          <a:xfrm rot="16200000" flipH="1">
            <a:off x="1957007" y="2837818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9" name="Oval 358"/>
          <p:cNvSpPr/>
          <p:nvPr/>
        </p:nvSpPr>
        <p:spPr>
          <a:xfrm rot="16200000" flipH="1">
            <a:off x="1949387" y="3241678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937F5377-BBB4-4BBC-B060-2B746B8F7A35}"/>
              </a:ext>
            </a:extLst>
          </p:cNvPr>
          <p:cNvSpPr/>
          <p:nvPr/>
        </p:nvSpPr>
        <p:spPr>
          <a:xfrm>
            <a:off x="5165012" y="2957518"/>
            <a:ext cx="478497" cy="101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9E14C6AA-BB55-4527-B1D7-ECAB40EEF96E}"/>
              </a:ext>
            </a:extLst>
          </p:cNvPr>
          <p:cNvSpPr/>
          <p:nvPr/>
        </p:nvSpPr>
        <p:spPr>
          <a:xfrm>
            <a:off x="5160249" y="3365190"/>
            <a:ext cx="478497" cy="101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3F482B0F-743F-4073-A86F-D4F9AD0A3805}"/>
              </a:ext>
            </a:extLst>
          </p:cNvPr>
          <p:cNvSpPr/>
          <p:nvPr/>
        </p:nvSpPr>
        <p:spPr>
          <a:xfrm>
            <a:off x="5165012" y="3786434"/>
            <a:ext cx="478497" cy="101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2775E267-E8FE-49DB-8452-49BA91E50689}"/>
              </a:ext>
            </a:extLst>
          </p:cNvPr>
          <p:cNvSpPr/>
          <p:nvPr/>
        </p:nvSpPr>
        <p:spPr>
          <a:xfrm>
            <a:off x="5160249" y="4194106"/>
            <a:ext cx="478497" cy="101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33C1448C-DD84-437C-B56A-94B4F51CE1F4}"/>
              </a:ext>
            </a:extLst>
          </p:cNvPr>
          <p:cNvSpPr/>
          <p:nvPr/>
        </p:nvSpPr>
        <p:spPr>
          <a:xfrm>
            <a:off x="5165012" y="4615350"/>
            <a:ext cx="478497" cy="101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4A27E000-F5B4-4A28-9E6B-262989D5DA2E}"/>
              </a:ext>
            </a:extLst>
          </p:cNvPr>
          <p:cNvSpPr/>
          <p:nvPr/>
        </p:nvSpPr>
        <p:spPr>
          <a:xfrm>
            <a:off x="5160249" y="5023022"/>
            <a:ext cx="478497" cy="101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1BFD24D8-68C2-471D-A346-049BCCFB28AF}"/>
              </a:ext>
            </a:extLst>
          </p:cNvPr>
          <p:cNvSpPr/>
          <p:nvPr/>
        </p:nvSpPr>
        <p:spPr>
          <a:xfrm>
            <a:off x="5165012" y="5444266"/>
            <a:ext cx="478497" cy="101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438EB2B8-13B2-414E-A2A7-41CED57106CE}"/>
              </a:ext>
            </a:extLst>
          </p:cNvPr>
          <p:cNvSpPr/>
          <p:nvPr/>
        </p:nvSpPr>
        <p:spPr>
          <a:xfrm rot="16200000" flipH="1">
            <a:off x="5563133" y="5359124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C3B73549-9F0C-41BF-B7C2-D7C25F50ED6B}"/>
              </a:ext>
            </a:extLst>
          </p:cNvPr>
          <p:cNvSpPr/>
          <p:nvPr/>
        </p:nvSpPr>
        <p:spPr>
          <a:xfrm rot="16200000" flipH="1">
            <a:off x="5563133" y="4528544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7A4FA891-1CFB-4973-B8D7-1C1C8E5C6047}"/>
              </a:ext>
            </a:extLst>
          </p:cNvPr>
          <p:cNvSpPr/>
          <p:nvPr/>
        </p:nvSpPr>
        <p:spPr>
          <a:xfrm rot="16200000" flipH="1">
            <a:off x="5555513" y="4932404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6513ADD6-623C-49AD-BBAA-55FE7B6B360E}"/>
              </a:ext>
            </a:extLst>
          </p:cNvPr>
          <p:cNvSpPr/>
          <p:nvPr/>
        </p:nvSpPr>
        <p:spPr>
          <a:xfrm rot="16200000" flipH="1">
            <a:off x="5547893" y="3697964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F3A8F1BF-A549-4620-97E8-3071B26CFEFF}"/>
              </a:ext>
            </a:extLst>
          </p:cNvPr>
          <p:cNvSpPr/>
          <p:nvPr/>
        </p:nvSpPr>
        <p:spPr>
          <a:xfrm rot="16200000" flipH="1">
            <a:off x="5540273" y="4101824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67C1DC48-F2F2-4F7C-878D-F3372CB23961}"/>
              </a:ext>
            </a:extLst>
          </p:cNvPr>
          <p:cNvSpPr/>
          <p:nvPr/>
        </p:nvSpPr>
        <p:spPr>
          <a:xfrm rot="16200000" flipH="1">
            <a:off x="5547893" y="2867384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8" name="Oval 207">
            <a:extLst>
              <a:ext uri="{FF2B5EF4-FFF2-40B4-BE49-F238E27FC236}">
                <a16:creationId xmlns:a16="http://schemas.microsoft.com/office/drawing/2014/main" id="{F4B50BD6-DB6B-4D9F-99F2-F504944C34F6}"/>
              </a:ext>
            </a:extLst>
          </p:cNvPr>
          <p:cNvSpPr/>
          <p:nvPr/>
        </p:nvSpPr>
        <p:spPr>
          <a:xfrm rot="16200000" flipH="1">
            <a:off x="5540273" y="3271244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6D6C6640-B13B-4CC0-9292-5B11626D5097}"/>
              </a:ext>
            </a:extLst>
          </p:cNvPr>
          <p:cNvSpPr/>
          <p:nvPr/>
        </p:nvSpPr>
        <p:spPr>
          <a:xfrm rot="16200000" flipH="1">
            <a:off x="5182977" y="5359123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4AECC05F-2659-4743-B38F-CEDB0F863A8F}"/>
              </a:ext>
            </a:extLst>
          </p:cNvPr>
          <p:cNvSpPr/>
          <p:nvPr/>
        </p:nvSpPr>
        <p:spPr>
          <a:xfrm rot="16200000" flipH="1">
            <a:off x="5182977" y="4528543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D4CDC31C-9D7C-434C-AD72-4B23DFB4CC5F}"/>
              </a:ext>
            </a:extLst>
          </p:cNvPr>
          <p:cNvSpPr/>
          <p:nvPr/>
        </p:nvSpPr>
        <p:spPr>
          <a:xfrm rot="16200000" flipH="1">
            <a:off x="5175357" y="4932403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FFCF6449-B483-4F7E-8E0B-1603263D54F1}"/>
              </a:ext>
            </a:extLst>
          </p:cNvPr>
          <p:cNvSpPr/>
          <p:nvPr/>
        </p:nvSpPr>
        <p:spPr>
          <a:xfrm rot="16200000" flipH="1">
            <a:off x="5167737" y="3697963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7492CA40-AE0E-4554-AB5A-0D2D17A5E778}"/>
              </a:ext>
            </a:extLst>
          </p:cNvPr>
          <p:cNvSpPr/>
          <p:nvPr/>
        </p:nvSpPr>
        <p:spPr>
          <a:xfrm rot="16200000" flipH="1">
            <a:off x="5160117" y="4101823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0E2F3E4B-0E15-4DE4-B12C-211C12E59D15}"/>
              </a:ext>
            </a:extLst>
          </p:cNvPr>
          <p:cNvSpPr/>
          <p:nvPr/>
        </p:nvSpPr>
        <p:spPr>
          <a:xfrm rot="16200000" flipH="1">
            <a:off x="5167737" y="2867383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3B55ADC0-CEB5-41AD-9F29-1781EA058353}"/>
              </a:ext>
            </a:extLst>
          </p:cNvPr>
          <p:cNvSpPr/>
          <p:nvPr/>
        </p:nvSpPr>
        <p:spPr>
          <a:xfrm rot="16200000" flipH="1">
            <a:off x="5160117" y="3271243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6F32FDDD-618E-4BCA-B5AD-DF0A9D8CA853}"/>
              </a:ext>
            </a:extLst>
          </p:cNvPr>
          <p:cNvSpPr/>
          <p:nvPr/>
        </p:nvSpPr>
        <p:spPr>
          <a:xfrm>
            <a:off x="5954829" y="2845412"/>
            <a:ext cx="478497" cy="101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7A086A59-6390-46DB-A635-34DF5CB3FCD0}"/>
              </a:ext>
            </a:extLst>
          </p:cNvPr>
          <p:cNvSpPr/>
          <p:nvPr/>
        </p:nvSpPr>
        <p:spPr>
          <a:xfrm>
            <a:off x="5950066" y="3253084"/>
            <a:ext cx="478497" cy="101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53DF39D8-70D9-421D-9F58-F0B0739F5607}"/>
              </a:ext>
            </a:extLst>
          </p:cNvPr>
          <p:cNvSpPr/>
          <p:nvPr/>
        </p:nvSpPr>
        <p:spPr>
          <a:xfrm>
            <a:off x="5954829" y="3674328"/>
            <a:ext cx="478497" cy="101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E6E7A386-5655-4F77-85BA-2AE0AAF8E6D3}"/>
              </a:ext>
            </a:extLst>
          </p:cNvPr>
          <p:cNvSpPr/>
          <p:nvPr/>
        </p:nvSpPr>
        <p:spPr>
          <a:xfrm>
            <a:off x="5950066" y="4082000"/>
            <a:ext cx="478497" cy="101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93485A69-E2B4-4E9A-AB3D-B90C9AFF3356}"/>
              </a:ext>
            </a:extLst>
          </p:cNvPr>
          <p:cNvSpPr/>
          <p:nvPr/>
        </p:nvSpPr>
        <p:spPr>
          <a:xfrm>
            <a:off x="5954829" y="4503244"/>
            <a:ext cx="478497" cy="101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66A0E751-9D76-4790-93AD-CE6CBF83F649}"/>
              </a:ext>
            </a:extLst>
          </p:cNvPr>
          <p:cNvSpPr/>
          <p:nvPr/>
        </p:nvSpPr>
        <p:spPr>
          <a:xfrm>
            <a:off x="5950066" y="4910916"/>
            <a:ext cx="478497" cy="101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26839077-F71B-4266-B34E-ED28B5F99714}"/>
              </a:ext>
            </a:extLst>
          </p:cNvPr>
          <p:cNvSpPr/>
          <p:nvPr/>
        </p:nvSpPr>
        <p:spPr>
          <a:xfrm>
            <a:off x="5954829" y="5332160"/>
            <a:ext cx="478497" cy="101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641F390B-EF16-4F06-BB7A-1B66261C3617}"/>
              </a:ext>
            </a:extLst>
          </p:cNvPr>
          <p:cNvSpPr/>
          <p:nvPr/>
        </p:nvSpPr>
        <p:spPr>
          <a:xfrm rot="16200000" flipH="1">
            <a:off x="6351941" y="5258820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DD86355F-93D3-4382-A29D-7E2FE7D2D9E1}"/>
              </a:ext>
            </a:extLst>
          </p:cNvPr>
          <p:cNvSpPr/>
          <p:nvPr/>
        </p:nvSpPr>
        <p:spPr>
          <a:xfrm rot="16200000" flipH="1">
            <a:off x="6351941" y="4428240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E1D3D5E7-7781-454B-9192-31590836B9B2}"/>
              </a:ext>
            </a:extLst>
          </p:cNvPr>
          <p:cNvSpPr/>
          <p:nvPr/>
        </p:nvSpPr>
        <p:spPr>
          <a:xfrm rot="16200000" flipH="1">
            <a:off x="6344321" y="4832100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8B583502-26F9-467B-9197-1471A9F98FF5}"/>
              </a:ext>
            </a:extLst>
          </p:cNvPr>
          <p:cNvSpPr/>
          <p:nvPr/>
        </p:nvSpPr>
        <p:spPr>
          <a:xfrm rot="16200000" flipH="1">
            <a:off x="6336701" y="3597660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8541596A-5ECF-4374-B2AA-A99FD40B3413}"/>
              </a:ext>
            </a:extLst>
          </p:cNvPr>
          <p:cNvSpPr/>
          <p:nvPr/>
        </p:nvSpPr>
        <p:spPr>
          <a:xfrm rot="16200000" flipH="1">
            <a:off x="6329081" y="4001520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2" name="Oval 231">
            <a:extLst>
              <a:ext uri="{FF2B5EF4-FFF2-40B4-BE49-F238E27FC236}">
                <a16:creationId xmlns:a16="http://schemas.microsoft.com/office/drawing/2014/main" id="{2F6617C5-DC1E-4ECF-93BE-92B464D48A62}"/>
              </a:ext>
            </a:extLst>
          </p:cNvPr>
          <p:cNvSpPr/>
          <p:nvPr/>
        </p:nvSpPr>
        <p:spPr>
          <a:xfrm rot="16200000" flipH="1">
            <a:off x="6336701" y="2767080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3" name="Oval 232">
            <a:extLst>
              <a:ext uri="{FF2B5EF4-FFF2-40B4-BE49-F238E27FC236}">
                <a16:creationId xmlns:a16="http://schemas.microsoft.com/office/drawing/2014/main" id="{EDCFCD3E-962A-4042-8ECC-EF643F33A796}"/>
              </a:ext>
            </a:extLst>
          </p:cNvPr>
          <p:cNvSpPr/>
          <p:nvPr/>
        </p:nvSpPr>
        <p:spPr>
          <a:xfrm rot="16200000" flipH="1">
            <a:off x="6329081" y="3170940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4" name="Oval 233">
            <a:extLst>
              <a:ext uri="{FF2B5EF4-FFF2-40B4-BE49-F238E27FC236}">
                <a16:creationId xmlns:a16="http://schemas.microsoft.com/office/drawing/2014/main" id="{4F01AE9E-A80C-4DDC-9B7E-23214EBDC9C0}"/>
              </a:ext>
            </a:extLst>
          </p:cNvPr>
          <p:cNvSpPr/>
          <p:nvPr/>
        </p:nvSpPr>
        <p:spPr>
          <a:xfrm rot="16200000" flipH="1">
            <a:off x="5994035" y="5253083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4" name="Oval 283">
            <a:extLst>
              <a:ext uri="{FF2B5EF4-FFF2-40B4-BE49-F238E27FC236}">
                <a16:creationId xmlns:a16="http://schemas.microsoft.com/office/drawing/2014/main" id="{4673449E-CA78-4E31-8A26-A1393452318B}"/>
              </a:ext>
            </a:extLst>
          </p:cNvPr>
          <p:cNvSpPr/>
          <p:nvPr/>
        </p:nvSpPr>
        <p:spPr>
          <a:xfrm rot="16200000" flipH="1">
            <a:off x="5994035" y="4422503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7" name="Oval 286">
            <a:extLst>
              <a:ext uri="{FF2B5EF4-FFF2-40B4-BE49-F238E27FC236}">
                <a16:creationId xmlns:a16="http://schemas.microsoft.com/office/drawing/2014/main" id="{D577B4F0-0804-4EBB-9726-F688AB7D84C4}"/>
              </a:ext>
            </a:extLst>
          </p:cNvPr>
          <p:cNvSpPr/>
          <p:nvPr/>
        </p:nvSpPr>
        <p:spPr>
          <a:xfrm rot="16200000" flipH="1">
            <a:off x="5986415" y="4826363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8" name="Oval 327">
            <a:extLst>
              <a:ext uri="{FF2B5EF4-FFF2-40B4-BE49-F238E27FC236}">
                <a16:creationId xmlns:a16="http://schemas.microsoft.com/office/drawing/2014/main" id="{5790B822-CE60-4AE0-8981-8D091EE340E4}"/>
              </a:ext>
            </a:extLst>
          </p:cNvPr>
          <p:cNvSpPr/>
          <p:nvPr/>
        </p:nvSpPr>
        <p:spPr>
          <a:xfrm rot="16200000" flipH="1">
            <a:off x="5978795" y="3591923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9" name="Oval 328">
            <a:extLst>
              <a:ext uri="{FF2B5EF4-FFF2-40B4-BE49-F238E27FC236}">
                <a16:creationId xmlns:a16="http://schemas.microsoft.com/office/drawing/2014/main" id="{6C320624-B83F-49A9-A714-56C6D739C204}"/>
              </a:ext>
            </a:extLst>
          </p:cNvPr>
          <p:cNvSpPr/>
          <p:nvPr/>
        </p:nvSpPr>
        <p:spPr>
          <a:xfrm rot="16200000" flipH="1">
            <a:off x="5971175" y="3995783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8314DE2F-A4D3-4681-8B4C-275F6FDB998E}"/>
              </a:ext>
            </a:extLst>
          </p:cNvPr>
          <p:cNvSpPr/>
          <p:nvPr/>
        </p:nvSpPr>
        <p:spPr>
          <a:xfrm rot="16200000" flipH="1">
            <a:off x="5978795" y="2761343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1" name="Oval 330">
            <a:extLst>
              <a:ext uri="{FF2B5EF4-FFF2-40B4-BE49-F238E27FC236}">
                <a16:creationId xmlns:a16="http://schemas.microsoft.com/office/drawing/2014/main" id="{8C12C6F2-95CD-44D8-940F-7A9D4D0AEC1B}"/>
              </a:ext>
            </a:extLst>
          </p:cNvPr>
          <p:cNvSpPr/>
          <p:nvPr/>
        </p:nvSpPr>
        <p:spPr>
          <a:xfrm rot="16200000" flipH="1">
            <a:off x="5971175" y="3165203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70123DA1-7FCC-4280-BF18-9CDDD2BE4CA1}"/>
              </a:ext>
            </a:extLst>
          </p:cNvPr>
          <p:cNvSpPr/>
          <p:nvPr/>
        </p:nvSpPr>
        <p:spPr>
          <a:xfrm>
            <a:off x="5582949" y="5733927"/>
            <a:ext cx="478497" cy="101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4" name="Oval 333">
            <a:extLst>
              <a:ext uri="{FF2B5EF4-FFF2-40B4-BE49-F238E27FC236}">
                <a16:creationId xmlns:a16="http://schemas.microsoft.com/office/drawing/2014/main" id="{C3156F55-4B7C-426F-8725-011F72991BA7}"/>
              </a:ext>
            </a:extLst>
          </p:cNvPr>
          <p:cNvSpPr/>
          <p:nvPr/>
        </p:nvSpPr>
        <p:spPr>
          <a:xfrm rot="16200000" flipH="1">
            <a:off x="5604851" y="5857069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5BB3081B-DDFE-437F-87F1-EF369DEC3233}"/>
              </a:ext>
            </a:extLst>
          </p:cNvPr>
          <p:cNvSpPr/>
          <p:nvPr/>
        </p:nvSpPr>
        <p:spPr>
          <a:xfrm>
            <a:off x="4419974" y="2573824"/>
            <a:ext cx="478497" cy="101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4" name="Rectangle 363">
            <a:extLst>
              <a:ext uri="{FF2B5EF4-FFF2-40B4-BE49-F238E27FC236}">
                <a16:creationId xmlns:a16="http://schemas.microsoft.com/office/drawing/2014/main" id="{090B36A6-D4DC-4EB4-8F84-D378F1F51216}"/>
              </a:ext>
            </a:extLst>
          </p:cNvPr>
          <p:cNvSpPr/>
          <p:nvPr/>
        </p:nvSpPr>
        <p:spPr>
          <a:xfrm>
            <a:off x="8591686" y="4613547"/>
            <a:ext cx="478497" cy="101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5" name="Rectangle 364">
            <a:extLst>
              <a:ext uri="{FF2B5EF4-FFF2-40B4-BE49-F238E27FC236}">
                <a16:creationId xmlns:a16="http://schemas.microsoft.com/office/drawing/2014/main" id="{D047AF43-B0A6-472F-A034-75DA58FA0265}"/>
              </a:ext>
            </a:extLst>
          </p:cNvPr>
          <p:cNvSpPr/>
          <p:nvPr/>
        </p:nvSpPr>
        <p:spPr>
          <a:xfrm rot="10800000">
            <a:off x="8591686" y="4892490"/>
            <a:ext cx="478497" cy="101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6" name="Oval 365">
            <a:extLst>
              <a:ext uri="{FF2B5EF4-FFF2-40B4-BE49-F238E27FC236}">
                <a16:creationId xmlns:a16="http://schemas.microsoft.com/office/drawing/2014/main" id="{C3E43FA7-3DCA-4D04-8996-6365C8382CE9}"/>
              </a:ext>
            </a:extLst>
          </p:cNvPr>
          <p:cNvSpPr/>
          <p:nvPr/>
        </p:nvSpPr>
        <p:spPr>
          <a:xfrm rot="16200000" flipH="1">
            <a:off x="5992139" y="5863184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BAB2D028-5BDA-4395-8216-DACE632B5CC3}"/>
              </a:ext>
            </a:extLst>
          </p:cNvPr>
          <p:cNvSpPr/>
          <p:nvPr/>
        </p:nvSpPr>
        <p:spPr>
          <a:xfrm>
            <a:off x="4939430" y="2505764"/>
            <a:ext cx="195947" cy="19526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Star: 5 Points 367">
            <a:extLst>
              <a:ext uri="{FF2B5EF4-FFF2-40B4-BE49-F238E27FC236}">
                <a16:creationId xmlns:a16="http://schemas.microsoft.com/office/drawing/2014/main" id="{9F95B11B-B92E-48A5-9988-88280476C6BC}"/>
              </a:ext>
            </a:extLst>
          </p:cNvPr>
          <p:cNvSpPr/>
          <p:nvPr/>
        </p:nvSpPr>
        <p:spPr>
          <a:xfrm>
            <a:off x="5404289" y="5885829"/>
            <a:ext cx="195947" cy="19526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Star: 5 Points 368">
            <a:extLst>
              <a:ext uri="{FF2B5EF4-FFF2-40B4-BE49-F238E27FC236}">
                <a16:creationId xmlns:a16="http://schemas.microsoft.com/office/drawing/2014/main" id="{82A33DA8-324C-4C02-ACF0-AA42E7880DD2}"/>
              </a:ext>
            </a:extLst>
          </p:cNvPr>
          <p:cNvSpPr/>
          <p:nvPr/>
        </p:nvSpPr>
        <p:spPr>
          <a:xfrm>
            <a:off x="2333326" y="5889912"/>
            <a:ext cx="195947" cy="19526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Star: 5 Points 369">
            <a:extLst>
              <a:ext uri="{FF2B5EF4-FFF2-40B4-BE49-F238E27FC236}">
                <a16:creationId xmlns:a16="http://schemas.microsoft.com/office/drawing/2014/main" id="{074CEA0E-6086-4C45-9190-FF3674404A8A}"/>
              </a:ext>
            </a:extLst>
          </p:cNvPr>
          <p:cNvSpPr/>
          <p:nvPr/>
        </p:nvSpPr>
        <p:spPr>
          <a:xfrm>
            <a:off x="4029140" y="2518160"/>
            <a:ext cx="195947" cy="19526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Rectangle 370">
            <a:extLst>
              <a:ext uri="{FF2B5EF4-FFF2-40B4-BE49-F238E27FC236}">
                <a16:creationId xmlns:a16="http://schemas.microsoft.com/office/drawing/2014/main" id="{E4E5AA23-D7FE-4BF9-9BDC-A66279359415}"/>
              </a:ext>
            </a:extLst>
          </p:cNvPr>
          <p:cNvSpPr/>
          <p:nvPr/>
        </p:nvSpPr>
        <p:spPr>
          <a:xfrm>
            <a:off x="3756625" y="1001573"/>
            <a:ext cx="478497" cy="101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4B4565-049B-4525-AAA4-DC53DBB2472A}"/>
              </a:ext>
            </a:extLst>
          </p:cNvPr>
          <p:cNvSpPr txBox="1"/>
          <p:nvPr/>
        </p:nvSpPr>
        <p:spPr>
          <a:xfrm>
            <a:off x="4367316" y="2512135"/>
            <a:ext cx="8932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Check in</a:t>
            </a: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375BFAFB-AE79-4352-A59E-B02437D0E7D2}"/>
              </a:ext>
            </a:extLst>
          </p:cNvPr>
          <p:cNvSpPr txBox="1"/>
          <p:nvPr/>
        </p:nvSpPr>
        <p:spPr>
          <a:xfrm>
            <a:off x="3696744" y="929219"/>
            <a:ext cx="8932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Check in</a:t>
            </a:r>
          </a:p>
        </p:txBody>
      </p:sp>
      <p:sp>
        <p:nvSpPr>
          <p:cNvPr id="373" name="Star: 5 Points 372">
            <a:extLst>
              <a:ext uri="{FF2B5EF4-FFF2-40B4-BE49-F238E27FC236}">
                <a16:creationId xmlns:a16="http://schemas.microsoft.com/office/drawing/2014/main" id="{FB1CF684-D960-4957-8339-E862AE4AA602}"/>
              </a:ext>
            </a:extLst>
          </p:cNvPr>
          <p:cNvSpPr/>
          <p:nvPr/>
        </p:nvSpPr>
        <p:spPr>
          <a:xfrm>
            <a:off x="8784418" y="5066952"/>
            <a:ext cx="195947" cy="19526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Right Arrow 282">
            <a:extLst>
              <a:ext uri="{FF2B5EF4-FFF2-40B4-BE49-F238E27FC236}">
                <a16:creationId xmlns:a16="http://schemas.microsoft.com/office/drawing/2014/main" id="{47DB3C5C-D665-4807-980A-CFFFC4B7ADAA}"/>
              </a:ext>
            </a:extLst>
          </p:cNvPr>
          <p:cNvSpPr/>
          <p:nvPr/>
        </p:nvSpPr>
        <p:spPr>
          <a:xfrm rot="5400000">
            <a:off x="5311864" y="3190803"/>
            <a:ext cx="943911" cy="10798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6" name="Right Arrow 284">
            <a:extLst>
              <a:ext uri="{FF2B5EF4-FFF2-40B4-BE49-F238E27FC236}">
                <a16:creationId xmlns:a16="http://schemas.microsoft.com/office/drawing/2014/main" id="{EF14DEAD-4391-4324-B97A-FD650A13002A}"/>
              </a:ext>
            </a:extLst>
          </p:cNvPr>
          <p:cNvSpPr/>
          <p:nvPr/>
        </p:nvSpPr>
        <p:spPr>
          <a:xfrm rot="5400000">
            <a:off x="5391008" y="4211874"/>
            <a:ext cx="780837" cy="10319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78" name="Bent Arrow 1">
            <a:extLst>
              <a:ext uri="{FF2B5EF4-FFF2-40B4-BE49-F238E27FC236}">
                <a16:creationId xmlns:a16="http://schemas.microsoft.com/office/drawing/2014/main" id="{5EA53501-1B98-4F53-90EE-87AC2D160379}"/>
              </a:ext>
            </a:extLst>
          </p:cNvPr>
          <p:cNvSpPr/>
          <p:nvPr/>
        </p:nvSpPr>
        <p:spPr>
          <a:xfrm rot="10800000">
            <a:off x="5606086" y="4745642"/>
            <a:ext cx="221703" cy="934151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9" name="Bent Arrow 287">
            <a:extLst>
              <a:ext uri="{FF2B5EF4-FFF2-40B4-BE49-F238E27FC236}">
                <a16:creationId xmlns:a16="http://schemas.microsoft.com/office/drawing/2014/main" id="{3809E332-FB18-4D75-8ABA-16AF316C2C8A}"/>
              </a:ext>
            </a:extLst>
          </p:cNvPr>
          <p:cNvSpPr/>
          <p:nvPr/>
        </p:nvSpPr>
        <p:spPr>
          <a:xfrm rot="16200000" flipH="1">
            <a:off x="5029226" y="5826826"/>
            <a:ext cx="686294" cy="223536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0" name="Bent Arrow 1">
            <a:extLst>
              <a:ext uri="{FF2B5EF4-FFF2-40B4-BE49-F238E27FC236}">
                <a16:creationId xmlns:a16="http://schemas.microsoft.com/office/drawing/2014/main" id="{7243F182-008D-40CC-A209-DA3BCDEFB171}"/>
              </a:ext>
            </a:extLst>
          </p:cNvPr>
          <p:cNvSpPr/>
          <p:nvPr/>
        </p:nvSpPr>
        <p:spPr>
          <a:xfrm rot="10800000" flipH="1">
            <a:off x="5191537" y="2634545"/>
            <a:ext cx="485022" cy="178163"/>
          </a:xfrm>
          <a:prstGeom prst="bentArrow">
            <a:avLst>
              <a:gd name="adj1" fmla="val 25000"/>
              <a:gd name="adj2" fmla="val 29857"/>
              <a:gd name="adj3" fmla="val 37006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83" name="Straight Connector 382">
            <a:extLst>
              <a:ext uri="{FF2B5EF4-FFF2-40B4-BE49-F238E27FC236}">
                <a16:creationId xmlns:a16="http://schemas.microsoft.com/office/drawing/2014/main" id="{5ABFA056-2F0C-4F68-AA33-F52F131904D4}"/>
              </a:ext>
            </a:extLst>
          </p:cNvPr>
          <p:cNvCxnSpPr/>
          <p:nvPr/>
        </p:nvCxnSpPr>
        <p:spPr>
          <a:xfrm flipH="1" flipV="1">
            <a:off x="5073652" y="2600327"/>
            <a:ext cx="85725" cy="857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4" name="Straight Connector 383">
            <a:extLst>
              <a:ext uri="{FF2B5EF4-FFF2-40B4-BE49-F238E27FC236}">
                <a16:creationId xmlns:a16="http://schemas.microsoft.com/office/drawing/2014/main" id="{D19037CA-231B-4AD5-A941-58C60FCC913A}"/>
              </a:ext>
            </a:extLst>
          </p:cNvPr>
          <p:cNvCxnSpPr/>
          <p:nvPr/>
        </p:nvCxnSpPr>
        <p:spPr>
          <a:xfrm flipV="1">
            <a:off x="5267338" y="2597150"/>
            <a:ext cx="76190" cy="857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5" name="Oval 224"/>
          <p:cNvSpPr/>
          <p:nvPr/>
        </p:nvSpPr>
        <p:spPr>
          <a:xfrm rot="16200000" flipH="1">
            <a:off x="3365122" y="1007248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 rot="16200000" flipH="1">
            <a:off x="3373425" y="1580207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 rot="16200000" flipH="1">
            <a:off x="3373425" y="2061630"/>
            <a:ext cx="61687" cy="616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84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5C17D-BEA9-4DBA-9803-676562072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and Safety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70DEA-ECEB-4461-84F6-8B5CEA122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Each participant will have their temperature taken, their contact information recorded at entry, and will be required to sanitize before entry.</a:t>
            </a:r>
          </a:p>
          <a:p>
            <a:r>
              <a:rPr lang="en-US" dirty="0"/>
              <a:t>Masks will be required by all participants throughout the duration of the event extra masks will be available to hand out. </a:t>
            </a:r>
          </a:p>
          <a:p>
            <a:r>
              <a:rPr lang="en-US" dirty="0"/>
              <a:t>Sanitation stations will be at the entrance and exits of each event.</a:t>
            </a:r>
          </a:p>
          <a:p>
            <a:r>
              <a:rPr lang="en-US" dirty="0"/>
              <a:t>Handwashing stations will be available in the bathrooms located nearby. </a:t>
            </a:r>
          </a:p>
          <a:p>
            <a:r>
              <a:rPr lang="en-US" dirty="0"/>
              <a:t>The entry will be marked for 6 foot for social distancing.</a:t>
            </a:r>
          </a:p>
          <a:p>
            <a:r>
              <a:rPr lang="en-US" dirty="0"/>
              <a:t>Distance between tables, walkways, and all participants will be 6 foot social distancing.</a:t>
            </a:r>
          </a:p>
          <a:p>
            <a:r>
              <a:rPr lang="en-US" dirty="0"/>
              <a:t>Participants will walk along a pre-determined, one-way, path that has a separate entrance and exit. </a:t>
            </a:r>
          </a:p>
          <a:p>
            <a:r>
              <a:rPr lang="en-US" dirty="0"/>
              <a:t>After tables are used, they will be wipe down and sanitized by staff/volunteers.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425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C2D02-5C6B-4AC4-AEE2-CFAA1B3A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Maui County Resource and Job Fair</a:t>
            </a:r>
            <a:br>
              <a:rPr lang="en-US" dirty="0"/>
            </a:br>
            <a:r>
              <a:rPr lang="en-US" dirty="0"/>
              <a:t>Friday, December 10</a:t>
            </a:r>
            <a:r>
              <a:rPr lang="en-US" baseline="30000" dirty="0"/>
              <a:t>th</a:t>
            </a:r>
            <a:r>
              <a:rPr lang="en-US" dirty="0"/>
              <a:t>, 2021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2767A2-AA35-4A8A-A986-4B34B02474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849" y="1347787"/>
            <a:ext cx="7735712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E66D88-F453-4033-B729-9C382EC3F313}"/>
              </a:ext>
            </a:extLst>
          </p:cNvPr>
          <p:cNvSpPr txBox="1"/>
          <p:nvPr/>
        </p:nvSpPr>
        <p:spPr>
          <a:xfrm>
            <a:off x="385762" y="2277196"/>
            <a:ext cx="35385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Public Front Entrance to Community Center</a:t>
            </a:r>
          </a:p>
          <a:p>
            <a:pPr marL="285750" indent="-285750">
              <a:buFontTx/>
              <a:buChar char="-"/>
            </a:pPr>
            <a:r>
              <a:rPr lang="en-US" dirty="0"/>
              <a:t>Participants will park in the front or side parking lot and enter through the front of the building.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Then check in at the table located before the entrance (in front of yellow handrails) </a:t>
            </a:r>
          </a:p>
        </p:txBody>
      </p:sp>
    </p:spTree>
    <p:extLst>
      <p:ext uri="{BB962C8B-B14F-4D97-AF65-F5344CB8AC3E}">
        <p14:creationId xmlns:p14="http://schemas.microsoft.com/office/powerpoint/2010/main" val="3480412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1428D3-AE9D-4ECF-B94B-DB7D36CC22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140" y="1451808"/>
            <a:ext cx="7735712" cy="4351338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1AFB2C3-FB07-44C3-81B2-6C8C1C67465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Maui County Resource and Job Fair</a:t>
            </a:r>
            <a:br>
              <a:rPr lang="en-US"/>
            </a:br>
            <a:r>
              <a:rPr lang="en-US"/>
              <a:t>Friday, December 10</a:t>
            </a:r>
            <a:r>
              <a:rPr lang="en-US" baseline="30000"/>
              <a:t>th</a:t>
            </a:r>
            <a:r>
              <a:rPr lang="en-US"/>
              <a:t>, 2021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E66D88-F453-4033-B729-9C382EC3F313}"/>
              </a:ext>
            </a:extLst>
          </p:cNvPr>
          <p:cNvSpPr txBox="1"/>
          <p:nvPr/>
        </p:nvSpPr>
        <p:spPr>
          <a:xfrm>
            <a:off x="385762" y="1929238"/>
            <a:ext cx="35385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Public Front Entrance to Community Center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They will have their temperature and masks checked and sign in with their names and contact information.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There will be a sanitation station set up before they enter the event and handwashing stations are located in the bathrooms near entrance.</a:t>
            </a:r>
          </a:p>
        </p:txBody>
      </p:sp>
    </p:spTree>
    <p:extLst>
      <p:ext uri="{BB962C8B-B14F-4D97-AF65-F5344CB8AC3E}">
        <p14:creationId xmlns:p14="http://schemas.microsoft.com/office/powerpoint/2010/main" val="3099589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4C1B2E-5A8A-4E8E-84E6-2248C3DF6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797" y="1882269"/>
            <a:ext cx="7735712" cy="4351338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5E48D34-219B-49AD-B343-F863C55994A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Maui County Resource and Job Fair</a:t>
            </a:r>
            <a:br>
              <a:rPr lang="en-US" dirty="0"/>
            </a:br>
            <a:r>
              <a:rPr lang="en-US" dirty="0"/>
              <a:t>Friday, December 10</a:t>
            </a:r>
            <a:r>
              <a:rPr lang="en-US" baseline="30000" dirty="0"/>
              <a:t>th</a:t>
            </a:r>
            <a:r>
              <a:rPr lang="en-US" dirty="0"/>
              <a:t>, 2021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E66D88-F453-4033-B729-9C382EC3F313}"/>
              </a:ext>
            </a:extLst>
          </p:cNvPr>
          <p:cNvSpPr txBox="1"/>
          <p:nvPr/>
        </p:nvSpPr>
        <p:spPr>
          <a:xfrm>
            <a:off x="409094" y="2070040"/>
            <a:ext cx="35385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Public Front Entrance to Community Center</a:t>
            </a:r>
          </a:p>
          <a:p>
            <a:pPr marL="285750" indent="-285750">
              <a:buFontTx/>
              <a:buChar char="-"/>
            </a:pPr>
            <a:r>
              <a:rPr lang="en-US" dirty="0"/>
              <a:t>Providers will have tables set up  along the entrance to deliver information and available support to the public. </a:t>
            </a:r>
          </a:p>
          <a:p>
            <a:pPr marL="285750" indent="-285750">
              <a:buFontTx/>
              <a:buChar char="-"/>
            </a:pPr>
            <a:r>
              <a:rPr lang="en-US" dirty="0"/>
              <a:t>A total of six tables will be placed for the providers. Each table will be able to sit two staff, with six foot social distancing, for a total of 12 staff members at these tables.</a:t>
            </a:r>
          </a:p>
        </p:txBody>
      </p:sp>
    </p:spTree>
    <p:extLst>
      <p:ext uri="{BB962C8B-B14F-4D97-AF65-F5344CB8AC3E}">
        <p14:creationId xmlns:p14="http://schemas.microsoft.com/office/powerpoint/2010/main" val="3413159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E8A683-91FF-42EF-AB1E-4046DF9DBC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613" y="1857993"/>
            <a:ext cx="7735712" cy="435133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E66D88-F453-4033-B729-9C382EC3F313}"/>
              </a:ext>
            </a:extLst>
          </p:cNvPr>
          <p:cNvSpPr txBox="1"/>
          <p:nvPr/>
        </p:nvSpPr>
        <p:spPr>
          <a:xfrm>
            <a:off x="385762" y="1857993"/>
            <a:ext cx="35385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Rapid Response Event</a:t>
            </a:r>
          </a:p>
          <a:p>
            <a:pPr marL="285750" indent="-285750">
              <a:buFontTx/>
              <a:buChar char="-"/>
            </a:pPr>
            <a:r>
              <a:rPr lang="en-US" dirty="0"/>
              <a:t>Services are available to all Maui County residents who are in need of employment/resource support.</a:t>
            </a:r>
          </a:p>
          <a:p>
            <a:pPr marL="285750" indent="-285750">
              <a:buFontTx/>
              <a:buChar char="-"/>
            </a:pPr>
            <a:r>
              <a:rPr lang="en-US" dirty="0"/>
              <a:t>Sessions will be 30 minutes long</a:t>
            </a:r>
          </a:p>
          <a:p>
            <a:pPr marL="285750" indent="-285750">
              <a:buFontTx/>
              <a:buChar char="-"/>
            </a:pPr>
            <a:r>
              <a:rPr lang="en-US" dirty="0"/>
              <a:t>From 11:00-3:00pm</a:t>
            </a:r>
          </a:p>
          <a:p>
            <a:pPr marL="285750" indent="-285750">
              <a:buFontTx/>
              <a:buChar char="-"/>
            </a:pPr>
            <a:r>
              <a:rPr lang="en-US" dirty="0"/>
              <a:t>28 participants per session with 2 presenters</a:t>
            </a:r>
          </a:p>
          <a:p>
            <a:pPr marL="285750" indent="-285750">
              <a:buFontTx/>
              <a:buChar char="-"/>
            </a:pPr>
            <a:r>
              <a:rPr lang="en-US" dirty="0"/>
              <a:t>Participants will enter from the front entrance and exit through the back of the building. </a:t>
            </a:r>
          </a:p>
          <a:p>
            <a:pPr marL="285750" indent="-285750">
              <a:buFontTx/>
              <a:buChar char="-"/>
            </a:pPr>
            <a:r>
              <a:rPr lang="en-US" dirty="0"/>
              <a:t>Tables will be in rows that are socially distanced by 6 feet between participants.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5E48D34-219B-49AD-B343-F863C55994A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Maui County Resource and Job Fair</a:t>
            </a:r>
            <a:br>
              <a:rPr lang="en-US" dirty="0"/>
            </a:br>
            <a:r>
              <a:rPr lang="en-US" dirty="0"/>
              <a:t>Friday, December 10</a:t>
            </a:r>
            <a:r>
              <a:rPr lang="en-US" baseline="30000" dirty="0"/>
              <a:t>th</a:t>
            </a:r>
            <a:r>
              <a:rPr lang="en-US" dirty="0"/>
              <a:t>, 2021 </a:t>
            </a:r>
          </a:p>
        </p:txBody>
      </p:sp>
    </p:spTree>
    <p:extLst>
      <p:ext uri="{BB962C8B-B14F-4D97-AF65-F5344CB8AC3E}">
        <p14:creationId xmlns:p14="http://schemas.microsoft.com/office/powerpoint/2010/main" val="2531738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734</Words>
  <Application>Microsoft Office PowerPoint</Application>
  <PresentationFormat>Widescreen</PresentationFormat>
  <Paragraphs>84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Elephant</vt:lpstr>
      <vt:lpstr>Office Theme</vt:lpstr>
      <vt:lpstr>PowerPoint Presentation</vt:lpstr>
      <vt:lpstr>Details: Maui County Resource and Job Fair</vt:lpstr>
      <vt:lpstr>PowerPoint Presentation</vt:lpstr>
      <vt:lpstr>PowerPoint Presentation</vt:lpstr>
      <vt:lpstr>Health and Safety Protocols</vt:lpstr>
      <vt:lpstr>Maui County Resource and Job Fair Friday, December 10th, 2021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County of Maui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Chase Nomura</dc:creator>
  <cp:lastModifiedBy>tasaka, allicyn h</cp:lastModifiedBy>
  <cp:revision>52</cp:revision>
  <dcterms:created xsi:type="dcterms:W3CDTF">2021-10-18T22:53:17Z</dcterms:created>
  <dcterms:modified xsi:type="dcterms:W3CDTF">2021-11-15T20:34:09Z</dcterms:modified>
</cp:coreProperties>
</file>