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0" r:id="rId3"/>
    <p:sldId id="267" r:id="rId4"/>
    <p:sldId id="268" r:id="rId5"/>
    <p:sldId id="265" r:id="rId6"/>
    <p:sldId id="269" r:id="rId7"/>
    <p:sldId id="27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WARN Notices by Counties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WARN Notices PY 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32-43E4-BF17-00A1F26E8E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32-43E4-BF17-00A1F26E8E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32-43E4-BF17-00A1F26E8E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32-43E4-BF17-00A1F26E8ECF}"/>
              </c:ext>
            </c:extLst>
          </c:dPt>
          <c:cat>
            <c:strRef>
              <c:f>Sheet1!$A$2:$A$5</c:f>
              <c:strCache>
                <c:ptCount val="4"/>
                <c:pt idx="0">
                  <c:v>Oahu</c:v>
                </c:pt>
                <c:pt idx="1">
                  <c:v>Maui</c:v>
                </c:pt>
                <c:pt idx="2">
                  <c:v>Kauai</c:v>
                </c:pt>
                <c:pt idx="3">
                  <c:v>Hawaii Island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46</c:v>
                </c:pt>
                <c:pt idx="2">
                  <c:v>20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58-4800-AB10-FBB0FBAF3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Employees Affected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Oahu</c:v>
                </c:pt>
                <c:pt idx="1">
                  <c:v>Maui</c:v>
                </c:pt>
                <c:pt idx="2">
                  <c:v>Kauai</c:v>
                </c:pt>
                <c:pt idx="3">
                  <c:v>Big Island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18572</c:v>
                </c:pt>
                <c:pt idx="1">
                  <c:v>8770</c:v>
                </c:pt>
                <c:pt idx="2">
                  <c:v>1882</c:v>
                </c:pt>
                <c:pt idx="3">
                  <c:v>3363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9F-4A73-B18B-AC726F3F8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7569152"/>
        <c:axId val="1037560000"/>
      </c:barChart>
      <c:catAx>
        <c:axId val="1037569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560000"/>
        <c:crosses val="autoZero"/>
        <c:auto val="1"/>
        <c:lblAlgn val="ctr"/>
        <c:lblOffset val="100"/>
        <c:noMultiLvlLbl val="0"/>
      </c:catAx>
      <c:valAx>
        <c:axId val="1037560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56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02F9A-E9C3-487C-99E3-981757071930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EB7120-1BB0-4BB8-A85E-B918031256E8}">
      <dgm:prSet/>
      <dgm:spPr/>
      <dgm:t>
        <a:bodyPr/>
        <a:lstStyle/>
        <a:p>
          <a:pPr>
            <a:defRPr cap="all"/>
          </a:pPr>
          <a:r>
            <a:rPr lang="en-US" dirty="0"/>
            <a:t>Monthly team meetings</a:t>
          </a:r>
        </a:p>
      </dgm:t>
    </dgm:pt>
    <dgm:pt modelId="{4BEBC8FB-A072-4092-9B0F-5D774EA73968}" type="parTrans" cxnId="{C6371ED8-B0B3-4FFD-AB4B-F0F3EAE60FB0}">
      <dgm:prSet/>
      <dgm:spPr/>
      <dgm:t>
        <a:bodyPr/>
        <a:lstStyle/>
        <a:p>
          <a:endParaRPr lang="en-US"/>
        </a:p>
      </dgm:t>
    </dgm:pt>
    <dgm:pt modelId="{6F9EA70E-FFAF-47F6-9FA7-EBD25E009358}" type="sibTrans" cxnId="{C6371ED8-B0B3-4FFD-AB4B-F0F3EAE60FB0}">
      <dgm:prSet/>
      <dgm:spPr/>
      <dgm:t>
        <a:bodyPr/>
        <a:lstStyle/>
        <a:p>
          <a:endParaRPr lang="en-US"/>
        </a:p>
      </dgm:t>
    </dgm:pt>
    <dgm:pt modelId="{EBDC19E9-50A6-4F11-90B5-9AACAB25E933}">
      <dgm:prSet/>
      <dgm:spPr/>
      <dgm:t>
        <a:bodyPr/>
        <a:lstStyle/>
        <a:p>
          <a:pPr>
            <a:defRPr cap="all"/>
          </a:pPr>
          <a:r>
            <a:rPr lang="en-US"/>
            <a:t>Continuing to assist employers and affected employees</a:t>
          </a:r>
        </a:p>
      </dgm:t>
    </dgm:pt>
    <dgm:pt modelId="{EB69883A-CF64-4655-BD3F-E160BFC6E5D9}" type="parTrans" cxnId="{BD3D546A-F3DD-4B61-B35C-28D9D1976672}">
      <dgm:prSet/>
      <dgm:spPr/>
      <dgm:t>
        <a:bodyPr/>
        <a:lstStyle/>
        <a:p>
          <a:endParaRPr lang="en-US"/>
        </a:p>
      </dgm:t>
    </dgm:pt>
    <dgm:pt modelId="{12BDC2F1-639F-45B9-9B3E-AB765ADE65F7}" type="sibTrans" cxnId="{BD3D546A-F3DD-4B61-B35C-28D9D1976672}">
      <dgm:prSet/>
      <dgm:spPr/>
      <dgm:t>
        <a:bodyPr/>
        <a:lstStyle/>
        <a:p>
          <a:endParaRPr lang="en-US"/>
        </a:p>
      </dgm:t>
    </dgm:pt>
    <dgm:pt modelId="{2731BDAA-5178-4393-93CA-466CEAEEB908}">
      <dgm:prSet/>
      <dgm:spPr/>
      <dgm:t>
        <a:bodyPr/>
        <a:lstStyle/>
        <a:p>
          <a:pPr>
            <a:defRPr cap="all"/>
          </a:pPr>
          <a:r>
            <a:rPr lang="en-US"/>
            <a:t>Hiring Events</a:t>
          </a:r>
        </a:p>
      </dgm:t>
    </dgm:pt>
    <dgm:pt modelId="{068F2AE1-E78E-400C-A211-1EECB035DCCD}" type="parTrans" cxnId="{2EE9B19E-CCFD-49D8-9E42-E56CF4930C80}">
      <dgm:prSet/>
      <dgm:spPr/>
      <dgm:t>
        <a:bodyPr/>
        <a:lstStyle/>
        <a:p>
          <a:endParaRPr lang="en-US"/>
        </a:p>
      </dgm:t>
    </dgm:pt>
    <dgm:pt modelId="{16AA6B3E-6B84-4632-B5ED-CD86544F956C}" type="sibTrans" cxnId="{2EE9B19E-CCFD-49D8-9E42-E56CF4930C80}">
      <dgm:prSet/>
      <dgm:spPr/>
      <dgm:t>
        <a:bodyPr/>
        <a:lstStyle/>
        <a:p>
          <a:endParaRPr lang="en-US"/>
        </a:p>
      </dgm:t>
    </dgm:pt>
    <dgm:pt modelId="{36D39B8C-3494-4574-9284-B2954ED45244}" type="pres">
      <dgm:prSet presAssocID="{70802F9A-E9C3-487C-99E3-981757071930}" presName="outerComposite" presStyleCnt="0">
        <dgm:presLayoutVars>
          <dgm:chMax val="5"/>
          <dgm:dir/>
          <dgm:resizeHandles val="exact"/>
        </dgm:presLayoutVars>
      </dgm:prSet>
      <dgm:spPr/>
    </dgm:pt>
    <dgm:pt modelId="{1A40A8E0-8AF6-44EB-ACD6-524FFBDD8001}" type="pres">
      <dgm:prSet presAssocID="{70802F9A-E9C3-487C-99E3-981757071930}" presName="dummyMaxCanvas" presStyleCnt="0">
        <dgm:presLayoutVars/>
      </dgm:prSet>
      <dgm:spPr/>
    </dgm:pt>
    <dgm:pt modelId="{B7A9B150-AA27-4FCB-880D-D031FC7B89BC}" type="pres">
      <dgm:prSet presAssocID="{70802F9A-E9C3-487C-99E3-981757071930}" presName="ThreeNodes_1" presStyleLbl="node1" presStyleIdx="0" presStyleCnt="3">
        <dgm:presLayoutVars>
          <dgm:bulletEnabled val="1"/>
        </dgm:presLayoutVars>
      </dgm:prSet>
      <dgm:spPr/>
    </dgm:pt>
    <dgm:pt modelId="{9C8D84C6-6FAD-4BA7-B2BE-F66DB086A7B0}" type="pres">
      <dgm:prSet presAssocID="{70802F9A-E9C3-487C-99E3-981757071930}" presName="ThreeNodes_2" presStyleLbl="node1" presStyleIdx="1" presStyleCnt="3">
        <dgm:presLayoutVars>
          <dgm:bulletEnabled val="1"/>
        </dgm:presLayoutVars>
      </dgm:prSet>
      <dgm:spPr/>
    </dgm:pt>
    <dgm:pt modelId="{A5F1E1B9-FD7B-46A0-A4D9-FFBE41404CF1}" type="pres">
      <dgm:prSet presAssocID="{70802F9A-E9C3-487C-99E3-981757071930}" presName="ThreeNodes_3" presStyleLbl="node1" presStyleIdx="2" presStyleCnt="3">
        <dgm:presLayoutVars>
          <dgm:bulletEnabled val="1"/>
        </dgm:presLayoutVars>
      </dgm:prSet>
      <dgm:spPr/>
    </dgm:pt>
    <dgm:pt modelId="{B8265CE0-4304-4F52-9475-48A46F16D43A}" type="pres">
      <dgm:prSet presAssocID="{70802F9A-E9C3-487C-99E3-981757071930}" presName="ThreeConn_1-2" presStyleLbl="fgAccFollowNode1" presStyleIdx="0" presStyleCnt="2">
        <dgm:presLayoutVars>
          <dgm:bulletEnabled val="1"/>
        </dgm:presLayoutVars>
      </dgm:prSet>
      <dgm:spPr/>
    </dgm:pt>
    <dgm:pt modelId="{DB7DA60E-6428-458F-8D33-51B16C57B744}" type="pres">
      <dgm:prSet presAssocID="{70802F9A-E9C3-487C-99E3-981757071930}" presName="ThreeConn_2-3" presStyleLbl="fgAccFollowNode1" presStyleIdx="1" presStyleCnt="2">
        <dgm:presLayoutVars>
          <dgm:bulletEnabled val="1"/>
        </dgm:presLayoutVars>
      </dgm:prSet>
      <dgm:spPr/>
    </dgm:pt>
    <dgm:pt modelId="{A0D528F1-7EE1-4B36-9438-6BC4EDA8DBD6}" type="pres">
      <dgm:prSet presAssocID="{70802F9A-E9C3-487C-99E3-981757071930}" presName="ThreeNodes_1_text" presStyleLbl="node1" presStyleIdx="2" presStyleCnt="3">
        <dgm:presLayoutVars>
          <dgm:bulletEnabled val="1"/>
        </dgm:presLayoutVars>
      </dgm:prSet>
      <dgm:spPr/>
    </dgm:pt>
    <dgm:pt modelId="{F71F3692-4A04-40CF-B073-17294458EC2B}" type="pres">
      <dgm:prSet presAssocID="{70802F9A-E9C3-487C-99E3-981757071930}" presName="ThreeNodes_2_text" presStyleLbl="node1" presStyleIdx="2" presStyleCnt="3">
        <dgm:presLayoutVars>
          <dgm:bulletEnabled val="1"/>
        </dgm:presLayoutVars>
      </dgm:prSet>
      <dgm:spPr/>
    </dgm:pt>
    <dgm:pt modelId="{4FC3A3F2-EA4F-4E73-A127-6F3E1164D413}" type="pres">
      <dgm:prSet presAssocID="{70802F9A-E9C3-487C-99E3-98175707193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CB0BC16-E768-453B-9A6A-AD1654E2D49B}" type="presOf" srcId="{12BDC2F1-639F-45B9-9B3E-AB765ADE65F7}" destId="{DB7DA60E-6428-458F-8D33-51B16C57B744}" srcOrd="0" destOrd="0" presId="urn:microsoft.com/office/officeart/2005/8/layout/vProcess5"/>
    <dgm:cxn modelId="{2C702021-33B9-445C-B7FF-8F52A44F0564}" type="presOf" srcId="{1CEB7120-1BB0-4BB8-A85E-B918031256E8}" destId="{A0D528F1-7EE1-4B36-9438-6BC4EDA8DBD6}" srcOrd="1" destOrd="0" presId="urn:microsoft.com/office/officeart/2005/8/layout/vProcess5"/>
    <dgm:cxn modelId="{41DBE127-1AA1-43CA-A754-224D3DFD6B24}" type="presOf" srcId="{EBDC19E9-50A6-4F11-90B5-9AACAB25E933}" destId="{F71F3692-4A04-40CF-B073-17294458EC2B}" srcOrd="1" destOrd="0" presId="urn:microsoft.com/office/officeart/2005/8/layout/vProcess5"/>
    <dgm:cxn modelId="{92811F63-60CD-4E3C-A8BF-4FFF0679B74B}" type="presOf" srcId="{70802F9A-E9C3-487C-99E3-981757071930}" destId="{36D39B8C-3494-4574-9284-B2954ED45244}" srcOrd="0" destOrd="0" presId="urn:microsoft.com/office/officeart/2005/8/layout/vProcess5"/>
    <dgm:cxn modelId="{BD3D546A-F3DD-4B61-B35C-28D9D1976672}" srcId="{70802F9A-E9C3-487C-99E3-981757071930}" destId="{EBDC19E9-50A6-4F11-90B5-9AACAB25E933}" srcOrd="1" destOrd="0" parTransId="{EB69883A-CF64-4655-BD3F-E160BFC6E5D9}" sibTransId="{12BDC2F1-639F-45B9-9B3E-AB765ADE65F7}"/>
    <dgm:cxn modelId="{15CD217F-7272-4C39-BEAD-9EEC95890BF4}" type="presOf" srcId="{2731BDAA-5178-4393-93CA-466CEAEEB908}" destId="{A5F1E1B9-FD7B-46A0-A4D9-FFBE41404CF1}" srcOrd="0" destOrd="0" presId="urn:microsoft.com/office/officeart/2005/8/layout/vProcess5"/>
    <dgm:cxn modelId="{2EE9B19E-CCFD-49D8-9E42-E56CF4930C80}" srcId="{70802F9A-E9C3-487C-99E3-981757071930}" destId="{2731BDAA-5178-4393-93CA-466CEAEEB908}" srcOrd="2" destOrd="0" parTransId="{068F2AE1-E78E-400C-A211-1EECB035DCCD}" sibTransId="{16AA6B3E-6B84-4632-B5ED-CD86544F956C}"/>
    <dgm:cxn modelId="{2BAFF5B1-6CC5-4B26-9A15-8E1BB1FA7B40}" type="presOf" srcId="{2731BDAA-5178-4393-93CA-466CEAEEB908}" destId="{4FC3A3F2-EA4F-4E73-A127-6F3E1164D413}" srcOrd="1" destOrd="0" presId="urn:microsoft.com/office/officeart/2005/8/layout/vProcess5"/>
    <dgm:cxn modelId="{646575B6-60E4-49B4-9118-9CF1485C7A81}" type="presOf" srcId="{6F9EA70E-FFAF-47F6-9FA7-EBD25E009358}" destId="{B8265CE0-4304-4F52-9475-48A46F16D43A}" srcOrd="0" destOrd="0" presId="urn:microsoft.com/office/officeart/2005/8/layout/vProcess5"/>
    <dgm:cxn modelId="{56BB14D8-C9A5-4762-83C3-07BCAAAA933C}" type="presOf" srcId="{EBDC19E9-50A6-4F11-90B5-9AACAB25E933}" destId="{9C8D84C6-6FAD-4BA7-B2BE-F66DB086A7B0}" srcOrd="0" destOrd="0" presId="urn:microsoft.com/office/officeart/2005/8/layout/vProcess5"/>
    <dgm:cxn modelId="{C6371ED8-B0B3-4FFD-AB4B-F0F3EAE60FB0}" srcId="{70802F9A-E9C3-487C-99E3-981757071930}" destId="{1CEB7120-1BB0-4BB8-A85E-B918031256E8}" srcOrd="0" destOrd="0" parTransId="{4BEBC8FB-A072-4092-9B0F-5D774EA73968}" sibTransId="{6F9EA70E-FFAF-47F6-9FA7-EBD25E009358}"/>
    <dgm:cxn modelId="{B49A14DA-33F6-4B46-88EB-59E0DC09FF1E}" type="presOf" srcId="{1CEB7120-1BB0-4BB8-A85E-B918031256E8}" destId="{B7A9B150-AA27-4FCB-880D-D031FC7B89BC}" srcOrd="0" destOrd="0" presId="urn:microsoft.com/office/officeart/2005/8/layout/vProcess5"/>
    <dgm:cxn modelId="{9B7AB11D-B517-47AE-AFE3-B5C6D3129F9B}" type="presParOf" srcId="{36D39B8C-3494-4574-9284-B2954ED45244}" destId="{1A40A8E0-8AF6-44EB-ACD6-524FFBDD8001}" srcOrd="0" destOrd="0" presId="urn:microsoft.com/office/officeart/2005/8/layout/vProcess5"/>
    <dgm:cxn modelId="{804A2A6B-6A58-4D6D-B0BC-575708EF1C1F}" type="presParOf" srcId="{36D39B8C-3494-4574-9284-B2954ED45244}" destId="{B7A9B150-AA27-4FCB-880D-D031FC7B89BC}" srcOrd="1" destOrd="0" presId="urn:microsoft.com/office/officeart/2005/8/layout/vProcess5"/>
    <dgm:cxn modelId="{1873EF7C-A2EB-4ECC-A247-9B9ACBEBEF4B}" type="presParOf" srcId="{36D39B8C-3494-4574-9284-B2954ED45244}" destId="{9C8D84C6-6FAD-4BA7-B2BE-F66DB086A7B0}" srcOrd="2" destOrd="0" presId="urn:microsoft.com/office/officeart/2005/8/layout/vProcess5"/>
    <dgm:cxn modelId="{CF2CFDAA-67D8-46AA-A858-7D488DC5E78E}" type="presParOf" srcId="{36D39B8C-3494-4574-9284-B2954ED45244}" destId="{A5F1E1B9-FD7B-46A0-A4D9-FFBE41404CF1}" srcOrd="3" destOrd="0" presId="urn:microsoft.com/office/officeart/2005/8/layout/vProcess5"/>
    <dgm:cxn modelId="{C3345364-C20F-4822-99DD-4127A0028A72}" type="presParOf" srcId="{36D39B8C-3494-4574-9284-B2954ED45244}" destId="{B8265CE0-4304-4F52-9475-48A46F16D43A}" srcOrd="4" destOrd="0" presId="urn:microsoft.com/office/officeart/2005/8/layout/vProcess5"/>
    <dgm:cxn modelId="{1E6BE63B-E502-457F-89B6-B91EE1753FEE}" type="presParOf" srcId="{36D39B8C-3494-4574-9284-B2954ED45244}" destId="{DB7DA60E-6428-458F-8D33-51B16C57B744}" srcOrd="5" destOrd="0" presId="urn:microsoft.com/office/officeart/2005/8/layout/vProcess5"/>
    <dgm:cxn modelId="{CDA7E90B-D832-4262-A636-D5EE3FC6F78B}" type="presParOf" srcId="{36D39B8C-3494-4574-9284-B2954ED45244}" destId="{A0D528F1-7EE1-4B36-9438-6BC4EDA8DBD6}" srcOrd="6" destOrd="0" presId="urn:microsoft.com/office/officeart/2005/8/layout/vProcess5"/>
    <dgm:cxn modelId="{89375E9C-B7A7-40E1-B0F2-9C81543AA989}" type="presParOf" srcId="{36D39B8C-3494-4574-9284-B2954ED45244}" destId="{F71F3692-4A04-40CF-B073-17294458EC2B}" srcOrd="7" destOrd="0" presId="urn:microsoft.com/office/officeart/2005/8/layout/vProcess5"/>
    <dgm:cxn modelId="{9FA5BD3C-8A7C-4A77-9BBB-AEC93AAB643A}" type="presParOf" srcId="{36D39B8C-3494-4574-9284-B2954ED45244}" destId="{4FC3A3F2-EA4F-4E73-A127-6F3E1164D41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13F33F-C1EB-4251-BFBD-A68B86D144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A25F14-A858-4EE4-A52F-3C195EE0A0BA}">
      <dgm:prSet/>
      <dgm:spPr/>
      <dgm:t>
        <a:bodyPr/>
        <a:lstStyle/>
        <a:p>
          <a:r>
            <a:rPr lang="en-US" dirty="0"/>
            <a:t>146 WARN Notices</a:t>
          </a:r>
        </a:p>
      </dgm:t>
    </dgm:pt>
    <dgm:pt modelId="{E877F0D1-01DE-4387-BF2B-AA09CC1B1C80}" type="parTrans" cxnId="{26780C2A-0617-457E-A28D-46CEABEF74DB}">
      <dgm:prSet/>
      <dgm:spPr/>
      <dgm:t>
        <a:bodyPr/>
        <a:lstStyle/>
        <a:p>
          <a:endParaRPr lang="en-US"/>
        </a:p>
      </dgm:t>
    </dgm:pt>
    <dgm:pt modelId="{F28EA798-B871-4C26-B647-C4B187388649}" type="sibTrans" cxnId="{26780C2A-0617-457E-A28D-46CEABEF74DB}">
      <dgm:prSet/>
      <dgm:spPr/>
      <dgm:t>
        <a:bodyPr/>
        <a:lstStyle/>
        <a:p>
          <a:endParaRPr lang="en-US"/>
        </a:p>
      </dgm:t>
    </dgm:pt>
    <dgm:pt modelId="{42DCFF42-87AE-45EA-9562-FE8D3CE0AECC}">
      <dgm:prSet/>
      <dgm:spPr/>
      <dgm:t>
        <a:bodyPr/>
        <a:lstStyle/>
        <a:p>
          <a:r>
            <a:rPr lang="en-US" dirty="0"/>
            <a:t>32,587 affected employees</a:t>
          </a:r>
        </a:p>
      </dgm:t>
    </dgm:pt>
    <dgm:pt modelId="{AD3D587D-4658-499E-8B0E-F7A6C5465DE0}" type="parTrans" cxnId="{1D11C75C-C45F-4595-B0E4-96220118D100}">
      <dgm:prSet/>
      <dgm:spPr/>
      <dgm:t>
        <a:bodyPr/>
        <a:lstStyle/>
        <a:p>
          <a:endParaRPr lang="en-US"/>
        </a:p>
      </dgm:t>
    </dgm:pt>
    <dgm:pt modelId="{3C409665-00C6-4DE8-AB9C-46757EF1B175}" type="sibTrans" cxnId="{1D11C75C-C45F-4595-B0E4-96220118D100}">
      <dgm:prSet/>
      <dgm:spPr/>
      <dgm:t>
        <a:bodyPr/>
        <a:lstStyle/>
        <a:p>
          <a:endParaRPr lang="en-US"/>
        </a:p>
      </dgm:t>
    </dgm:pt>
    <dgm:pt modelId="{F0362BB2-6ADC-4C1A-92A3-E3E347F0340C}">
      <dgm:prSet/>
      <dgm:spPr/>
      <dgm:t>
        <a:bodyPr/>
        <a:lstStyle/>
        <a:p>
          <a:r>
            <a:rPr lang="en-US" dirty="0"/>
            <a:t>Oahu-80</a:t>
          </a:r>
        </a:p>
        <a:p>
          <a:r>
            <a:rPr lang="en-US" dirty="0"/>
            <a:t>Affected employees 18,572</a:t>
          </a:r>
        </a:p>
      </dgm:t>
    </dgm:pt>
    <dgm:pt modelId="{8E37E4F5-414A-45D6-8F61-DCDD1B8A30A8}" type="parTrans" cxnId="{8C0B285A-79E3-413A-AD57-BD623A55070D}">
      <dgm:prSet/>
      <dgm:spPr/>
      <dgm:t>
        <a:bodyPr/>
        <a:lstStyle/>
        <a:p>
          <a:endParaRPr lang="en-US"/>
        </a:p>
      </dgm:t>
    </dgm:pt>
    <dgm:pt modelId="{E96DEE0B-8015-4B80-BDCB-EC77877734BF}" type="sibTrans" cxnId="{8C0B285A-79E3-413A-AD57-BD623A55070D}">
      <dgm:prSet/>
      <dgm:spPr/>
      <dgm:t>
        <a:bodyPr/>
        <a:lstStyle/>
        <a:p>
          <a:endParaRPr lang="en-US"/>
        </a:p>
      </dgm:t>
    </dgm:pt>
    <dgm:pt modelId="{1CD0378B-6ADB-45E0-BB7D-351C75654003}">
      <dgm:prSet/>
      <dgm:spPr/>
      <dgm:t>
        <a:bodyPr/>
        <a:lstStyle/>
        <a:p>
          <a:r>
            <a:rPr lang="en-US" dirty="0"/>
            <a:t>Maui-46</a:t>
          </a:r>
        </a:p>
        <a:p>
          <a:r>
            <a:rPr lang="en-US" dirty="0"/>
            <a:t>Affected employees 8,770</a:t>
          </a:r>
        </a:p>
      </dgm:t>
    </dgm:pt>
    <dgm:pt modelId="{BED89544-864B-4C21-BCEB-473468F09ECA}" type="parTrans" cxnId="{6FB6D9A6-6854-4019-B9FD-12A37743694E}">
      <dgm:prSet/>
      <dgm:spPr/>
      <dgm:t>
        <a:bodyPr/>
        <a:lstStyle/>
        <a:p>
          <a:endParaRPr lang="en-US"/>
        </a:p>
      </dgm:t>
    </dgm:pt>
    <dgm:pt modelId="{9C655DE7-FBA6-477B-9797-38F3872B469F}" type="sibTrans" cxnId="{6FB6D9A6-6854-4019-B9FD-12A37743694E}">
      <dgm:prSet/>
      <dgm:spPr/>
      <dgm:t>
        <a:bodyPr/>
        <a:lstStyle/>
        <a:p>
          <a:endParaRPr lang="en-US"/>
        </a:p>
      </dgm:t>
    </dgm:pt>
    <dgm:pt modelId="{3930F409-A4B5-47E0-8403-F69CF0E00095}">
      <dgm:prSet/>
      <dgm:spPr/>
      <dgm:t>
        <a:bodyPr/>
        <a:lstStyle/>
        <a:p>
          <a:r>
            <a:rPr lang="en-US" dirty="0"/>
            <a:t>Kauai-20</a:t>
          </a:r>
        </a:p>
        <a:p>
          <a:r>
            <a:rPr lang="en-US" dirty="0"/>
            <a:t>Affected employees 1,882</a:t>
          </a:r>
        </a:p>
      </dgm:t>
    </dgm:pt>
    <dgm:pt modelId="{2AA8B7E9-B301-4367-894F-B3F03E29984B}" type="parTrans" cxnId="{CE806294-9DB6-46EB-AE6B-CAFD861CF5E8}">
      <dgm:prSet/>
      <dgm:spPr/>
      <dgm:t>
        <a:bodyPr/>
        <a:lstStyle/>
        <a:p>
          <a:endParaRPr lang="en-US"/>
        </a:p>
      </dgm:t>
    </dgm:pt>
    <dgm:pt modelId="{BCD93187-9D9A-4263-B6B4-426087371D9C}" type="sibTrans" cxnId="{CE806294-9DB6-46EB-AE6B-CAFD861CF5E8}">
      <dgm:prSet/>
      <dgm:spPr/>
      <dgm:t>
        <a:bodyPr/>
        <a:lstStyle/>
        <a:p>
          <a:endParaRPr lang="en-US"/>
        </a:p>
      </dgm:t>
    </dgm:pt>
    <dgm:pt modelId="{5B6511A6-EDA4-4AB4-94BA-957F71492F62}">
      <dgm:prSet/>
      <dgm:spPr/>
      <dgm:t>
        <a:bodyPr/>
        <a:lstStyle/>
        <a:p>
          <a:r>
            <a:rPr lang="en-US" dirty="0"/>
            <a:t>Hawaii-19</a:t>
          </a:r>
        </a:p>
        <a:p>
          <a:r>
            <a:rPr lang="en-US" dirty="0"/>
            <a:t>Affected employees 3,363</a:t>
          </a:r>
        </a:p>
      </dgm:t>
    </dgm:pt>
    <dgm:pt modelId="{A225625D-BEA5-4050-9B6C-98FF7B28A2A1}" type="parTrans" cxnId="{49D9924D-3E16-4DC5-872C-78291643BCB3}">
      <dgm:prSet/>
      <dgm:spPr/>
      <dgm:t>
        <a:bodyPr/>
        <a:lstStyle/>
        <a:p>
          <a:endParaRPr lang="en-US"/>
        </a:p>
      </dgm:t>
    </dgm:pt>
    <dgm:pt modelId="{4E2307FD-33F8-4398-920C-2706672B1B59}" type="sibTrans" cxnId="{49D9924D-3E16-4DC5-872C-78291643BCB3}">
      <dgm:prSet/>
      <dgm:spPr/>
      <dgm:t>
        <a:bodyPr/>
        <a:lstStyle/>
        <a:p>
          <a:endParaRPr lang="en-US"/>
        </a:p>
      </dgm:t>
    </dgm:pt>
    <dgm:pt modelId="{6A70C386-A503-47A6-B9A7-87CAF6A15CBE}" type="pres">
      <dgm:prSet presAssocID="{8213F33F-C1EB-4251-BFBD-A68B86D1449F}" presName="diagram" presStyleCnt="0">
        <dgm:presLayoutVars>
          <dgm:dir/>
          <dgm:resizeHandles val="exact"/>
        </dgm:presLayoutVars>
      </dgm:prSet>
      <dgm:spPr/>
    </dgm:pt>
    <dgm:pt modelId="{2338AAE8-2FB7-4C21-9451-9FAB07FF9DDF}" type="pres">
      <dgm:prSet presAssocID="{57A25F14-A858-4EE4-A52F-3C195EE0A0BA}" presName="node" presStyleLbl="node1" presStyleIdx="0" presStyleCnt="6">
        <dgm:presLayoutVars>
          <dgm:bulletEnabled val="1"/>
        </dgm:presLayoutVars>
      </dgm:prSet>
      <dgm:spPr/>
    </dgm:pt>
    <dgm:pt modelId="{777C093E-AAE0-40CA-8520-6C6A16C1F844}" type="pres">
      <dgm:prSet presAssocID="{F28EA798-B871-4C26-B647-C4B187388649}" presName="sibTrans" presStyleCnt="0"/>
      <dgm:spPr/>
    </dgm:pt>
    <dgm:pt modelId="{BAAFB9E7-405B-4921-A07B-BD165DE36BA5}" type="pres">
      <dgm:prSet presAssocID="{42DCFF42-87AE-45EA-9562-FE8D3CE0AECC}" presName="node" presStyleLbl="node1" presStyleIdx="1" presStyleCnt="6">
        <dgm:presLayoutVars>
          <dgm:bulletEnabled val="1"/>
        </dgm:presLayoutVars>
      </dgm:prSet>
      <dgm:spPr/>
    </dgm:pt>
    <dgm:pt modelId="{B4E62D54-6324-41BB-AB9F-C18F6B4C3C19}" type="pres">
      <dgm:prSet presAssocID="{3C409665-00C6-4DE8-AB9C-46757EF1B175}" presName="sibTrans" presStyleCnt="0"/>
      <dgm:spPr/>
    </dgm:pt>
    <dgm:pt modelId="{44EC49D0-B4AC-47F6-BD20-3F8F0471218F}" type="pres">
      <dgm:prSet presAssocID="{F0362BB2-6ADC-4C1A-92A3-E3E347F0340C}" presName="node" presStyleLbl="node1" presStyleIdx="2" presStyleCnt="6">
        <dgm:presLayoutVars>
          <dgm:bulletEnabled val="1"/>
        </dgm:presLayoutVars>
      </dgm:prSet>
      <dgm:spPr/>
    </dgm:pt>
    <dgm:pt modelId="{4A0306EB-1577-4578-9278-23A804AD17A2}" type="pres">
      <dgm:prSet presAssocID="{E96DEE0B-8015-4B80-BDCB-EC77877734BF}" presName="sibTrans" presStyleCnt="0"/>
      <dgm:spPr/>
    </dgm:pt>
    <dgm:pt modelId="{5B801415-CFE6-486F-A1EF-7831489C2ABA}" type="pres">
      <dgm:prSet presAssocID="{1CD0378B-6ADB-45E0-BB7D-351C75654003}" presName="node" presStyleLbl="node1" presStyleIdx="3" presStyleCnt="6">
        <dgm:presLayoutVars>
          <dgm:bulletEnabled val="1"/>
        </dgm:presLayoutVars>
      </dgm:prSet>
      <dgm:spPr/>
    </dgm:pt>
    <dgm:pt modelId="{5E376DFB-DECC-4A32-97B5-13FE60B939C1}" type="pres">
      <dgm:prSet presAssocID="{9C655DE7-FBA6-477B-9797-38F3872B469F}" presName="sibTrans" presStyleCnt="0"/>
      <dgm:spPr/>
    </dgm:pt>
    <dgm:pt modelId="{87F46B56-A07C-4D53-BB08-05DF82B19F35}" type="pres">
      <dgm:prSet presAssocID="{3930F409-A4B5-47E0-8403-F69CF0E00095}" presName="node" presStyleLbl="node1" presStyleIdx="4" presStyleCnt="6">
        <dgm:presLayoutVars>
          <dgm:bulletEnabled val="1"/>
        </dgm:presLayoutVars>
      </dgm:prSet>
      <dgm:spPr/>
    </dgm:pt>
    <dgm:pt modelId="{B4CFBC67-E07A-4762-A8A8-22CC90D09082}" type="pres">
      <dgm:prSet presAssocID="{BCD93187-9D9A-4263-B6B4-426087371D9C}" presName="sibTrans" presStyleCnt="0"/>
      <dgm:spPr/>
    </dgm:pt>
    <dgm:pt modelId="{B35F7262-C51A-4E5D-BD8A-1E7BDA5D9E85}" type="pres">
      <dgm:prSet presAssocID="{5B6511A6-EDA4-4AB4-94BA-957F71492F62}" presName="node" presStyleLbl="node1" presStyleIdx="5" presStyleCnt="6">
        <dgm:presLayoutVars>
          <dgm:bulletEnabled val="1"/>
        </dgm:presLayoutVars>
      </dgm:prSet>
      <dgm:spPr/>
    </dgm:pt>
  </dgm:ptLst>
  <dgm:cxnLst>
    <dgm:cxn modelId="{209BF601-AAE3-4CD5-85E7-2EAA8046F997}" type="presOf" srcId="{3930F409-A4B5-47E0-8403-F69CF0E00095}" destId="{87F46B56-A07C-4D53-BB08-05DF82B19F35}" srcOrd="0" destOrd="0" presId="urn:microsoft.com/office/officeart/2005/8/layout/default"/>
    <dgm:cxn modelId="{26780C2A-0617-457E-A28D-46CEABEF74DB}" srcId="{8213F33F-C1EB-4251-BFBD-A68B86D1449F}" destId="{57A25F14-A858-4EE4-A52F-3C195EE0A0BA}" srcOrd="0" destOrd="0" parTransId="{E877F0D1-01DE-4387-BF2B-AA09CC1B1C80}" sibTransId="{F28EA798-B871-4C26-B647-C4B187388649}"/>
    <dgm:cxn modelId="{1D11C75C-C45F-4595-B0E4-96220118D100}" srcId="{8213F33F-C1EB-4251-BFBD-A68B86D1449F}" destId="{42DCFF42-87AE-45EA-9562-FE8D3CE0AECC}" srcOrd="1" destOrd="0" parTransId="{AD3D587D-4658-499E-8B0E-F7A6C5465DE0}" sibTransId="{3C409665-00C6-4DE8-AB9C-46757EF1B175}"/>
    <dgm:cxn modelId="{4E93FC69-F7FF-4773-8EC4-00E07FCF35DB}" type="presOf" srcId="{F0362BB2-6ADC-4C1A-92A3-E3E347F0340C}" destId="{44EC49D0-B4AC-47F6-BD20-3F8F0471218F}" srcOrd="0" destOrd="0" presId="urn:microsoft.com/office/officeart/2005/8/layout/default"/>
    <dgm:cxn modelId="{49D9924D-3E16-4DC5-872C-78291643BCB3}" srcId="{8213F33F-C1EB-4251-BFBD-A68B86D1449F}" destId="{5B6511A6-EDA4-4AB4-94BA-957F71492F62}" srcOrd="5" destOrd="0" parTransId="{A225625D-BEA5-4050-9B6C-98FF7B28A2A1}" sibTransId="{4E2307FD-33F8-4398-920C-2706672B1B59}"/>
    <dgm:cxn modelId="{8C0B285A-79E3-413A-AD57-BD623A55070D}" srcId="{8213F33F-C1EB-4251-BFBD-A68B86D1449F}" destId="{F0362BB2-6ADC-4C1A-92A3-E3E347F0340C}" srcOrd="2" destOrd="0" parTransId="{8E37E4F5-414A-45D6-8F61-DCDD1B8A30A8}" sibTransId="{E96DEE0B-8015-4B80-BDCB-EC77877734BF}"/>
    <dgm:cxn modelId="{CE806294-9DB6-46EB-AE6B-CAFD861CF5E8}" srcId="{8213F33F-C1EB-4251-BFBD-A68B86D1449F}" destId="{3930F409-A4B5-47E0-8403-F69CF0E00095}" srcOrd="4" destOrd="0" parTransId="{2AA8B7E9-B301-4367-894F-B3F03E29984B}" sibTransId="{BCD93187-9D9A-4263-B6B4-426087371D9C}"/>
    <dgm:cxn modelId="{509D5A99-8A09-4EA9-8D1B-A7F1743C708A}" type="presOf" srcId="{57A25F14-A858-4EE4-A52F-3C195EE0A0BA}" destId="{2338AAE8-2FB7-4C21-9451-9FAB07FF9DDF}" srcOrd="0" destOrd="0" presId="urn:microsoft.com/office/officeart/2005/8/layout/default"/>
    <dgm:cxn modelId="{6FB6D9A6-6854-4019-B9FD-12A37743694E}" srcId="{8213F33F-C1EB-4251-BFBD-A68B86D1449F}" destId="{1CD0378B-6ADB-45E0-BB7D-351C75654003}" srcOrd="3" destOrd="0" parTransId="{BED89544-864B-4C21-BCEB-473468F09ECA}" sibTransId="{9C655DE7-FBA6-477B-9797-38F3872B469F}"/>
    <dgm:cxn modelId="{3AD193BB-920D-4D6C-9FB8-5711B2783A1A}" type="presOf" srcId="{42DCFF42-87AE-45EA-9562-FE8D3CE0AECC}" destId="{BAAFB9E7-405B-4921-A07B-BD165DE36BA5}" srcOrd="0" destOrd="0" presId="urn:microsoft.com/office/officeart/2005/8/layout/default"/>
    <dgm:cxn modelId="{FA8646C6-4245-4FB5-A704-39B81A4FFD8C}" type="presOf" srcId="{1CD0378B-6ADB-45E0-BB7D-351C75654003}" destId="{5B801415-CFE6-486F-A1EF-7831489C2ABA}" srcOrd="0" destOrd="0" presId="urn:microsoft.com/office/officeart/2005/8/layout/default"/>
    <dgm:cxn modelId="{A3D2E1DC-B828-496E-8D2B-0D20272E0A6E}" type="presOf" srcId="{5B6511A6-EDA4-4AB4-94BA-957F71492F62}" destId="{B35F7262-C51A-4E5D-BD8A-1E7BDA5D9E85}" srcOrd="0" destOrd="0" presId="urn:microsoft.com/office/officeart/2005/8/layout/default"/>
    <dgm:cxn modelId="{759941E5-6CA2-4CB0-B69E-C3298FF5297F}" type="presOf" srcId="{8213F33F-C1EB-4251-BFBD-A68B86D1449F}" destId="{6A70C386-A503-47A6-B9A7-87CAF6A15CBE}" srcOrd="0" destOrd="0" presId="urn:microsoft.com/office/officeart/2005/8/layout/default"/>
    <dgm:cxn modelId="{FBE5C89C-A58F-46C5-9BC4-4B1150AF78BE}" type="presParOf" srcId="{6A70C386-A503-47A6-B9A7-87CAF6A15CBE}" destId="{2338AAE8-2FB7-4C21-9451-9FAB07FF9DDF}" srcOrd="0" destOrd="0" presId="urn:microsoft.com/office/officeart/2005/8/layout/default"/>
    <dgm:cxn modelId="{EEF5C1F2-56FC-4494-B940-FCED166C22D3}" type="presParOf" srcId="{6A70C386-A503-47A6-B9A7-87CAF6A15CBE}" destId="{777C093E-AAE0-40CA-8520-6C6A16C1F844}" srcOrd="1" destOrd="0" presId="urn:microsoft.com/office/officeart/2005/8/layout/default"/>
    <dgm:cxn modelId="{D6EA6E9C-11CE-4170-B433-F1EBC20FA7EB}" type="presParOf" srcId="{6A70C386-A503-47A6-B9A7-87CAF6A15CBE}" destId="{BAAFB9E7-405B-4921-A07B-BD165DE36BA5}" srcOrd="2" destOrd="0" presId="urn:microsoft.com/office/officeart/2005/8/layout/default"/>
    <dgm:cxn modelId="{A5E726EF-DED4-433C-8579-F834CDC7DE0F}" type="presParOf" srcId="{6A70C386-A503-47A6-B9A7-87CAF6A15CBE}" destId="{B4E62D54-6324-41BB-AB9F-C18F6B4C3C19}" srcOrd="3" destOrd="0" presId="urn:microsoft.com/office/officeart/2005/8/layout/default"/>
    <dgm:cxn modelId="{4ABEECE4-8B29-4817-ABBF-FDFA3AA654F2}" type="presParOf" srcId="{6A70C386-A503-47A6-B9A7-87CAF6A15CBE}" destId="{44EC49D0-B4AC-47F6-BD20-3F8F0471218F}" srcOrd="4" destOrd="0" presId="urn:microsoft.com/office/officeart/2005/8/layout/default"/>
    <dgm:cxn modelId="{198299F6-C05F-4C55-AFD6-EEF0A8C33498}" type="presParOf" srcId="{6A70C386-A503-47A6-B9A7-87CAF6A15CBE}" destId="{4A0306EB-1577-4578-9278-23A804AD17A2}" srcOrd="5" destOrd="0" presId="urn:microsoft.com/office/officeart/2005/8/layout/default"/>
    <dgm:cxn modelId="{59243600-CD08-4040-B6EF-80B3C095830A}" type="presParOf" srcId="{6A70C386-A503-47A6-B9A7-87CAF6A15CBE}" destId="{5B801415-CFE6-486F-A1EF-7831489C2ABA}" srcOrd="6" destOrd="0" presId="urn:microsoft.com/office/officeart/2005/8/layout/default"/>
    <dgm:cxn modelId="{F7408C95-A210-40BD-8C33-F0038981321E}" type="presParOf" srcId="{6A70C386-A503-47A6-B9A7-87CAF6A15CBE}" destId="{5E376DFB-DECC-4A32-97B5-13FE60B939C1}" srcOrd="7" destOrd="0" presId="urn:microsoft.com/office/officeart/2005/8/layout/default"/>
    <dgm:cxn modelId="{18782181-D1C5-4EAA-85C9-28A80FA940C0}" type="presParOf" srcId="{6A70C386-A503-47A6-B9A7-87CAF6A15CBE}" destId="{87F46B56-A07C-4D53-BB08-05DF82B19F35}" srcOrd="8" destOrd="0" presId="urn:microsoft.com/office/officeart/2005/8/layout/default"/>
    <dgm:cxn modelId="{7E823DAE-FC3C-442F-8010-FC2015949486}" type="presParOf" srcId="{6A70C386-A503-47A6-B9A7-87CAF6A15CBE}" destId="{B4CFBC67-E07A-4762-A8A8-22CC90D09082}" srcOrd="9" destOrd="0" presId="urn:microsoft.com/office/officeart/2005/8/layout/default"/>
    <dgm:cxn modelId="{2207535B-0F83-4A2C-AD23-CC71ECF2738A}" type="presParOf" srcId="{6A70C386-A503-47A6-B9A7-87CAF6A15CBE}" destId="{B35F7262-C51A-4E5D-BD8A-1E7BDA5D9E8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9B150-AA27-4FCB-880D-D031FC7B89BC}">
      <dsp:nvSpPr>
        <dsp:cNvPr id="0" name=""/>
        <dsp:cNvSpPr/>
      </dsp:nvSpPr>
      <dsp:spPr>
        <a:xfrm>
          <a:off x="0" y="0"/>
          <a:ext cx="9288654" cy="12578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 dirty="0"/>
            <a:t>Monthly team meetings</a:t>
          </a:r>
        </a:p>
      </dsp:txBody>
      <dsp:txXfrm>
        <a:off x="36841" y="36841"/>
        <a:ext cx="7931345" cy="1184159"/>
      </dsp:txXfrm>
    </dsp:sp>
    <dsp:sp modelId="{9C8D84C6-6FAD-4BA7-B2BE-F66DB086A7B0}">
      <dsp:nvSpPr>
        <dsp:cNvPr id="0" name=""/>
        <dsp:cNvSpPr/>
      </dsp:nvSpPr>
      <dsp:spPr>
        <a:xfrm>
          <a:off x="819587" y="1467481"/>
          <a:ext cx="9288654" cy="1257841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/>
            <a:t>Continuing to assist employers and affected employees</a:t>
          </a:r>
        </a:p>
      </dsp:txBody>
      <dsp:txXfrm>
        <a:off x="856428" y="1504322"/>
        <a:ext cx="7577788" cy="1184159"/>
      </dsp:txXfrm>
    </dsp:sp>
    <dsp:sp modelId="{A5F1E1B9-FD7B-46A0-A4D9-FFBE41404CF1}">
      <dsp:nvSpPr>
        <dsp:cNvPr id="0" name=""/>
        <dsp:cNvSpPr/>
      </dsp:nvSpPr>
      <dsp:spPr>
        <a:xfrm>
          <a:off x="1639174" y="2934963"/>
          <a:ext cx="9288654" cy="1257841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/>
            <a:t>Hiring Events</a:t>
          </a:r>
        </a:p>
      </dsp:txBody>
      <dsp:txXfrm>
        <a:off x="1676015" y="2971804"/>
        <a:ext cx="7577788" cy="1184159"/>
      </dsp:txXfrm>
    </dsp:sp>
    <dsp:sp modelId="{B8265CE0-4304-4F52-9475-48A46F16D43A}">
      <dsp:nvSpPr>
        <dsp:cNvPr id="0" name=""/>
        <dsp:cNvSpPr/>
      </dsp:nvSpPr>
      <dsp:spPr>
        <a:xfrm>
          <a:off x="8471057" y="953863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55016" y="953863"/>
        <a:ext cx="449678" cy="615241"/>
      </dsp:txXfrm>
    </dsp:sp>
    <dsp:sp modelId="{DB7DA60E-6428-458F-8D33-51B16C57B744}">
      <dsp:nvSpPr>
        <dsp:cNvPr id="0" name=""/>
        <dsp:cNvSpPr/>
      </dsp:nvSpPr>
      <dsp:spPr>
        <a:xfrm>
          <a:off x="9290644" y="2412959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74603" y="2412959"/>
        <a:ext cx="449678" cy="615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8AAE8-2FB7-4C21-9451-9FAB07FF9DDF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146 WARN Notices</a:t>
          </a:r>
        </a:p>
      </dsp:txBody>
      <dsp:txXfrm>
        <a:off x="307345" y="1546"/>
        <a:ext cx="3222855" cy="1933713"/>
      </dsp:txXfrm>
    </dsp:sp>
    <dsp:sp modelId="{BAAFB9E7-405B-4921-A07B-BD165DE36BA5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32,587 affected employees</a:t>
          </a:r>
        </a:p>
      </dsp:txBody>
      <dsp:txXfrm>
        <a:off x="3852486" y="1546"/>
        <a:ext cx="3222855" cy="1933713"/>
      </dsp:txXfrm>
    </dsp:sp>
    <dsp:sp modelId="{44EC49D0-B4AC-47F6-BD20-3F8F0471218F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Oahu-80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Affected employees 18,572</a:t>
          </a:r>
        </a:p>
      </dsp:txBody>
      <dsp:txXfrm>
        <a:off x="7397627" y="1546"/>
        <a:ext cx="3222855" cy="1933713"/>
      </dsp:txXfrm>
    </dsp:sp>
    <dsp:sp modelId="{5B801415-CFE6-486F-A1EF-7831489C2ABA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Maui-46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Affected employees 8,770</a:t>
          </a:r>
        </a:p>
      </dsp:txBody>
      <dsp:txXfrm>
        <a:off x="307345" y="2257545"/>
        <a:ext cx="3222855" cy="1933713"/>
      </dsp:txXfrm>
    </dsp:sp>
    <dsp:sp modelId="{87F46B56-A07C-4D53-BB08-05DF82B19F35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Kauai-20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Affected employees 1,882</a:t>
          </a:r>
        </a:p>
      </dsp:txBody>
      <dsp:txXfrm>
        <a:off x="3852486" y="2257545"/>
        <a:ext cx="3222855" cy="1933713"/>
      </dsp:txXfrm>
    </dsp:sp>
    <dsp:sp modelId="{B35F7262-C51A-4E5D-BD8A-1E7BDA5D9E85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Hawaii-19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Affected employees 3,363</a:t>
          </a:r>
        </a:p>
      </dsp:txBody>
      <dsp:txXfrm>
        <a:off x="7397627" y="2257545"/>
        <a:ext cx="3222855" cy="1933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ECF16-62BB-4E18-8D29-A4FA73B88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A4562-F0CE-4BD7-95B7-058763522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F545E-DCF7-48B0-B02E-5A75ECD8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FC35-2129-4B6D-82D9-E98207CD6F03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97C53-2970-44C3-BC97-7B649CEC4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4CADB-8C36-443F-B968-58EAC9D8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BF43-25C2-4C37-9484-AC92C98D3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9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BB346-3A92-4BEA-A91B-1FC4FC81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ECBA17-27D7-4285-8DDA-ACD3F49BD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EC783-9057-4E7E-8693-EC083574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FC35-2129-4B6D-82D9-E98207CD6F03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ED4B1-A3CA-4EF1-897A-3B528797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06230-1FB0-4487-A9DC-B1585CE8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BF43-25C2-4C37-9484-AC92C98D3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4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00DFE6-8FB7-4356-BA3A-F0F716B9B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8BA23-CB08-4C6D-895A-04DC6E041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A98DD-35B9-4420-8841-7BFAD159F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FC35-2129-4B6D-82D9-E98207CD6F03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5BA04-9A74-4E92-A38F-7D794DEC7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C40DD-530B-4808-BFF0-A0E87912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BF43-25C2-4C37-9484-AC92C98D3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6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A772-725C-481B-9BAF-EDA6FD5D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C7692-68E4-445B-AE0C-A6CE4A6A0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3A007-BB3F-496D-A2A9-C7B40759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FC35-2129-4B6D-82D9-E98207CD6F03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D6941-584F-4106-A1A9-F891D37A2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6777F-9D28-439A-9CF4-A5454E269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BF43-25C2-4C37-9484-AC92C98D3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4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4AC44-EAFA-48D5-AB53-E5C66634B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F7FA2-E366-4B57-83C9-1A919BDDB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A08C5-9F5A-4E25-93CB-4F34554C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FC35-2129-4B6D-82D9-E98207CD6F03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F72A4-7727-4C18-87F1-7E73E321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3E809-37D8-446D-B28F-E89031185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BF43-25C2-4C37-9484-AC92C98D3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9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CD5D-63BD-43BA-91EB-88D901DF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C042-244A-438D-A8B0-9CFE271D6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4FB98-C600-4AC2-84E7-C3D7C4963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974AE-01B7-466F-AB33-0FF2FA93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FC35-2129-4B6D-82D9-E98207CD6F03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3F087-C638-4636-B2EA-1960ED9E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BC823-5375-48B2-BE35-973C5C8B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BF43-25C2-4C37-9484-AC92C98D3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6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40333-FD1F-4FEC-A723-BBA2A5A6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21E52-5A47-4E85-A4C7-FF1FA0337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4B70E-7E13-490B-9D9C-BE8C8892A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5E26A-F230-4B26-9989-1F9CD8D13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B9DE8-564D-4A14-ABB6-D67B73D38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B944AF-74D5-4D9B-9988-50E35B5D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FC35-2129-4B6D-82D9-E98207CD6F03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A2428E-E4FF-4E97-BE1B-B17C4D9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96F4C-5925-4A3C-972D-96CFF8ED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BF43-25C2-4C37-9484-AC92C98D3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7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3246-1F33-4303-9AF1-253A7F2A0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2144E-66B5-49AF-B845-97E31A87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FC35-2129-4B6D-82D9-E98207CD6F03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8BB66-69ED-4533-97ED-9D89C37C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46589-1594-4123-964E-206E8674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BF43-25C2-4C37-9484-AC92C98D3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2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0CECF0-FA8A-4B63-B657-1E20BED2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FC35-2129-4B6D-82D9-E98207CD6F03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47B6B-EF19-4315-B05C-A07D0E1C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8B0A2-6657-4F23-893B-787E2647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BF43-25C2-4C37-9484-AC92C98D3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7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D4814-D555-4235-A0FA-C50D140F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A11F3-0E2C-4B07-A540-8F2126CC2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0D41E-ADF5-4893-A852-2A06D3DED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F9AC-31FE-4F8F-A7B4-3280E3B5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FC35-2129-4B6D-82D9-E98207CD6F03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D8C49-34DA-4DAA-A9FF-FCA1D239E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DF83F-EE9E-48A5-B89E-F9DA26EA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BF43-25C2-4C37-9484-AC92C98D3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0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418E-A774-4B1C-93C4-7EC66A8F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977784-A548-4C40-AB02-43D1D6250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5D127-FF4C-4274-BB0A-8B32C4FC3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398D1-D832-4B4B-9E4B-B4B10681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FC35-2129-4B6D-82D9-E98207CD6F03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670F3-6909-4963-BCCA-7E747B333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36075-D160-4394-B9F5-F2038528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BF43-25C2-4C37-9484-AC92C98D3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4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F241E-BEFB-4A2D-86FF-ECAF355C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EF2B6-BC09-4451-8529-D58278AC5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C109C-BC4C-4980-90E3-AF92AF29C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1FC35-2129-4B6D-82D9-E98207CD6F03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33BB1-BBFB-43E0-B22A-0EDF549CA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FD4CE-5D02-44F2-85D1-033EBC928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7BF43-25C2-4C37-9484-AC92C98D3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F02BF1-0351-4ECB-A0A5-7C423B991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Rapid Response and Business </a:t>
            </a:r>
            <a:r>
              <a:rPr lang="en-US" sz="33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Services Report</a:t>
            </a:r>
            <a:br>
              <a:rPr lang="en-US" sz="33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Performance </a:t>
            </a:r>
            <a:r>
              <a:rPr lang="en-US" sz="3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Measures and Accountability </a:t>
            </a:r>
            <a:r>
              <a:rPr lang="en-US" sz="33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Committee </a:t>
            </a:r>
            <a:br>
              <a:rPr lang="en-US" sz="33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October </a:t>
            </a:r>
            <a:r>
              <a:rPr lang="en-US" sz="3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25, 2021 </a:t>
            </a:r>
          </a:p>
        </p:txBody>
      </p:sp>
    </p:spTree>
    <p:extLst>
      <p:ext uri="{BB962C8B-B14F-4D97-AF65-F5344CB8AC3E}">
        <p14:creationId xmlns:p14="http://schemas.microsoft.com/office/powerpoint/2010/main" val="128249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16A0-8BF4-4D6D-AD36-CAEB86302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Activities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C45DB72D-B88C-4A89-AFF3-558094CD8A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77235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85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E4C8F-2C66-4965-B94E-6285A391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Hiring Events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84B2D2-7055-47CA-A7D2-EBCE41023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Kauai County, two day Hiring Event featured 15 employers. </a:t>
            </a:r>
          </a:p>
          <a:p>
            <a:r>
              <a:rPr lang="en-US" dirty="0"/>
              <a:t>Oahu, Hiring Event, August 3, 2021. 28 Employers and Service Providers. </a:t>
            </a:r>
          </a:p>
          <a:p>
            <a:r>
              <a:rPr lang="en-US" dirty="0"/>
              <a:t>Maui County, Drive Thru Hiring Event</a:t>
            </a:r>
          </a:p>
          <a:p>
            <a:r>
              <a:rPr lang="en-US" dirty="0"/>
              <a:t>Hawaii County, Virtual Hiring Event</a:t>
            </a:r>
          </a:p>
        </p:txBody>
      </p:sp>
    </p:spTree>
    <p:extLst>
      <p:ext uri="{BB962C8B-B14F-4D97-AF65-F5344CB8AC3E}">
        <p14:creationId xmlns:p14="http://schemas.microsoft.com/office/powerpoint/2010/main" val="242781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C3FE89-A0B6-4C0E-A1F2-7CA2025B3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156092" cy="3442494"/>
          </a:xfrm>
          <a:custGeom>
            <a:avLst/>
            <a:gdLst>
              <a:gd name="connsiteX0" fmla="*/ 0 w 3156092"/>
              <a:gd name="connsiteY0" fmla="*/ 0 h 3442494"/>
              <a:gd name="connsiteX1" fmla="*/ 2765641 w 3156092"/>
              <a:gd name="connsiteY1" fmla="*/ 0 h 3442494"/>
              <a:gd name="connsiteX2" fmla="*/ 2781296 w 3156092"/>
              <a:gd name="connsiteY2" fmla="*/ 20935 h 3442494"/>
              <a:gd name="connsiteX3" fmla="*/ 3156092 w 3156092"/>
              <a:gd name="connsiteY3" fmla="*/ 1247934 h 3442494"/>
              <a:gd name="connsiteX4" fmla="*/ 961532 w 3156092"/>
              <a:gd name="connsiteY4" fmla="*/ 3442494 h 3442494"/>
              <a:gd name="connsiteX5" fmla="*/ 107310 w 3156092"/>
              <a:gd name="connsiteY5" fmla="*/ 3270035 h 3442494"/>
              <a:gd name="connsiteX6" fmla="*/ 0 w 3156092"/>
              <a:gd name="connsiteY6" fmla="*/ 3218341 h 344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6092" h="3442494">
                <a:moveTo>
                  <a:pt x="0" y="0"/>
                </a:moveTo>
                <a:lnTo>
                  <a:pt x="2765641" y="0"/>
                </a:lnTo>
                <a:lnTo>
                  <a:pt x="2781296" y="20935"/>
                </a:lnTo>
                <a:cubicBezTo>
                  <a:pt x="3017923" y="371189"/>
                  <a:pt x="3156092" y="793426"/>
                  <a:pt x="3156092" y="1247934"/>
                </a:cubicBezTo>
                <a:cubicBezTo>
                  <a:pt x="3156092" y="2459956"/>
                  <a:pt x="2173554" y="3442494"/>
                  <a:pt x="961532" y="3442494"/>
                </a:cubicBezTo>
                <a:cubicBezTo>
                  <a:pt x="658527" y="3442494"/>
                  <a:pt x="369864" y="3381086"/>
                  <a:pt x="107310" y="3270035"/>
                </a:cubicBezTo>
                <a:lnTo>
                  <a:pt x="0" y="321834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65EDDB-1A78-44FC-BE1D-68B06742B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3" r="6326" b="5"/>
          <a:stretch/>
        </p:blipFill>
        <p:spPr>
          <a:xfrm>
            <a:off x="5" y="-1"/>
            <a:ext cx="3005349" cy="3291750"/>
          </a:xfrm>
          <a:custGeom>
            <a:avLst/>
            <a:gdLst/>
            <a:ahLst/>
            <a:cxnLst/>
            <a:rect l="l" t="t" r="r" b="b"/>
            <a:pathLst>
              <a:path w="3005349" h="3291750">
                <a:moveTo>
                  <a:pt x="0" y="0"/>
                </a:moveTo>
                <a:lnTo>
                  <a:pt x="2577617" y="0"/>
                </a:lnTo>
                <a:lnTo>
                  <a:pt x="2656297" y="105217"/>
                </a:lnTo>
                <a:cubicBezTo>
                  <a:pt x="2876670" y="431412"/>
                  <a:pt x="3005349" y="824646"/>
                  <a:pt x="3005349" y="1247934"/>
                </a:cubicBezTo>
                <a:cubicBezTo>
                  <a:pt x="3005349" y="2376702"/>
                  <a:pt x="2090301" y="3291750"/>
                  <a:pt x="961533" y="3291750"/>
                </a:cubicBezTo>
                <a:cubicBezTo>
                  <a:pt x="679341" y="3291750"/>
                  <a:pt x="410507" y="3234560"/>
                  <a:pt x="165988" y="3131137"/>
                </a:cubicBezTo>
                <a:lnTo>
                  <a:pt x="0" y="3051176"/>
                </a:ln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8A6D7C84-6176-4F2A-985C-7F1B8C39D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141" y="459337"/>
            <a:ext cx="3163824" cy="3163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E10DC831-3B0D-4331-BEE3-3E48C1AB95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6" r="12566" b="2"/>
          <a:stretch/>
        </p:blipFill>
        <p:spPr>
          <a:xfrm>
            <a:off x="3832733" y="623929"/>
            <a:ext cx="2834640" cy="2834640"/>
          </a:xfrm>
          <a:custGeom>
            <a:avLst/>
            <a:gdLst/>
            <a:ahLst/>
            <a:cxnLst/>
            <a:rect l="l" t="t" r="r" b="b"/>
            <a:pathLst>
              <a:path w="2990088" h="2990088">
                <a:moveTo>
                  <a:pt x="1495044" y="0"/>
                </a:moveTo>
                <a:cubicBezTo>
                  <a:pt x="2320734" y="0"/>
                  <a:pt x="2990088" y="669354"/>
                  <a:pt x="2990088" y="1495044"/>
                </a:cubicBezTo>
                <a:cubicBezTo>
                  <a:pt x="2990088" y="2320734"/>
                  <a:pt x="2320734" y="2990088"/>
                  <a:pt x="1495044" y="2990088"/>
                </a:cubicBezTo>
                <a:cubicBezTo>
                  <a:pt x="669354" y="2990088"/>
                  <a:pt x="0" y="2320734"/>
                  <a:pt x="0" y="1495044"/>
                </a:cubicBezTo>
                <a:cubicBezTo>
                  <a:pt x="0" y="669354"/>
                  <a:pt x="669354" y="0"/>
                  <a:pt x="1495044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8E319B0-C403-46B6-8DDF-C46B5EB13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6150" y="2364552"/>
            <a:ext cx="3835850" cy="4493449"/>
          </a:xfrm>
          <a:custGeom>
            <a:avLst/>
            <a:gdLst>
              <a:gd name="connsiteX0" fmla="*/ 2839212 w 3835850"/>
              <a:gd name="connsiteY0" fmla="*/ 0 h 4493449"/>
              <a:gd name="connsiteX1" fmla="*/ 3683507 w 3835850"/>
              <a:gd name="connsiteY1" fmla="*/ 127646 h 4493449"/>
              <a:gd name="connsiteX2" fmla="*/ 3835850 w 3835850"/>
              <a:gd name="connsiteY2" fmla="*/ 183404 h 4493449"/>
              <a:gd name="connsiteX3" fmla="*/ 3835850 w 3835850"/>
              <a:gd name="connsiteY3" fmla="*/ 4493449 h 4493449"/>
              <a:gd name="connsiteX4" fmla="*/ 534850 w 3835850"/>
              <a:gd name="connsiteY4" fmla="*/ 4493449 h 4493449"/>
              <a:gd name="connsiteX5" fmla="*/ 484893 w 3835850"/>
              <a:gd name="connsiteY5" fmla="*/ 4426642 h 4493449"/>
              <a:gd name="connsiteX6" fmla="*/ 0 w 3835850"/>
              <a:gd name="connsiteY6" fmla="*/ 2839212 h 4493449"/>
              <a:gd name="connsiteX7" fmla="*/ 2839212 w 3835850"/>
              <a:gd name="connsiteY7" fmla="*/ 0 h 449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50" h="4493449">
                <a:moveTo>
                  <a:pt x="2839212" y="0"/>
                </a:moveTo>
                <a:cubicBezTo>
                  <a:pt x="3133222" y="0"/>
                  <a:pt x="3416794" y="44689"/>
                  <a:pt x="3683507" y="127646"/>
                </a:cubicBezTo>
                <a:lnTo>
                  <a:pt x="3835850" y="183404"/>
                </a:lnTo>
                <a:lnTo>
                  <a:pt x="3835850" y="4493449"/>
                </a:lnTo>
                <a:lnTo>
                  <a:pt x="534850" y="4493449"/>
                </a:lnTo>
                <a:lnTo>
                  <a:pt x="484893" y="4426642"/>
                </a:lnTo>
                <a:cubicBezTo>
                  <a:pt x="178757" y="3973501"/>
                  <a:pt x="0" y="3427232"/>
                  <a:pt x="0" y="2839212"/>
                </a:cubicBezTo>
                <a:cubicBezTo>
                  <a:pt x="0" y="1271159"/>
                  <a:pt x="1271159" y="0"/>
                  <a:pt x="28392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1E27C89-94CF-4F2D-8750-9361FD1D9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7371" y="1"/>
            <a:ext cx="3986784" cy="2427765"/>
          </a:xfrm>
          <a:custGeom>
            <a:avLst/>
            <a:gdLst>
              <a:gd name="connsiteX0" fmla="*/ 48890 w 3986784"/>
              <a:gd name="connsiteY0" fmla="*/ 0 h 2427765"/>
              <a:gd name="connsiteX1" fmla="*/ 3937894 w 3986784"/>
              <a:gd name="connsiteY1" fmla="*/ 0 h 2427765"/>
              <a:gd name="connsiteX2" fmla="*/ 3946285 w 3986784"/>
              <a:gd name="connsiteY2" fmla="*/ 32635 h 2427765"/>
              <a:gd name="connsiteX3" fmla="*/ 3986784 w 3986784"/>
              <a:gd name="connsiteY3" fmla="*/ 434373 h 2427765"/>
              <a:gd name="connsiteX4" fmla="*/ 1993392 w 3986784"/>
              <a:gd name="connsiteY4" fmla="*/ 2427765 h 2427765"/>
              <a:gd name="connsiteX5" fmla="*/ 0 w 3986784"/>
              <a:gd name="connsiteY5" fmla="*/ 434373 h 2427765"/>
              <a:gd name="connsiteX6" fmla="*/ 40499 w 3986784"/>
              <a:gd name="connsiteY6" fmla="*/ 32635 h 242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6784" h="2427765">
                <a:moveTo>
                  <a:pt x="48890" y="0"/>
                </a:moveTo>
                <a:lnTo>
                  <a:pt x="3937894" y="0"/>
                </a:lnTo>
                <a:lnTo>
                  <a:pt x="3946285" y="32635"/>
                </a:lnTo>
                <a:cubicBezTo>
                  <a:pt x="3972839" y="162400"/>
                  <a:pt x="3986784" y="296758"/>
                  <a:pt x="3986784" y="434373"/>
                </a:cubicBezTo>
                <a:cubicBezTo>
                  <a:pt x="3986784" y="1535293"/>
                  <a:pt x="3094312" y="2427765"/>
                  <a:pt x="1993392" y="2427765"/>
                </a:cubicBezTo>
                <a:cubicBezTo>
                  <a:pt x="892472" y="2427765"/>
                  <a:pt x="0" y="1535293"/>
                  <a:pt x="0" y="434373"/>
                </a:cubicBezTo>
                <a:cubicBezTo>
                  <a:pt x="0" y="296758"/>
                  <a:pt x="13945" y="162400"/>
                  <a:pt x="40499" y="3263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group of people in a meeting&#10;&#10;Description automatically generated with medium confidence">
            <a:extLst>
              <a:ext uri="{FF2B5EF4-FFF2-40B4-BE49-F238E27FC236}">
                <a16:creationId xmlns:a16="http://schemas.microsoft.com/office/drawing/2014/main" id="{B25774BE-500D-4A91-B847-A2FD90A7AF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9" b="2860"/>
          <a:stretch/>
        </p:blipFill>
        <p:spPr>
          <a:xfrm>
            <a:off x="7171962" y="2"/>
            <a:ext cx="3657600" cy="2263173"/>
          </a:xfrm>
          <a:custGeom>
            <a:avLst/>
            <a:gdLst/>
            <a:ahLst/>
            <a:cxnLst/>
            <a:rect l="l" t="t" r="r" b="b"/>
            <a:pathLst>
              <a:path w="3657600" h="2263173">
                <a:moveTo>
                  <a:pt x="54075" y="0"/>
                </a:moveTo>
                <a:lnTo>
                  <a:pt x="3603525" y="0"/>
                </a:lnTo>
                <a:lnTo>
                  <a:pt x="3620445" y="65806"/>
                </a:lnTo>
                <a:cubicBezTo>
                  <a:pt x="3644807" y="184856"/>
                  <a:pt x="3657600" y="308121"/>
                  <a:pt x="3657600" y="434373"/>
                </a:cubicBezTo>
                <a:cubicBezTo>
                  <a:pt x="3657600" y="1444391"/>
                  <a:pt x="2838818" y="2263173"/>
                  <a:pt x="1828800" y="2263173"/>
                </a:cubicBezTo>
                <a:cubicBezTo>
                  <a:pt x="818782" y="2263173"/>
                  <a:pt x="0" y="1444391"/>
                  <a:pt x="0" y="434373"/>
                </a:cubicBezTo>
                <a:cubicBezTo>
                  <a:pt x="0" y="308121"/>
                  <a:pt x="12794" y="184856"/>
                  <a:pt x="37155" y="65806"/>
                </a:cubicBezTo>
                <a:close/>
              </a:path>
            </a:pathLst>
          </a:custGeom>
        </p:spPr>
      </p:pic>
      <p:pic>
        <p:nvPicPr>
          <p:cNvPr id="15" name="Picture 14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7187851F-1430-42CF-8079-EDCE2C9E50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0" r="8075" b="2"/>
          <a:stretch/>
        </p:blipFill>
        <p:spPr>
          <a:xfrm>
            <a:off x="8520674" y="2529078"/>
            <a:ext cx="3671324" cy="4328922"/>
          </a:xfrm>
          <a:custGeom>
            <a:avLst/>
            <a:gdLst/>
            <a:ahLst/>
            <a:cxnLst/>
            <a:rect l="l" t="t" r="r" b="b"/>
            <a:pathLst>
              <a:path w="3671324" h="4328922">
                <a:moveTo>
                  <a:pt x="2674686" y="0"/>
                </a:moveTo>
                <a:cubicBezTo>
                  <a:pt x="2951659" y="0"/>
                  <a:pt x="3218799" y="42100"/>
                  <a:pt x="3470056" y="120249"/>
                </a:cubicBezTo>
                <a:lnTo>
                  <a:pt x="3671324" y="193914"/>
                </a:lnTo>
                <a:lnTo>
                  <a:pt x="3671324" y="4328922"/>
                </a:lnTo>
                <a:lnTo>
                  <a:pt x="575538" y="4328922"/>
                </a:lnTo>
                <a:lnTo>
                  <a:pt x="456795" y="4170129"/>
                </a:lnTo>
                <a:cubicBezTo>
                  <a:pt x="168398" y="3743246"/>
                  <a:pt x="0" y="3228632"/>
                  <a:pt x="0" y="2674686"/>
                </a:cubicBezTo>
                <a:cubicBezTo>
                  <a:pt x="0" y="1197498"/>
                  <a:pt x="1197498" y="0"/>
                  <a:pt x="26746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892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0031CF-F4AB-4302-8F7F-533C1280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WARN Notices July 1, 2020 – June 30, 2021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F40BB4A-2BCB-4CA9-87F7-01ABBC58C0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18385"/>
              </p:ext>
            </p:extLst>
          </p:nvPr>
        </p:nvGraphicFramePr>
        <p:xfrm>
          <a:off x="632085" y="17696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938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0CB4600-7F0A-43FF-9F7F-F15B1FEAFD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2895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104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CCFC44B-3F6C-4E67-9B65-D4BD9233D7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2132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32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1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33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44E3B-DA44-4A9D-854E-97867038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609601"/>
            <a:ext cx="7860863" cy="57245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3200" dirty="0"/>
              <a:t>COVID-19 Disaster Recovery Grant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dirty="0"/>
              <a:t>22 employer worksites</a:t>
            </a:r>
          </a:p>
          <a:p>
            <a:pPr lvl="1"/>
            <a:r>
              <a:rPr lang="en-US" dirty="0"/>
              <a:t>3 worksites pending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City &amp; County of Honolulu: 10 Employers, 8 Placed, 2 in process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Hawaii County:  4 Employers, 6 Placed 4 in progress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Maui County:   8 employers, 3 Placed 1 in progress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* as of 10/6/2021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00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3669</TotalTime>
  <Words>163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Rapid Response and Business Services Report  Performance Measures and Accountability Committee  October 25, 2021 </vt:lpstr>
      <vt:lpstr>Activities</vt:lpstr>
      <vt:lpstr>Hiring Events</vt:lpstr>
      <vt:lpstr>PowerPoint Presentation</vt:lpstr>
      <vt:lpstr>WARN Notices July 1, 2020 – June 30, 2021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Kuranishi, Harrison</dc:creator>
  <cp:lastModifiedBy>Kuranishi, Harrison</cp:lastModifiedBy>
  <cp:revision>65</cp:revision>
  <dcterms:created xsi:type="dcterms:W3CDTF">2021-05-07T18:10:28Z</dcterms:created>
  <dcterms:modified xsi:type="dcterms:W3CDTF">2021-11-17T21:28:09Z</dcterms:modified>
</cp:coreProperties>
</file>