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8288000" cy="10287000"/>
  <p:notesSz cx="6858000" cy="9144000"/>
  <p:embeddedFontLst>
    <p:embeddedFont>
      <p:font typeface="Lora" pitchFamily="2" charset="0"/>
      <p:regular r:id="rId17"/>
      <p:bold r:id="rId18"/>
      <p:italic r:id="rId19"/>
      <p:boldItalic r:id="rId20"/>
    </p:embeddedFont>
    <p:embeddedFont>
      <p:font typeface="Quattrocento Sans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iymm+BThlVcz3uGYiRDjJZCNMX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JSehRlU34w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67df353e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67df353e7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f67df353e7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736118129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ge736118129_0_1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59" name="Google Shape;159;ge736118129_0_17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7c5d87e7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e7c5d87e77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ge7c5d87e77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479f7324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e479f7324c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ge479f7324c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736118129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e736118129_0_1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ge736118129_0_19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736118129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e736118129_0_19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e736118129_0_19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736118129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e736118129_0_1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e736118129_0_1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736118129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e736118129_0_1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e736118129_0_1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736118129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e736118129_0_1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ge736118129_0_16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67df353e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67df353e7_0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f67df353e7_0_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78fe1fdb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e78fe1fdb1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e78fe1fdb1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67df353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f67df353e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gf67df353e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6a748b8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e6a748b88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Harvard Kennedy School Professor Erica Chenoweth found that for nonviolent social movements, support from more than 3.5% of the population was the threshold for success.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Roughly half the population of Hawai‘i are under the age of 40. To engage 3.5% of this group, we must reach 24,500 people. That’s our goal for engagement within the first five years.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https://www.youtube.com/watch?v=YJSehRlU34w</a:t>
            </a:r>
            <a:endParaRPr/>
          </a:p>
        </p:txBody>
      </p:sp>
      <p:sp>
        <p:nvSpPr>
          <p:cNvPr id="153" name="Google Shape;153;ge6a748b88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e736118129_0_35"/>
          <p:cNvSpPr txBox="1">
            <a:spLocks noGrp="1"/>
          </p:cNvSpPr>
          <p:nvPr>
            <p:ph type="ctrTitle"/>
          </p:nvPr>
        </p:nvSpPr>
        <p:spPr>
          <a:xfrm>
            <a:off x="1993260" y="4007777"/>
            <a:ext cx="9047400" cy="23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cxnSp>
        <p:nvCxnSpPr>
          <p:cNvPr id="15" name="Google Shape;15;ge736118129_0_35"/>
          <p:cNvCxnSpPr/>
          <p:nvPr/>
        </p:nvCxnSpPr>
        <p:spPr>
          <a:xfrm>
            <a:off x="-12050" y="7353023"/>
            <a:ext cx="1832399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ge736118129_0_35"/>
          <p:cNvSpPr/>
          <p:nvPr/>
        </p:nvSpPr>
        <p:spPr>
          <a:xfrm>
            <a:off x="2235900" y="6786000"/>
            <a:ext cx="1134000" cy="113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736118129_0_82"/>
          <p:cNvSpPr txBox="1">
            <a:spLocks noGrp="1"/>
          </p:cNvSpPr>
          <p:nvPr>
            <p:ph type="body" idx="1"/>
          </p:nvPr>
        </p:nvSpPr>
        <p:spPr>
          <a:xfrm>
            <a:off x="3980900" y="8074750"/>
            <a:ext cx="10326000" cy="10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0"/>
              <a:buFont typeface="Lora"/>
              <a:buNone/>
              <a:defRPr sz="2800" i="1">
                <a:latin typeface="Lora"/>
                <a:ea typeface="Lora"/>
                <a:cs typeface="Lora"/>
                <a:sym typeface="Lora"/>
              </a:defRPr>
            </a:lvl1pPr>
          </a:lstStyle>
          <a:p>
            <a:endParaRPr/>
          </a:p>
        </p:txBody>
      </p:sp>
      <p:cxnSp>
        <p:nvCxnSpPr>
          <p:cNvPr id="70" name="Google Shape;70;ge736118129_0_82"/>
          <p:cNvCxnSpPr/>
          <p:nvPr/>
        </p:nvCxnSpPr>
        <p:spPr>
          <a:xfrm>
            <a:off x="-12050" y="9332257"/>
            <a:ext cx="183239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1" name="Google Shape;71;ge736118129_0_82"/>
          <p:cNvSpPr/>
          <p:nvPr/>
        </p:nvSpPr>
        <p:spPr>
          <a:xfrm>
            <a:off x="8914800" y="9102993"/>
            <a:ext cx="458400" cy="458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e736118129_0_82"/>
          <p:cNvSpPr txBox="1">
            <a:spLocks noGrp="1"/>
          </p:cNvSpPr>
          <p:nvPr>
            <p:ph type="sldNum" idx="12"/>
          </p:nvPr>
        </p:nvSpPr>
        <p:spPr>
          <a:xfrm>
            <a:off x="8595300" y="9561400"/>
            <a:ext cx="1097400" cy="7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oogle Shape;74;ge736118129_0_87"/>
          <p:cNvCxnSpPr/>
          <p:nvPr/>
        </p:nvCxnSpPr>
        <p:spPr>
          <a:xfrm>
            <a:off x="-12050" y="9027457"/>
            <a:ext cx="183239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ge736118129_0_87"/>
          <p:cNvSpPr/>
          <p:nvPr/>
        </p:nvSpPr>
        <p:spPr>
          <a:xfrm>
            <a:off x="8587400" y="8470810"/>
            <a:ext cx="1113000" cy="1113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e736118129_0_87"/>
          <p:cNvSpPr txBox="1">
            <a:spLocks noGrp="1"/>
          </p:cNvSpPr>
          <p:nvPr>
            <p:ph type="sldNum" idx="12"/>
          </p:nvPr>
        </p:nvSpPr>
        <p:spPr>
          <a:xfrm>
            <a:off x="8595300" y="9583800"/>
            <a:ext cx="10974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1">
  <p:cSld name="TITLE_AND_BODY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Google Shape;78;gf67df353e7_0_153"/>
          <p:cNvCxnSpPr/>
          <p:nvPr/>
        </p:nvCxnSpPr>
        <p:spPr>
          <a:xfrm>
            <a:off x="0" y="2263450"/>
            <a:ext cx="275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" name="Google Shape;79;gf67df353e7_0_153"/>
          <p:cNvSpPr/>
          <p:nvPr/>
        </p:nvSpPr>
        <p:spPr>
          <a:xfrm>
            <a:off x="1634950" y="1857533"/>
            <a:ext cx="811800" cy="81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80" name="Google Shape;80;gf67df353e7_0_153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1" name="Google Shape;81;gf67df353e7_0_153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0" cy="62244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lvl="0" indent="-533400" rtl="0">
              <a:spcBef>
                <a:spcPts val="1200"/>
              </a:spcBef>
              <a:spcAft>
                <a:spcPts val="0"/>
              </a:spcAft>
              <a:buClr>
                <a:srgbClr val="FFCD00"/>
              </a:buClr>
              <a:buSzPts val="4800"/>
              <a:buFont typeface="Quattrocento Sans"/>
              <a:buChar char="◉"/>
              <a:defRPr sz="48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482600" rtl="0">
              <a:spcBef>
                <a:spcPts val="1000"/>
              </a:spcBef>
              <a:spcAft>
                <a:spcPts val="0"/>
              </a:spcAft>
              <a:buClr>
                <a:srgbClr val="FFCD00"/>
              </a:buClr>
              <a:buSzPts val="4000"/>
              <a:buFont typeface="Quattrocento Sans"/>
              <a:buChar char="○"/>
              <a:defRPr sz="4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482600" rtl="0">
              <a:spcBef>
                <a:spcPts val="1000"/>
              </a:spcBef>
              <a:spcAft>
                <a:spcPts val="0"/>
              </a:spcAft>
              <a:buClr>
                <a:srgbClr val="FFCD00"/>
              </a:buClr>
              <a:buSzPts val="4000"/>
              <a:buFont typeface="Quattrocento Sans"/>
              <a:buChar char="■"/>
              <a:defRPr sz="4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457200" rtl="0">
              <a:spcBef>
                <a:spcPts val="70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●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457200" rtl="0">
              <a:spcBef>
                <a:spcPts val="70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○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457200" rtl="0">
              <a:spcBef>
                <a:spcPts val="70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■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457200" rtl="0">
              <a:spcBef>
                <a:spcPts val="70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●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457200" rtl="0">
              <a:spcBef>
                <a:spcPts val="70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○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457200" rtl="0">
              <a:spcBef>
                <a:spcPts val="70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■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82" name="Google Shape;82;gf67df353e7_0_153"/>
          <p:cNvCxnSpPr/>
          <p:nvPr/>
        </p:nvCxnSpPr>
        <p:spPr>
          <a:xfrm>
            <a:off x="10531300" y="2263450"/>
            <a:ext cx="7756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" name="Google Shape;83;gf67df353e7_0_153"/>
          <p:cNvSpPr txBox="1">
            <a:spLocks noGrp="1"/>
          </p:cNvSpPr>
          <p:nvPr>
            <p:ph type="sldNum" idx="12"/>
          </p:nvPr>
        </p:nvSpPr>
        <p:spPr>
          <a:xfrm>
            <a:off x="17086454" y="9499702"/>
            <a:ext cx="1097400" cy="7872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e736118129_0_46"/>
          <p:cNvSpPr txBox="1">
            <a:spLocks noGrp="1"/>
          </p:cNvSpPr>
          <p:nvPr>
            <p:ph type="body" idx="1"/>
          </p:nvPr>
        </p:nvSpPr>
        <p:spPr>
          <a:xfrm>
            <a:off x="4210100" y="4476000"/>
            <a:ext cx="9867600" cy="16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>
            <a:lvl1pPr marL="457200" lvl="0" indent="-533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Font typeface="Lora"/>
              <a:buChar char="◉"/>
              <a:defRPr sz="4800" i="1">
                <a:latin typeface="Lora"/>
                <a:ea typeface="Lora"/>
                <a:cs typeface="Lora"/>
                <a:sym typeface="Lora"/>
              </a:defRPr>
            </a:lvl1pPr>
            <a:lvl2pPr marL="914400" lvl="1" indent="-482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marL="1371600" lvl="2" indent="-482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marL="1828800" lvl="3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●"/>
              <a:defRPr sz="4800" i="1">
                <a:latin typeface="Lora"/>
                <a:ea typeface="Lora"/>
                <a:cs typeface="Lora"/>
                <a:sym typeface="Lora"/>
              </a:defRPr>
            </a:lvl4pPr>
            <a:lvl5pPr marL="2286000" lvl="4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○"/>
              <a:defRPr sz="4800" i="1">
                <a:latin typeface="Lora"/>
                <a:ea typeface="Lora"/>
                <a:cs typeface="Lora"/>
                <a:sym typeface="Lora"/>
              </a:defRPr>
            </a:lvl5pPr>
            <a:lvl6pPr marL="2743200" lvl="5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■"/>
              <a:defRPr sz="4800" i="1">
                <a:latin typeface="Lora"/>
                <a:ea typeface="Lora"/>
                <a:cs typeface="Lora"/>
                <a:sym typeface="Lora"/>
              </a:defRPr>
            </a:lvl6pPr>
            <a:lvl7pPr marL="3200400" lvl="6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●"/>
              <a:defRPr sz="4800" i="1">
                <a:latin typeface="Lora"/>
                <a:ea typeface="Lora"/>
                <a:cs typeface="Lora"/>
                <a:sym typeface="Lora"/>
              </a:defRPr>
            </a:lvl7pPr>
            <a:lvl8pPr marL="3657600" lvl="7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○"/>
              <a:defRPr sz="4800" i="1">
                <a:latin typeface="Lora"/>
                <a:ea typeface="Lora"/>
                <a:cs typeface="Lora"/>
                <a:sym typeface="Lora"/>
              </a:defRPr>
            </a:lvl8pPr>
            <a:lvl9pPr marL="4114800" lvl="8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■"/>
              <a:defRPr sz="48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cxnSp>
        <p:nvCxnSpPr>
          <p:cNvPr id="19" name="Google Shape;19;ge736118129_0_46"/>
          <p:cNvCxnSpPr/>
          <p:nvPr/>
        </p:nvCxnSpPr>
        <p:spPr>
          <a:xfrm>
            <a:off x="9168150" y="7353000"/>
            <a:ext cx="0" cy="29610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ge736118129_0_46"/>
          <p:cNvSpPr/>
          <p:nvPr/>
        </p:nvSpPr>
        <p:spPr>
          <a:xfrm>
            <a:off x="8577000" y="6786000"/>
            <a:ext cx="1134000" cy="113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e736118129_0_46"/>
          <p:cNvSpPr txBox="1"/>
          <p:nvPr/>
        </p:nvSpPr>
        <p:spPr>
          <a:xfrm>
            <a:off x="7186800" y="6825304"/>
            <a:ext cx="3914400" cy="13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2" name="Google Shape;22;ge736118129_0_46"/>
          <p:cNvSpPr txBox="1">
            <a:spLocks noGrp="1"/>
          </p:cNvSpPr>
          <p:nvPr>
            <p:ph type="sldNum" idx="12"/>
          </p:nvPr>
        </p:nvSpPr>
        <p:spPr>
          <a:xfrm>
            <a:off x="8595300" y="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e736118129_0_91"/>
          <p:cNvSpPr txBox="1">
            <a:spLocks noGrp="1"/>
          </p:cNvSpPr>
          <p:nvPr>
            <p:ph type="sldNum" idx="12"/>
          </p:nvPr>
        </p:nvSpPr>
        <p:spPr>
          <a:xfrm>
            <a:off x="17086455" y="949970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e736118129_0_76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cxnSp>
        <p:nvCxnSpPr>
          <p:cNvPr id="27" name="Google Shape;27;ge736118129_0_76"/>
          <p:cNvCxnSpPr/>
          <p:nvPr/>
        </p:nvCxnSpPr>
        <p:spPr>
          <a:xfrm>
            <a:off x="0" y="2263450"/>
            <a:ext cx="275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28;ge736118129_0_76"/>
          <p:cNvSpPr/>
          <p:nvPr/>
        </p:nvSpPr>
        <p:spPr>
          <a:xfrm>
            <a:off x="1634950" y="1857533"/>
            <a:ext cx="811800" cy="81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29;ge736118129_0_76"/>
          <p:cNvCxnSpPr/>
          <p:nvPr/>
        </p:nvCxnSpPr>
        <p:spPr>
          <a:xfrm>
            <a:off x="10531300" y="2263450"/>
            <a:ext cx="7756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" name="Google Shape;30;ge736118129_0_76"/>
          <p:cNvSpPr txBox="1">
            <a:spLocks noGrp="1"/>
          </p:cNvSpPr>
          <p:nvPr>
            <p:ph type="sldNum" idx="12"/>
          </p:nvPr>
        </p:nvSpPr>
        <p:spPr>
          <a:xfrm>
            <a:off x="17086455" y="949970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e736118129_0_39"/>
          <p:cNvSpPr txBox="1">
            <a:spLocks noGrp="1"/>
          </p:cNvSpPr>
          <p:nvPr>
            <p:ph type="subTitle" idx="1"/>
          </p:nvPr>
        </p:nvSpPr>
        <p:spPr>
          <a:xfrm>
            <a:off x="4044600" y="5631847"/>
            <a:ext cx="111828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highlight>
                  <a:schemeClr val="accent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cxnSp>
        <p:nvCxnSpPr>
          <p:cNvPr id="33" name="Google Shape;33;ge736118129_0_39"/>
          <p:cNvCxnSpPr/>
          <p:nvPr/>
        </p:nvCxnSpPr>
        <p:spPr>
          <a:xfrm>
            <a:off x="-12050" y="5143523"/>
            <a:ext cx="3969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ge736118129_0_39"/>
          <p:cNvSpPr/>
          <p:nvPr/>
        </p:nvSpPr>
        <p:spPr>
          <a:xfrm>
            <a:off x="2235900" y="4576500"/>
            <a:ext cx="1134000" cy="113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e736118129_0_39"/>
          <p:cNvSpPr txBox="1">
            <a:spLocks noGrp="1"/>
          </p:cNvSpPr>
          <p:nvPr>
            <p:ph type="ctrTitle"/>
          </p:nvPr>
        </p:nvSpPr>
        <p:spPr>
          <a:xfrm>
            <a:off x="4044450" y="3387047"/>
            <a:ext cx="7575600" cy="23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cxnSp>
        <p:nvCxnSpPr>
          <p:cNvPr id="36" name="Google Shape;36;ge736118129_0_39"/>
          <p:cNvCxnSpPr/>
          <p:nvPr/>
        </p:nvCxnSpPr>
        <p:spPr>
          <a:xfrm>
            <a:off x="11797950" y="5143500"/>
            <a:ext cx="65022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ge736118129_0_39"/>
          <p:cNvSpPr txBox="1">
            <a:spLocks noGrp="1"/>
          </p:cNvSpPr>
          <p:nvPr>
            <p:ph type="sldNum" idx="12"/>
          </p:nvPr>
        </p:nvSpPr>
        <p:spPr>
          <a:xfrm>
            <a:off x="17086455" y="949970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Google Shape;39;ge736118129_0_52"/>
          <p:cNvCxnSpPr/>
          <p:nvPr/>
        </p:nvCxnSpPr>
        <p:spPr>
          <a:xfrm>
            <a:off x="0" y="2263450"/>
            <a:ext cx="275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ge736118129_0_52"/>
          <p:cNvSpPr/>
          <p:nvPr/>
        </p:nvSpPr>
        <p:spPr>
          <a:xfrm>
            <a:off x="1634950" y="1857533"/>
            <a:ext cx="811800" cy="81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e736118129_0_52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latin typeface="Lora"/>
                <a:ea typeface="Lora"/>
                <a:cs typeface="Lora"/>
                <a:sym typeface="Lor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None/>
              <a:defRPr sz="4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42" name="Google Shape;42;ge736118129_0_52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1" cy="62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lvl="0" indent="-533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D00"/>
              </a:buClr>
              <a:buSzPts val="4800"/>
              <a:buFont typeface="Quattrocento Sans"/>
              <a:buChar char="◉"/>
              <a:defRPr sz="48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4000"/>
              <a:buFont typeface="Quattrocento Sans"/>
              <a:buChar char="○"/>
              <a:defRPr sz="4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4000"/>
              <a:buFont typeface="Quattrocento Sans"/>
              <a:buChar char="■"/>
              <a:defRPr sz="4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●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○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■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●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○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3600"/>
              <a:buFont typeface="Quattrocento Sans"/>
              <a:buChar char="■"/>
              <a:defRPr sz="36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43" name="Google Shape;43;ge736118129_0_52"/>
          <p:cNvCxnSpPr/>
          <p:nvPr/>
        </p:nvCxnSpPr>
        <p:spPr>
          <a:xfrm>
            <a:off x="10531300" y="2263450"/>
            <a:ext cx="7756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ge736118129_0_52"/>
          <p:cNvSpPr txBox="1">
            <a:spLocks noGrp="1"/>
          </p:cNvSpPr>
          <p:nvPr>
            <p:ph type="sldNum" idx="12"/>
          </p:nvPr>
        </p:nvSpPr>
        <p:spPr>
          <a:xfrm>
            <a:off x="17086455" y="949970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e736118129_0_67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ge736118129_0_67"/>
          <p:cNvSpPr txBox="1">
            <a:spLocks noGrp="1"/>
          </p:cNvSpPr>
          <p:nvPr>
            <p:ph type="body" idx="1"/>
          </p:nvPr>
        </p:nvSpPr>
        <p:spPr>
          <a:xfrm>
            <a:off x="2762500" y="3302150"/>
            <a:ext cx="4668000" cy="6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lvl="0" indent="-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◉"/>
              <a:defRPr sz="3600"/>
            </a:lvl1pPr>
            <a:lvl2pPr marL="9144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marL="1371600" lvl="2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marL="1828800" lvl="3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marL="2286000" lvl="4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marL="2743200" lvl="5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marL="3200400" lvl="6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marL="3657600" lvl="7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marL="4114800" lvl="8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ge736118129_0_67"/>
          <p:cNvSpPr txBox="1">
            <a:spLocks noGrp="1"/>
          </p:cNvSpPr>
          <p:nvPr>
            <p:ph type="body" idx="2"/>
          </p:nvPr>
        </p:nvSpPr>
        <p:spPr>
          <a:xfrm>
            <a:off x="7669823" y="3302150"/>
            <a:ext cx="4668000" cy="6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lvl="0" indent="-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◉"/>
              <a:defRPr sz="3600"/>
            </a:lvl1pPr>
            <a:lvl2pPr marL="9144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marL="1371600" lvl="2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marL="1828800" lvl="3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marL="2286000" lvl="4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marL="2743200" lvl="5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marL="3200400" lvl="6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marL="3657600" lvl="7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marL="4114800" lvl="8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ge736118129_0_67"/>
          <p:cNvSpPr txBox="1">
            <a:spLocks noGrp="1"/>
          </p:cNvSpPr>
          <p:nvPr>
            <p:ph type="body" idx="3"/>
          </p:nvPr>
        </p:nvSpPr>
        <p:spPr>
          <a:xfrm>
            <a:off x="12577146" y="3302150"/>
            <a:ext cx="4668000" cy="6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lvl="0" indent="-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◉"/>
              <a:defRPr sz="3600"/>
            </a:lvl1pPr>
            <a:lvl2pPr marL="9144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marL="1371600" lvl="2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marL="1828800" lvl="3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marL="2286000" lvl="4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marL="2743200" lvl="5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marL="3200400" lvl="6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marL="3657600" lvl="7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marL="4114800" lvl="8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>
            <a:endParaRPr/>
          </a:p>
        </p:txBody>
      </p:sp>
      <p:cxnSp>
        <p:nvCxnSpPr>
          <p:cNvPr id="50" name="Google Shape;50;ge736118129_0_67"/>
          <p:cNvCxnSpPr/>
          <p:nvPr/>
        </p:nvCxnSpPr>
        <p:spPr>
          <a:xfrm>
            <a:off x="0" y="2263450"/>
            <a:ext cx="275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ge736118129_0_67"/>
          <p:cNvSpPr/>
          <p:nvPr/>
        </p:nvSpPr>
        <p:spPr>
          <a:xfrm>
            <a:off x="1634950" y="1857533"/>
            <a:ext cx="811800" cy="81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ge736118129_0_67"/>
          <p:cNvCxnSpPr/>
          <p:nvPr/>
        </p:nvCxnSpPr>
        <p:spPr>
          <a:xfrm>
            <a:off x="10531300" y="2263450"/>
            <a:ext cx="7756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ge736118129_0_67"/>
          <p:cNvSpPr txBox="1">
            <a:spLocks noGrp="1"/>
          </p:cNvSpPr>
          <p:nvPr>
            <p:ph type="sldNum" idx="12"/>
          </p:nvPr>
        </p:nvSpPr>
        <p:spPr>
          <a:xfrm>
            <a:off x="17086455" y="949970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TITLE_1_1_2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e7b10635c8_0_21"/>
          <p:cNvSpPr txBox="1">
            <a:spLocks noGrp="1"/>
          </p:cNvSpPr>
          <p:nvPr>
            <p:ph type="body" idx="1"/>
          </p:nvPr>
        </p:nvSpPr>
        <p:spPr>
          <a:xfrm>
            <a:off x="4210100" y="4476000"/>
            <a:ext cx="9867600" cy="16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>
            <a:lvl1pPr marL="457200" lvl="0" indent="-5334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Font typeface="Lora"/>
              <a:buChar char="◉"/>
              <a:defRPr sz="4800" i="1">
                <a:latin typeface="Lora"/>
                <a:ea typeface="Lora"/>
                <a:cs typeface="Lora"/>
                <a:sym typeface="Lora"/>
              </a:defRPr>
            </a:lvl1pPr>
            <a:lvl2pPr marL="914400" lvl="1" indent="-482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marL="1371600" lvl="2" indent="-482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marL="1828800" lvl="3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●"/>
              <a:defRPr sz="4800" i="1">
                <a:latin typeface="Lora"/>
                <a:ea typeface="Lora"/>
                <a:cs typeface="Lora"/>
                <a:sym typeface="Lora"/>
              </a:defRPr>
            </a:lvl4pPr>
            <a:lvl5pPr marL="2286000" lvl="4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○"/>
              <a:defRPr sz="4800" i="1">
                <a:latin typeface="Lora"/>
                <a:ea typeface="Lora"/>
                <a:cs typeface="Lora"/>
                <a:sym typeface="Lora"/>
              </a:defRPr>
            </a:lvl5pPr>
            <a:lvl6pPr marL="2743200" lvl="5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■"/>
              <a:defRPr sz="4800" i="1">
                <a:latin typeface="Lora"/>
                <a:ea typeface="Lora"/>
                <a:cs typeface="Lora"/>
                <a:sym typeface="Lora"/>
              </a:defRPr>
            </a:lvl6pPr>
            <a:lvl7pPr marL="3200400" lvl="6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●"/>
              <a:defRPr sz="4800" i="1">
                <a:latin typeface="Lora"/>
                <a:ea typeface="Lora"/>
                <a:cs typeface="Lora"/>
                <a:sym typeface="Lora"/>
              </a:defRPr>
            </a:lvl7pPr>
            <a:lvl8pPr marL="3657600" lvl="7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○"/>
              <a:defRPr sz="4800" i="1">
                <a:latin typeface="Lora"/>
                <a:ea typeface="Lora"/>
                <a:cs typeface="Lora"/>
                <a:sym typeface="Lora"/>
              </a:defRPr>
            </a:lvl8pPr>
            <a:lvl9pPr marL="4114800" lvl="8" indent="-533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Lora"/>
              <a:buChar char="■"/>
              <a:defRPr sz="48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cxnSp>
        <p:nvCxnSpPr>
          <p:cNvPr id="56" name="Google Shape;56;ge7b10635c8_0_21"/>
          <p:cNvCxnSpPr/>
          <p:nvPr/>
        </p:nvCxnSpPr>
        <p:spPr>
          <a:xfrm>
            <a:off x="9168150" y="7353000"/>
            <a:ext cx="0" cy="29610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ge7b10635c8_0_21"/>
          <p:cNvSpPr/>
          <p:nvPr/>
        </p:nvSpPr>
        <p:spPr>
          <a:xfrm>
            <a:off x="8577000" y="6786000"/>
            <a:ext cx="1134000" cy="113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ge7b10635c8_0_21"/>
          <p:cNvSpPr txBox="1"/>
          <p:nvPr/>
        </p:nvSpPr>
        <p:spPr>
          <a:xfrm>
            <a:off x="7186800" y="6825304"/>
            <a:ext cx="3914400" cy="13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rPr>
              <a:t>“</a:t>
            </a:r>
            <a:endParaRPr sz="7200" b="1" i="0" u="none" strike="noStrike" cap="non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59" name="Google Shape;59;ge7b10635c8_0_21"/>
          <p:cNvSpPr txBox="1">
            <a:spLocks noGrp="1"/>
          </p:cNvSpPr>
          <p:nvPr>
            <p:ph type="sldNum" idx="12"/>
          </p:nvPr>
        </p:nvSpPr>
        <p:spPr>
          <a:xfrm>
            <a:off x="8595300" y="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736118129_0_59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e736118129_0_59"/>
          <p:cNvSpPr txBox="1">
            <a:spLocks noGrp="1"/>
          </p:cNvSpPr>
          <p:nvPr>
            <p:ph type="body" idx="1"/>
          </p:nvPr>
        </p:nvSpPr>
        <p:spPr>
          <a:xfrm>
            <a:off x="2762500" y="3237400"/>
            <a:ext cx="6850800" cy="6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lvl="0" indent="-482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00"/>
              <a:buChar char="◉"/>
              <a:defRPr sz="4000"/>
            </a:lvl1pPr>
            <a:lvl2pPr marL="914400" lvl="1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○"/>
              <a:defRPr/>
            </a:lvl2pPr>
            <a:lvl3pPr marL="1371600" lvl="2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■"/>
              <a:defRPr/>
            </a:lvl3pPr>
            <a:lvl4pPr marL="1828800" lvl="3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63" name="Google Shape;63;ge736118129_0_59"/>
          <p:cNvSpPr txBox="1">
            <a:spLocks noGrp="1"/>
          </p:cNvSpPr>
          <p:nvPr>
            <p:ph type="body" idx="2"/>
          </p:nvPr>
        </p:nvSpPr>
        <p:spPr>
          <a:xfrm>
            <a:off x="10025833" y="3237400"/>
            <a:ext cx="6850800" cy="6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lvl="0" indent="-482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00"/>
              <a:buChar char="◉"/>
              <a:defRPr sz="4000"/>
            </a:lvl1pPr>
            <a:lvl2pPr marL="914400" lvl="1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○"/>
              <a:defRPr/>
            </a:lvl2pPr>
            <a:lvl3pPr marL="1371600" lvl="2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■"/>
              <a:defRPr/>
            </a:lvl3pPr>
            <a:lvl4pPr marL="1828800" lvl="3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cxnSp>
        <p:nvCxnSpPr>
          <p:cNvPr id="64" name="Google Shape;64;ge736118129_0_59"/>
          <p:cNvCxnSpPr/>
          <p:nvPr/>
        </p:nvCxnSpPr>
        <p:spPr>
          <a:xfrm>
            <a:off x="0" y="2263450"/>
            <a:ext cx="27516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ge736118129_0_59"/>
          <p:cNvSpPr/>
          <p:nvPr/>
        </p:nvSpPr>
        <p:spPr>
          <a:xfrm>
            <a:off x="1634950" y="1857533"/>
            <a:ext cx="811800" cy="81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66;ge736118129_0_59"/>
          <p:cNvCxnSpPr/>
          <p:nvPr/>
        </p:nvCxnSpPr>
        <p:spPr>
          <a:xfrm>
            <a:off x="10531300" y="2263450"/>
            <a:ext cx="7756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7" name="Google Shape;67;ge736118129_0_59"/>
          <p:cNvSpPr txBox="1">
            <a:spLocks noGrp="1"/>
          </p:cNvSpPr>
          <p:nvPr>
            <p:ph type="sldNum" idx="12"/>
          </p:nvPr>
        </p:nvSpPr>
        <p:spPr>
          <a:xfrm>
            <a:off x="17086455" y="949970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e736118129_0_31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1" cy="62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457200" marR="0" lvl="0" indent="-533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Quattrocento Sans"/>
              <a:buChar char="◉"/>
              <a:defRPr sz="4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482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Quattrocento Sans"/>
              <a:buChar char="○"/>
              <a:defRPr sz="4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482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Quattrocento Sans"/>
              <a:buChar char="■"/>
              <a:defRPr sz="4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Quattrocento Sans"/>
              <a:buChar char="●"/>
              <a:defRPr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attrocento Sans"/>
              <a:buChar char="○"/>
              <a:defRPr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attrocento Sans"/>
              <a:buChar char="■"/>
              <a:defRPr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attrocento Sans"/>
              <a:buChar char="●"/>
              <a:defRPr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attrocento Sans"/>
              <a:buChar char="○"/>
              <a:defRPr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attrocento Sans"/>
              <a:buChar char="■"/>
              <a:defRPr sz="3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1" name="Google Shape;11;ge736118129_0_31"/>
          <p:cNvSpPr txBox="1">
            <a:spLocks noGrp="1"/>
          </p:cNvSpPr>
          <p:nvPr>
            <p:ph type="title"/>
          </p:nvPr>
        </p:nvSpPr>
        <p:spPr>
          <a:xfrm>
            <a:off x="2762500" y="1793097"/>
            <a:ext cx="13619401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ora"/>
              <a:buNone/>
              <a:defRPr sz="4000" b="1" i="0" u="none" strike="noStrike" cap="non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12" name="Google Shape;12;ge736118129_0_31"/>
          <p:cNvSpPr txBox="1">
            <a:spLocks noGrp="1"/>
          </p:cNvSpPr>
          <p:nvPr>
            <p:ph type="sldNum" idx="12"/>
          </p:nvPr>
        </p:nvSpPr>
        <p:spPr>
          <a:xfrm>
            <a:off x="17086455" y="949970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67df353e7_0_6"/>
          <p:cNvSpPr txBox="1">
            <a:spLocks noGrp="1"/>
          </p:cNvSpPr>
          <p:nvPr>
            <p:ph type="ctrTitle"/>
          </p:nvPr>
        </p:nvSpPr>
        <p:spPr>
          <a:xfrm>
            <a:off x="1993244" y="4007775"/>
            <a:ext cx="14367300" cy="2319600"/>
          </a:xfrm>
          <a:prstGeom prst="rect">
            <a:avLst/>
          </a:prstGeom>
        </p:spPr>
        <p:txBody>
          <a:bodyPr spcFirstLastPara="1" wrap="square" lIns="182850" tIns="182850" rIns="182850" bIns="18285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/>
              <a:t>What can we do to ensure that </a:t>
            </a:r>
            <a:r>
              <a:rPr lang="en-US" sz="6800">
                <a:highlight>
                  <a:srgbClr val="FFCD00"/>
                </a:highlight>
              </a:rPr>
              <a:t>local families can afford housing</a:t>
            </a:r>
            <a:r>
              <a:rPr lang="en-US" sz="6800"/>
              <a:t> in Hawai‘i?</a:t>
            </a:r>
            <a:endParaRPr sz="6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736118129_0_174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Engaging Youth Leadership</a:t>
            </a:r>
            <a:endParaRPr/>
          </a:p>
        </p:txBody>
      </p:sp>
      <p:sp>
        <p:nvSpPr>
          <p:cNvPr id="162" name="Google Shape;162;ge736118129_0_174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1" cy="62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Partner with Center for Tomorrow’s Leaders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Reach out to local community colleges, universities and high schools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Leverage young professional networks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Engage Hawai‘i Clubs and the diaspora</a:t>
            </a:r>
            <a:endParaRPr sz="3600"/>
          </a:p>
          <a:p>
            <a:pPr marL="914400" lvl="1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-US" sz="3600"/>
              <a:t>“From Hawai‘i, For Hawai‘i” Club Challenge</a:t>
            </a:r>
            <a:endParaRPr sz="3600"/>
          </a:p>
          <a:p>
            <a:pPr marL="914400" lvl="1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-US" sz="3600"/>
              <a:t>“300 Stories of Hawai‘i” Narrative Campaign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7c5d87e77_0_9"/>
          <p:cNvSpPr txBox="1">
            <a:spLocks noGrp="1"/>
          </p:cNvSpPr>
          <p:nvPr>
            <p:ph type="title" idx="4294967295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Timeline</a:t>
            </a:r>
            <a:endParaRPr/>
          </a:p>
        </p:txBody>
      </p:sp>
      <p:sp>
        <p:nvSpPr>
          <p:cNvPr id="169" name="Google Shape;169;ge7c5d87e77_0_9"/>
          <p:cNvSpPr txBox="1">
            <a:spLocks noGrp="1"/>
          </p:cNvSpPr>
          <p:nvPr>
            <p:ph type="body" idx="3"/>
          </p:nvPr>
        </p:nvSpPr>
        <p:spPr>
          <a:xfrm>
            <a:off x="8974901" y="3302150"/>
            <a:ext cx="5985900" cy="6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 b="1"/>
              <a:t>2023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Portal Opens</a:t>
            </a:r>
            <a:endParaRPr/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COVID-19 Recovery	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		New Governor</a:t>
            </a:r>
            <a:endParaRPr/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Redistricting</a:t>
            </a:r>
            <a:endParaRPr/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New Finance Chair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		New County Councils</a:t>
            </a:r>
            <a:endParaRPr b="1"/>
          </a:p>
        </p:txBody>
      </p:sp>
      <p:sp>
        <p:nvSpPr>
          <p:cNvPr id="170" name="Google Shape;170;ge7c5d87e77_0_9"/>
          <p:cNvSpPr txBox="1">
            <a:spLocks noGrp="1"/>
          </p:cNvSpPr>
          <p:nvPr>
            <p:ph type="body" idx="2"/>
          </p:nvPr>
        </p:nvSpPr>
        <p:spPr>
          <a:xfrm>
            <a:off x="2988926" y="3302150"/>
            <a:ext cx="5985900" cy="6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 b="1"/>
              <a:t>2022 (Election Year)</a:t>
            </a:r>
            <a:endParaRPr b="1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Launch</a:t>
            </a:r>
            <a:endParaRPr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Policy Research</a:t>
            </a:r>
            <a:endParaRPr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Outreach and Education</a:t>
            </a:r>
            <a:endParaRPr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rPr lang="en-US"/>
              <a:t>Leadership Development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479f7324c_0_1"/>
          <p:cNvSpPr txBox="1">
            <a:spLocks noGrp="1"/>
          </p:cNvSpPr>
          <p:nvPr>
            <p:ph type="body" idx="1"/>
          </p:nvPr>
        </p:nvSpPr>
        <p:spPr>
          <a:xfrm>
            <a:off x="3135750" y="4458250"/>
            <a:ext cx="12016500" cy="16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</a:pPr>
            <a:r>
              <a:rPr lang="en-US"/>
              <a:t>“They can conquer who believe they can.”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</a:pPr>
            <a:r>
              <a:rPr lang="en-US"/>
              <a:t>–Virgil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e736118129_0_192"/>
          <p:cNvSpPr txBox="1">
            <a:spLocks noGrp="1"/>
          </p:cNvSpPr>
          <p:nvPr>
            <p:ph type="ctrTitle"/>
          </p:nvPr>
        </p:nvSpPr>
        <p:spPr>
          <a:xfrm>
            <a:off x="4089275" y="2648704"/>
            <a:ext cx="75756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When we succeed, any local who works hard and wants quality housing will find it.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e736118129_0_197"/>
          <p:cNvSpPr txBox="1">
            <a:spLocks noGrp="1"/>
          </p:cNvSpPr>
          <p:nvPr>
            <p:ph type="ctrTitle"/>
          </p:nvPr>
        </p:nvSpPr>
        <p:spPr>
          <a:xfrm>
            <a:off x="1993260" y="4007777"/>
            <a:ext cx="9047400" cy="23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-US"/>
              <a:t>Will you </a:t>
            </a:r>
            <a:r>
              <a:rPr lang="en-US">
                <a:highlight>
                  <a:schemeClr val="accent1"/>
                </a:highlight>
              </a:rPr>
              <a:t>join us</a:t>
            </a:r>
            <a:br>
              <a:rPr lang="en-US"/>
            </a:br>
            <a:r>
              <a:rPr lang="en-US"/>
              <a:t>in fighting for a better Hawai‘i?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3"/>
          <p:cNvGrpSpPr/>
          <p:nvPr/>
        </p:nvGrpSpPr>
        <p:grpSpPr>
          <a:xfrm>
            <a:off x="460986" y="3279387"/>
            <a:ext cx="5788660" cy="5668928"/>
            <a:chOff x="0" y="0"/>
            <a:chExt cx="6350000" cy="6218658"/>
          </a:xfrm>
        </p:grpSpPr>
        <p:sp>
          <p:nvSpPr>
            <p:cNvPr id="95" name="Google Shape;95;p13"/>
            <p:cNvSpPr/>
            <p:nvPr/>
          </p:nvSpPr>
          <p:spPr>
            <a:xfrm>
              <a:off x="0" y="1925320"/>
              <a:ext cx="3175000" cy="4293338"/>
            </a:xfrm>
            <a:custGeom>
              <a:avLst/>
              <a:gdLst/>
              <a:ahLst/>
              <a:cxnLst/>
              <a:rect l="l" t="t" r="r" b="b"/>
              <a:pathLst>
                <a:path w="3175000" h="4293338" extrusionOk="0">
                  <a:moveTo>
                    <a:pt x="3175000" y="2179393"/>
                  </a:moveTo>
                  <a:lnTo>
                    <a:pt x="3175000" y="1925320"/>
                  </a:lnTo>
                  <a:lnTo>
                    <a:pt x="0" y="1925320"/>
                  </a:lnTo>
                  <a:lnTo>
                    <a:pt x="0" y="2368018"/>
                  </a:lnTo>
                  <a:lnTo>
                    <a:pt x="3175000" y="2368018"/>
                  </a:lnTo>
                  <a:lnTo>
                    <a:pt x="3175000" y="2179393"/>
                  </a:lnTo>
                  <a:lnTo>
                    <a:pt x="3175000" y="2179393"/>
                  </a:lnTo>
                  <a:close/>
                  <a:moveTo>
                    <a:pt x="0" y="2368018"/>
                  </a:moveTo>
                  <a:lnTo>
                    <a:pt x="3175000" y="4293338"/>
                  </a:lnTo>
                  <a:lnTo>
                    <a:pt x="3175000" y="2368018"/>
                  </a:lnTo>
                  <a:lnTo>
                    <a:pt x="0" y="2368018"/>
                  </a:lnTo>
                  <a:close/>
                  <a:moveTo>
                    <a:pt x="0" y="0"/>
                  </a:moveTo>
                  <a:lnTo>
                    <a:pt x="3175000" y="0"/>
                  </a:lnTo>
                  <a:lnTo>
                    <a:pt x="3175000" y="1925320"/>
                  </a:lnTo>
                  <a:lnTo>
                    <a:pt x="0" y="1925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838D"/>
            </a:solidFill>
            <a:ln>
              <a:noFill/>
            </a:ln>
          </p:spPr>
        </p:sp>
        <p:sp>
          <p:nvSpPr>
            <p:cNvPr id="96" name="Google Shape;96;p13"/>
            <p:cNvSpPr/>
            <p:nvPr/>
          </p:nvSpPr>
          <p:spPr>
            <a:xfrm>
              <a:off x="3175000" y="1925320"/>
              <a:ext cx="3175000" cy="4293338"/>
            </a:xfrm>
            <a:custGeom>
              <a:avLst/>
              <a:gdLst/>
              <a:ahLst/>
              <a:cxnLst/>
              <a:rect l="l" t="t" r="r" b="b"/>
              <a:pathLst>
                <a:path w="3175000" h="4293338" extrusionOk="0">
                  <a:moveTo>
                    <a:pt x="0" y="1925320"/>
                  </a:moveTo>
                  <a:lnTo>
                    <a:pt x="0" y="2368018"/>
                  </a:lnTo>
                  <a:lnTo>
                    <a:pt x="3175000" y="2368018"/>
                  </a:lnTo>
                  <a:lnTo>
                    <a:pt x="3175000" y="1925320"/>
                  </a:lnTo>
                  <a:lnTo>
                    <a:pt x="0" y="1925320"/>
                  </a:lnTo>
                  <a:close/>
                  <a:moveTo>
                    <a:pt x="0" y="0"/>
                  </a:moveTo>
                  <a:lnTo>
                    <a:pt x="3175000" y="0"/>
                  </a:lnTo>
                  <a:lnTo>
                    <a:pt x="3175000" y="1925320"/>
                  </a:lnTo>
                  <a:lnTo>
                    <a:pt x="0" y="1925320"/>
                  </a:lnTo>
                  <a:lnTo>
                    <a:pt x="0" y="0"/>
                  </a:lnTo>
                  <a:close/>
                  <a:moveTo>
                    <a:pt x="0" y="4293338"/>
                  </a:moveTo>
                  <a:lnTo>
                    <a:pt x="3175000" y="2368018"/>
                  </a:lnTo>
                  <a:lnTo>
                    <a:pt x="0" y="2368018"/>
                  </a:lnTo>
                  <a:lnTo>
                    <a:pt x="0" y="4293338"/>
                  </a:lnTo>
                  <a:close/>
                </a:path>
              </a:pathLst>
            </a:custGeom>
            <a:solidFill>
              <a:srgbClr val="9AA7B2"/>
            </a:solidFill>
            <a:ln>
              <a:noFill/>
            </a:ln>
          </p:spPr>
        </p:sp>
        <p:sp>
          <p:nvSpPr>
            <p:cNvPr id="97" name="Google Shape;97;p13"/>
            <p:cNvSpPr/>
            <p:nvPr/>
          </p:nvSpPr>
          <p:spPr>
            <a:xfrm>
              <a:off x="0" y="0"/>
              <a:ext cx="6350000" cy="3850640"/>
            </a:xfrm>
            <a:custGeom>
              <a:avLst/>
              <a:gdLst/>
              <a:ahLst/>
              <a:cxnLst/>
              <a:rect l="l" t="t" r="r" b="b"/>
              <a:pathLst>
                <a:path w="6350000" h="3850640" extrusionOk="0">
                  <a:moveTo>
                    <a:pt x="3175000" y="3850640"/>
                  </a:moveTo>
                  <a:lnTo>
                    <a:pt x="0" y="1925320"/>
                  </a:lnTo>
                  <a:lnTo>
                    <a:pt x="3175000" y="0"/>
                  </a:lnTo>
                  <a:lnTo>
                    <a:pt x="6350000" y="1925320"/>
                  </a:lnTo>
                  <a:lnTo>
                    <a:pt x="3175000" y="3850640"/>
                  </a:lnTo>
                  <a:close/>
                </a:path>
              </a:pathLst>
            </a:custGeom>
            <a:solidFill>
              <a:srgbClr val="C7D0D8"/>
            </a:solidFill>
            <a:ln>
              <a:noFill/>
            </a:ln>
          </p:spPr>
        </p:sp>
      </p:grpSp>
      <p:sp>
        <p:nvSpPr>
          <p:cNvPr id="98" name="Google Shape;98;p13"/>
          <p:cNvSpPr txBox="1"/>
          <p:nvPr/>
        </p:nvSpPr>
        <p:spPr>
          <a:xfrm>
            <a:off x="1317921" y="4227180"/>
            <a:ext cx="40749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55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rgbClr val="191919"/>
                </a:solidFill>
                <a:latin typeface="Lora"/>
                <a:ea typeface="Lora"/>
                <a:cs typeface="Lora"/>
                <a:sym typeface="Lora"/>
              </a:rPr>
              <a:t>UNDERLYING</a:t>
            </a:r>
            <a:endParaRPr sz="3400" b="1" i="0" u="none" strike="noStrike" cap="non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rtl="0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rgbClr val="191919"/>
                </a:solidFill>
                <a:latin typeface="Lora"/>
                <a:ea typeface="Lora"/>
                <a:cs typeface="Lora"/>
                <a:sym typeface="Lora"/>
              </a:rPr>
              <a:t>ECONOMICS</a:t>
            </a:r>
            <a:endParaRPr sz="3400" b="1" i="0" u="none" strike="noStrike" cap="non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6249662" y="3279387"/>
            <a:ext cx="5788660" cy="5668928"/>
            <a:chOff x="0" y="0"/>
            <a:chExt cx="6350000" cy="6218658"/>
          </a:xfrm>
        </p:grpSpPr>
        <p:sp>
          <p:nvSpPr>
            <p:cNvPr id="100" name="Google Shape;100;p13"/>
            <p:cNvSpPr/>
            <p:nvPr/>
          </p:nvSpPr>
          <p:spPr>
            <a:xfrm>
              <a:off x="0" y="1925320"/>
              <a:ext cx="3175000" cy="4293338"/>
            </a:xfrm>
            <a:custGeom>
              <a:avLst/>
              <a:gdLst/>
              <a:ahLst/>
              <a:cxnLst/>
              <a:rect l="l" t="t" r="r" b="b"/>
              <a:pathLst>
                <a:path w="3175000" h="4293338" extrusionOk="0">
                  <a:moveTo>
                    <a:pt x="3175000" y="2179393"/>
                  </a:moveTo>
                  <a:lnTo>
                    <a:pt x="3175000" y="1925320"/>
                  </a:lnTo>
                  <a:lnTo>
                    <a:pt x="0" y="1925320"/>
                  </a:lnTo>
                  <a:lnTo>
                    <a:pt x="0" y="2368018"/>
                  </a:lnTo>
                  <a:lnTo>
                    <a:pt x="3175000" y="2368018"/>
                  </a:lnTo>
                  <a:lnTo>
                    <a:pt x="3175000" y="2179393"/>
                  </a:lnTo>
                  <a:lnTo>
                    <a:pt x="3175000" y="2179393"/>
                  </a:lnTo>
                  <a:close/>
                  <a:moveTo>
                    <a:pt x="0" y="2368018"/>
                  </a:moveTo>
                  <a:lnTo>
                    <a:pt x="3175000" y="4293338"/>
                  </a:lnTo>
                  <a:lnTo>
                    <a:pt x="3175000" y="2368018"/>
                  </a:lnTo>
                  <a:lnTo>
                    <a:pt x="0" y="2368018"/>
                  </a:lnTo>
                  <a:close/>
                  <a:moveTo>
                    <a:pt x="0" y="0"/>
                  </a:moveTo>
                  <a:lnTo>
                    <a:pt x="3175000" y="0"/>
                  </a:lnTo>
                  <a:lnTo>
                    <a:pt x="3175000" y="1925320"/>
                  </a:lnTo>
                  <a:lnTo>
                    <a:pt x="0" y="1925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838D"/>
            </a:solidFill>
            <a:ln>
              <a:noFill/>
            </a:ln>
          </p:spPr>
        </p:sp>
        <p:sp>
          <p:nvSpPr>
            <p:cNvPr id="101" name="Google Shape;101;p13"/>
            <p:cNvSpPr/>
            <p:nvPr/>
          </p:nvSpPr>
          <p:spPr>
            <a:xfrm>
              <a:off x="3175000" y="1925320"/>
              <a:ext cx="3175000" cy="4293338"/>
            </a:xfrm>
            <a:custGeom>
              <a:avLst/>
              <a:gdLst/>
              <a:ahLst/>
              <a:cxnLst/>
              <a:rect l="l" t="t" r="r" b="b"/>
              <a:pathLst>
                <a:path w="3175000" h="4293338" extrusionOk="0">
                  <a:moveTo>
                    <a:pt x="0" y="1925320"/>
                  </a:moveTo>
                  <a:lnTo>
                    <a:pt x="0" y="2368018"/>
                  </a:lnTo>
                  <a:lnTo>
                    <a:pt x="3175000" y="2368018"/>
                  </a:lnTo>
                  <a:lnTo>
                    <a:pt x="3175000" y="1925320"/>
                  </a:lnTo>
                  <a:lnTo>
                    <a:pt x="0" y="1925320"/>
                  </a:lnTo>
                  <a:close/>
                  <a:moveTo>
                    <a:pt x="0" y="0"/>
                  </a:moveTo>
                  <a:lnTo>
                    <a:pt x="3175000" y="0"/>
                  </a:lnTo>
                  <a:lnTo>
                    <a:pt x="3175000" y="1925320"/>
                  </a:lnTo>
                  <a:lnTo>
                    <a:pt x="0" y="1925320"/>
                  </a:lnTo>
                  <a:lnTo>
                    <a:pt x="0" y="0"/>
                  </a:lnTo>
                  <a:close/>
                  <a:moveTo>
                    <a:pt x="0" y="4293338"/>
                  </a:moveTo>
                  <a:lnTo>
                    <a:pt x="3175000" y="2368018"/>
                  </a:lnTo>
                  <a:lnTo>
                    <a:pt x="0" y="2368018"/>
                  </a:lnTo>
                  <a:lnTo>
                    <a:pt x="0" y="4293338"/>
                  </a:lnTo>
                  <a:close/>
                </a:path>
              </a:pathLst>
            </a:custGeom>
            <a:solidFill>
              <a:srgbClr val="9AA7B2"/>
            </a:solidFill>
            <a:ln>
              <a:noFill/>
            </a:ln>
          </p:spPr>
        </p:sp>
        <p:sp>
          <p:nvSpPr>
            <p:cNvPr id="102" name="Google Shape;102;p13"/>
            <p:cNvSpPr/>
            <p:nvPr/>
          </p:nvSpPr>
          <p:spPr>
            <a:xfrm>
              <a:off x="0" y="0"/>
              <a:ext cx="6350000" cy="3850640"/>
            </a:xfrm>
            <a:custGeom>
              <a:avLst/>
              <a:gdLst/>
              <a:ahLst/>
              <a:cxnLst/>
              <a:rect l="l" t="t" r="r" b="b"/>
              <a:pathLst>
                <a:path w="6350000" h="3850640" extrusionOk="0">
                  <a:moveTo>
                    <a:pt x="3175000" y="3850640"/>
                  </a:moveTo>
                  <a:lnTo>
                    <a:pt x="0" y="1925320"/>
                  </a:lnTo>
                  <a:lnTo>
                    <a:pt x="3175000" y="0"/>
                  </a:lnTo>
                  <a:lnTo>
                    <a:pt x="6350000" y="1925320"/>
                  </a:lnTo>
                  <a:lnTo>
                    <a:pt x="3175000" y="3850640"/>
                  </a:lnTo>
                  <a:close/>
                </a:path>
              </a:pathLst>
            </a:custGeom>
            <a:solidFill>
              <a:srgbClr val="C7D0D8"/>
            </a:solidFill>
            <a:ln>
              <a:noFill/>
            </a:ln>
          </p:spPr>
        </p:sp>
      </p:grpSp>
      <p:grpSp>
        <p:nvGrpSpPr>
          <p:cNvPr id="103" name="Google Shape;103;p13"/>
          <p:cNvGrpSpPr/>
          <p:nvPr/>
        </p:nvGrpSpPr>
        <p:grpSpPr>
          <a:xfrm>
            <a:off x="12038338" y="3279387"/>
            <a:ext cx="5788676" cy="5668945"/>
            <a:chOff x="0" y="0"/>
            <a:chExt cx="6350000" cy="6218658"/>
          </a:xfrm>
        </p:grpSpPr>
        <p:sp>
          <p:nvSpPr>
            <p:cNvPr id="104" name="Google Shape;104;p13"/>
            <p:cNvSpPr/>
            <p:nvPr/>
          </p:nvSpPr>
          <p:spPr>
            <a:xfrm>
              <a:off x="0" y="1925320"/>
              <a:ext cx="3175000" cy="4293338"/>
            </a:xfrm>
            <a:custGeom>
              <a:avLst/>
              <a:gdLst/>
              <a:ahLst/>
              <a:cxnLst/>
              <a:rect l="l" t="t" r="r" b="b"/>
              <a:pathLst>
                <a:path w="3175000" h="4293338" extrusionOk="0">
                  <a:moveTo>
                    <a:pt x="3175000" y="2179393"/>
                  </a:moveTo>
                  <a:lnTo>
                    <a:pt x="3175000" y="1925320"/>
                  </a:lnTo>
                  <a:lnTo>
                    <a:pt x="0" y="1925320"/>
                  </a:lnTo>
                  <a:lnTo>
                    <a:pt x="0" y="2368018"/>
                  </a:lnTo>
                  <a:lnTo>
                    <a:pt x="3175000" y="2368018"/>
                  </a:lnTo>
                  <a:lnTo>
                    <a:pt x="3175000" y="2179393"/>
                  </a:lnTo>
                  <a:lnTo>
                    <a:pt x="3175000" y="2179393"/>
                  </a:lnTo>
                  <a:close/>
                  <a:moveTo>
                    <a:pt x="0" y="2368018"/>
                  </a:moveTo>
                  <a:lnTo>
                    <a:pt x="3175000" y="4293338"/>
                  </a:lnTo>
                  <a:lnTo>
                    <a:pt x="3175000" y="2368018"/>
                  </a:lnTo>
                  <a:lnTo>
                    <a:pt x="0" y="2368018"/>
                  </a:lnTo>
                  <a:close/>
                  <a:moveTo>
                    <a:pt x="0" y="0"/>
                  </a:moveTo>
                  <a:lnTo>
                    <a:pt x="3175000" y="0"/>
                  </a:lnTo>
                  <a:lnTo>
                    <a:pt x="3175000" y="1925320"/>
                  </a:lnTo>
                  <a:lnTo>
                    <a:pt x="0" y="1925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838D"/>
            </a:solidFill>
            <a:ln>
              <a:noFill/>
            </a:ln>
          </p:spPr>
        </p:sp>
        <p:sp>
          <p:nvSpPr>
            <p:cNvPr id="105" name="Google Shape;105;p13"/>
            <p:cNvSpPr/>
            <p:nvPr/>
          </p:nvSpPr>
          <p:spPr>
            <a:xfrm>
              <a:off x="3175000" y="1925320"/>
              <a:ext cx="3175000" cy="4293338"/>
            </a:xfrm>
            <a:custGeom>
              <a:avLst/>
              <a:gdLst/>
              <a:ahLst/>
              <a:cxnLst/>
              <a:rect l="l" t="t" r="r" b="b"/>
              <a:pathLst>
                <a:path w="3175000" h="4293338" extrusionOk="0">
                  <a:moveTo>
                    <a:pt x="0" y="1925320"/>
                  </a:moveTo>
                  <a:lnTo>
                    <a:pt x="0" y="2368018"/>
                  </a:lnTo>
                  <a:lnTo>
                    <a:pt x="3175000" y="2368018"/>
                  </a:lnTo>
                  <a:lnTo>
                    <a:pt x="3175000" y="1925320"/>
                  </a:lnTo>
                  <a:lnTo>
                    <a:pt x="0" y="1925320"/>
                  </a:lnTo>
                  <a:close/>
                  <a:moveTo>
                    <a:pt x="0" y="0"/>
                  </a:moveTo>
                  <a:lnTo>
                    <a:pt x="3175000" y="0"/>
                  </a:lnTo>
                  <a:lnTo>
                    <a:pt x="3175000" y="1925320"/>
                  </a:lnTo>
                  <a:lnTo>
                    <a:pt x="0" y="1925320"/>
                  </a:lnTo>
                  <a:lnTo>
                    <a:pt x="0" y="0"/>
                  </a:lnTo>
                  <a:close/>
                  <a:moveTo>
                    <a:pt x="0" y="4293338"/>
                  </a:moveTo>
                  <a:lnTo>
                    <a:pt x="3175000" y="2368018"/>
                  </a:lnTo>
                  <a:lnTo>
                    <a:pt x="0" y="2368018"/>
                  </a:lnTo>
                  <a:lnTo>
                    <a:pt x="0" y="4293338"/>
                  </a:lnTo>
                  <a:close/>
                </a:path>
              </a:pathLst>
            </a:custGeom>
            <a:solidFill>
              <a:srgbClr val="9AA7B2"/>
            </a:solidFill>
            <a:ln>
              <a:noFill/>
            </a:ln>
          </p:spPr>
        </p:sp>
        <p:sp>
          <p:nvSpPr>
            <p:cNvPr id="106" name="Google Shape;106;p13"/>
            <p:cNvSpPr/>
            <p:nvPr/>
          </p:nvSpPr>
          <p:spPr>
            <a:xfrm>
              <a:off x="0" y="0"/>
              <a:ext cx="6350000" cy="3850640"/>
            </a:xfrm>
            <a:custGeom>
              <a:avLst/>
              <a:gdLst/>
              <a:ahLst/>
              <a:cxnLst/>
              <a:rect l="l" t="t" r="r" b="b"/>
              <a:pathLst>
                <a:path w="6350000" h="3850640" extrusionOk="0">
                  <a:moveTo>
                    <a:pt x="3175000" y="3850640"/>
                  </a:moveTo>
                  <a:lnTo>
                    <a:pt x="0" y="1925320"/>
                  </a:lnTo>
                  <a:lnTo>
                    <a:pt x="3175000" y="0"/>
                  </a:lnTo>
                  <a:lnTo>
                    <a:pt x="6350000" y="1925320"/>
                  </a:lnTo>
                  <a:lnTo>
                    <a:pt x="3175000" y="3850640"/>
                  </a:lnTo>
                  <a:close/>
                </a:path>
              </a:pathLst>
            </a:custGeom>
            <a:solidFill>
              <a:srgbClr val="C7D0D8"/>
            </a:solidFill>
            <a:ln>
              <a:noFill/>
            </a:ln>
          </p:spPr>
        </p:sp>
      </p:grpSp>
      <p:sp>
        <p:nvSpPr>
          <p:cNvPr id="107" name="Google Shape;107;p13"/>
          <p:cNvSpPr txBox="1"/>
          <p:nvPr/>
        </p:nvSpPr>
        <p:spPr>
          <a:xfrm>
            <a:off x="7106597" y="4227180"/>
            <a:ext cx="40749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552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rgbClr val="191919"/>
                </a:solidFill>
                <a:latin typeface="Lora"/>
                <a:ea typeface="Lora"/>
                <a:cs typeface="Lora"/>
                <a:sym typeface="Lora"/>
              </a:rPr>
              <a:t>POLITICS AND</a:t>
            </a:r>
            <a:endParaRPr sz="3400" b="1" i="0" u="none" strike="noStrike" cap="non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rtl="0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rgbClr val="191919"/>
                </a:solidFill>
                <a:latin typeface="Lora"/>
                <a:ea typeface="Lora"/>
                <a:cs typeface="Lora"/>
                <a:sym typeface="Lora"/>
              </a:rPr>
              <a:t>BUREAUCRACY</a:t>
            </a:r>
            <a:endParaRPr sz="3400" b="1" i="0" u="none" strike="noStrike" cap="none">
              <a:solidFill>
                <a:srgbClr val="000000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2895150" y="4278175"/>
            <a:ext cx="3965700" cy="12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360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rgbClr val="191919"/>
                </a:solidFill>
                <a:latin typeface="Lora"/>
                <a:ea typeface="Lora"/>
                <a:cs typeface="Lora"/>
                <a:sym typeface="Lora"/>
              </a:rPr>
              <a:t>NIMBY</a:t>
            </a:r>
            <a:endParaRPr sz="3400" b="1" i="0" u="none" strike="noStrike" cap="none">
              <a:solidFill>
                <a:srgbClr val="191919"/>
              </a:solidFill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rtl="0">
              <a:lnSpc>
                <a:spcPct val="1360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rgbClr val="191919"/>
                </a:solidFill>
                <a:latin typeface="Lora"/>
                <a:ea typeface="Lora"/>
                <a:cs typeface="Lora"/>
                <a:sym typeface="Lora"/>
              </a:rPr>
              <a:t>OPPOSITION</a:t>
            </a:r>
            <a:endParaRPr sz="3400" b="1" i="0" u="none" strike="noStrike" cap="none">
              <a:solidFill>
                <a:srgbClr val="19191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Supply-Side Problem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736118129_0_166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Theory of Change</a:t>
            </a:r>
            <a:endParaRPr/>
          </a:p>
        </p:txBody>
      </p:sp>
      <p:sp>
        <p:nvSpPr>
          <p:cNvPr id="116" name="Google Shape;116;ge736118129_0_166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1" cy="62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Housing is an adaptive challenge, not a technical problem:</a:t>
            </a:r>
            <a:endParaRPr sz="3600"/>
          </a:p>
          <a:p>
            <a:pPr marL="914400" lvl="1" indent="-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Char char="○"/>
            </a:pPr>
            <a:r>
              <a:rPr lang="en-US" sz="3600"/>
              <a:t>Technical problems can be resolved through the application of authoritative expertise</a:t>
            </a:r>
            <a:endParaRPr sz="3600"/>
          </a:p>
          <a:p>
            <a:pPr marL="914400" lvl="1" indent="-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600"/>
              <a:buChar char="○"/>
            </a:pPr>
            <a:r>
              <a:rPr lang="en-US" sz="3600"/>
              <a:t>Adaptive challenges must be addressed through changes in people’s priorities, beliefs, habits, and loyalties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736118129_0_151"/>
          <p:cNvSpPr txBox="1">
            <a:spLocks noGrp="1"/>
          </p:cNvSpPr>
          <p:nvPr>
            <p:ph type="ctrTitle"/>
          </p:nvPr>
        </p:nvSpPr>
        <p:spPr>
          <a:xfrm>
            <a:off x="4089275" y="2648704"/>
            <a:ext cx="7575600" cy="4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Our </a:t>
            </a:r>
            <a:r>
              <a:rPr lang="en-US">
                <a:highlight>
                  <a:schemeClr val="accent1"/>
                </a:highlight>
              </a:rPr>
              <a:t>vision</a:t>
            </a:r>
            <a:r>
              <a:rPr lang="en-US"/>
              <a:t> is that any local who works hard and wants quality housing will find it.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e736118129_0_160"/>
          <p:cNvSpPr txBox="1">
            <a:spLocks noGrp="1"/>
          </p:cNvSpPr>
          <p:nvPr>
            <p:ph type="ctrTitle"/>
          </p:nvPr>
        </p:nvSpPr>
        <p:spPr>
          <a:xfrm>
            <a:off x="1993250" y="4007775"/>
            <a:ext cx="12421200" cy="23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-US"/>
              <a:t>Our solution is</a:t>
            </a:r>
            <a:br>
              <a:rPr lang="en-US"/>
            </a:br>
            <a:r>
              <a:rPr lang="en-US">
                <a:highlight>
                  <a:schemeClr val="accent1"/>
                </a:highlight>
              </a:rPr>
              <a:t>Housing Hawai‘i’s Future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67df353e7_0_79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Guiding Principles</a:t>
            </a:r>
            <a:endParaRPr/>
          </a:p>
        </p:txBody>
      </p:sp>
      <p:sp>
        <p:nvSpPr>
          <p:cNvPr id="135" name="Google Shape;135;gf67df353e7_0_79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0" cy="62244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We are a multigenerational movement led by young locals.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We believe the housing crisis is driven by a lack of inventory.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We maintain a broad mandate to end the housing crisis.</a:t>
            </a:r>
            <a:endParaRPr sz="3600"/>
          </a:p>
          <a:p>
            <a:pPr marL="91440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3600"/>
              <a:t>We will create a sense of urgency.</a:t>
            </a:r>
            <a:endParaRPr sz="3600"/>
          </a:p>
          <a:p>
            <a:pPr marL="91440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3600"/>
              <a:t>We will bring stakeholders together to build consensus.</a:t>
            </a:r>
            <a:endParaRPr sz="3600"/>
          </a:p>
          <a:p>
            <a:pPr marL="91440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3600"/>
              <a:t>We will change the fundamental policy environment.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78fe1fdb1_1_0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Theory of Emergence</a:t>
            </a:r>
            <a:endParaRPr/>
          </a:p>
        </p:txBody>
      </p:sp>
      <p:sp>
        <p:nvSpPr>
          <p:cNvPr id="142" name="Google Shape;142;ge78fe1fdb1_1_0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1" cy="62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Integrate the silos</a:t>
            </a:r>
            <a:endParaRPr sz="36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3600"/>
              <a:t>Public Sector</a:t>
            </a:r>
            <a:endParaRPr sz="3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3600"/>
              <a:t>State and county governments</a:t>
            </a:r>
            <a:endParaRPr sz="3600"/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3600"/>
              <a:t>Commissions and planning agency boards</a:t>
            </a:r>
            <a:endParaRPr sz="36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3600"/>
              <a:t>Private Sector</a:t>
            </a:r>
            <a:endParaRPr sz="36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3600"/>
              <a:t>Nonprofit Sector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Foster intergenerational collaboration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Engage the diaspora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67df353e7_0_0"/>
          <p:cNvSpPr txBox="1">
            <a:spLocks noGrp="1"/>
          </p:cNvSpPr>
          <p:nvPr>
            <p:ph type="title"/>
          </p:nvPr>
        </p:nvSpPr>
        <p:spPr>
          <a:xfrm>
            <a:off x="2762500" y="1792224"/>
            <a:ext cx="7756800" cy="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Core Programs</a:t>
            </a:r>
            <a:endParaRPr/>
          </a:p>
        </p:txBody>
      </p:sp>
      <p:sp>
        <p:nvSpPr>
          <p:cNvPr id="149" name="Google Shape;149;gf67df353e7_0_0"/>
          <p:cNvSpPr txBox="1">
            <a:spLocks noGrp="1"/>
          </p:cNvSpPr>
          <p:nvPr>
            <p:ph type="body" idx="1"/>
          </p:nvPr>
        </p:nvSpPr>
        <p:spPr>
          <a:xfrm>
            <a:off x="2762500" y="3232940"/>
            <a:ext cx="13619400" cy="62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Policy Research and Strategy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Education and Outreach</a:t>
            </a:r>
            <a:endParaRPr sz="36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◉"/>
            </a:pPr>
            <a:r>
              <a:rPr lang="en-US" sz="3600"/>
              <a:t>Leadership Development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6a748b885_0_0"/>
          <p:cNvSpPr txBox="1">
            <a:spLocks noGrp="1"/>
          </p:cNvSpPr>
          <p:nvPr>
            <p:ph type="ctrTitle"/>
          </p:nvPr>
        </p:nvSpPr>
        <p:spPr>
          <a:xfrm>
            <a:off x="1993260" y="4007777"/>
            <a:ext cx="9047400" cy="23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-US" sz="9600">
                <a:highlight>
                  <a:schemeClr val="accent1"/>
                </a:highlight>
              </a:rPr>
              <a:t>3.5% is 24,500</a:t>
            </a:r>
            <a:endParaRPr sz="9600">
              <a:highlight>
                <a:schemeClr val="accen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Custom</PresentationFormat>
  <Paragraphs>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Lora</vt:lpstr>
      <vt:lpstr>Arial</vt:lpstr>
      <vt:lpstr>Quattrocento Sans</vt:lpstr>
      <vt:lpstr>Viola template</vt:lpstr>
      <vt:lpstr>What can we do to ensure that local families can afford housing in Hawai‘i?</vt:lpstr>
      <vt:lpstr>Supply-Side Problem</vt:lpstr>
      <vt:lpstr>Theory of Change</vt:lpstr>
      <vt:lpstr>Our vision is that any local who works hard and wants quality housing will find it.</vt:lpstr>
      <vt:lpstr>Our solution is Housing Hawai‘i’s Future</vt:lpstr>
      <vt:lpstr>Our Guiding Principles</vt:lpstr>
      <vt:lpstr>Theory of Emergence</vt:lpstr>
      <vt:lpstr>Core Programs</vt:lpstr>
      <vt:lpstr>3.5% is 24,500</vt:lpstr>
      <vt:lpstr>Engaging Youth Leadership</vt:lpstr>
      <vt:lpstr>Timeline</vt:lpstr>
      <vt:lpstr>PowerPoint Presentation</vt:lpstr>
      <vt:lpstr>When we succeed, any local who works hard and wants quality housing will find it.</vt:lpstr>
      <vt:lpstr>Will you join us in fighting for a better Hawai‘i?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do to ensure that local families can afford housing in Hawai‘i?</dc:title>
  <dc:creator>Allicyn C. Tasaka</dc:creator>
  <cp:lastModifiedBy>tasaka, allicyn h</cp:lastModifiedBy>
  <cp:revision>1</cp:revision>
  <dcterms:created xsi:type="dcterms:W3CDTF">2006-08-16T00:00:00Z</dcterms:created>
  <dcterms:modified xsi:type="dcterms:W3CDTF">2022-01-11T02:13:36Z</dcterms:modified>
</cp:coreProperties>
</file>