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a:t>2018</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3,340</a:t>
          </a:r>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2019</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4,317</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2021</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5,123</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B2021059-54D9-43DD-8D89-DB127032C477}">
      <dgm:prSet/>
      <dgm:spPr/>
      <dgm:t>
        <a:bodyPr/>
        <a:lstStyle/>
        <a:p>
          <a:r>
            <a:rPr lang="en-US" dirty="0"/>
            <a:t>2020</a:t>
          </a:r>
        </a:p>
      </dgm:t>
    </dgm:pt>
    <dgm:pt modelId="{144A1C45-F950-496D-B8FA-63033F527CC9}" type="parTrans" cxnId="{1955BDEB-F2F9-41B4-B65F-9847A6201829}">
      <dgm:prSet/>
      <dgm:spPr/>
      <dgm:t>
        <a:bodyPr/>
        <a:lstStyle/>
        <a:p>
          <a:endParaRPr lang="en-US"/>
        </a:p>
      </dgm:t>
    </dgm:pt>
    <dgm:pt modelId="{0FF97F0B-8AD3-47BE-BE71-69131E707843}" type="sibTrans" cxnId="{1955BDEB-F2F9-41B4-B65F-9847A6201829}">
      <dgm:prSet/>
      <dgm:spPr/>
      <dgm:t>
        <a:bodyPr/>
        <a:lstStyle/>
        <a:p>
          <a:endParaRPr lang="en-US"/>
        </a:p>
      </dgm:t>
    </dgm:pt>
    <dgm:pt modelId="{BE4F3852-76C2-412F-879F-231D12BCACE3}">
      <dgm:prSet/>
      <dgm:spPr/>
      <dgm:t>
        <a:bodyPr/>
        <a:lstStyle/>
        <a:p>
          <a:r>
            <a:rPr lang="en-US" dirty="0"/>
            <a:t>4,565</a:t>
          </a:r>
        </a:p>
      </dgm:t>
    </dgm:pt>
    <dgm:pt modelId="{43F02273-DE69-4F84-8EDD-E54C860077E1}" type="parTrans" cxnId="{B7EC0298-BD71-4AE7-BACF-F3326F2F4107}">
      <dgm:prSet/>
      <dgm:spPr/>
      <dgm:t>
        <a:bodyPr/>
        <a:lstStyle/>
        <a:p>
          <a:endParaRPr lang="en-US"/>
        </a:p>
      </dgm:t>
    </dgm:pt>
    <dgm:pt modelId="{889A2EDC-39D5-47E7-BE33-0FB7C3FC540F}" type="sibTrans" cxnId="{B7EC0298-BD71-4AE7-BACF-F3326F2F4107}">
      <dgm:prSet/>
      <dgm:spPr/>
      <dgm:t>
        <a:bodyPr/>
        <a:lstStyle/>
        <a:p>
          <a:endParaRPr lang="en-US"/>
        </a:p>
      </dgm:t>
    </dgm:pt>
    <dgm:pt modelId="{0237E337-CB7C-4D7E-832B-C74AA0C6BCF7}">
      <dgm:prSet/>
      <dgm:spPr/>
      <dgm:t>
        <a:bodyPr/>
        <a:lstStyle/>
        <a:p>
          <a:r>
            <a:rPr lang="en-US" dirty="0"/>
            <a:t>2022</a:t>
          </a:r>
        </a:p>
      </dgm:t>
    </dgm:pt>
    <dgm:pt modelId="{E48D63E3-DEC2-4AE3-BE87-C2BC09FFDC46}" type="parTrans" cxnId="{CDC84CE0-0069-40EB-A1F9-1895446E7661}">
      <dgm:prSet/>
      <dgm:spPr/>
      <dgm:t>
        <a:bodyPr/>
        <a:lstStyle/>
        <a:p>
          <a:endParaRPr lang="en-US"/>
        </a:p>
      </dgm:t>
    </dgm:pt>
    <dgm:pt modelId="{8D54943B-42F6-4428-AA66-DC0E7A96A754}" type="sibTrans" cxnId="{CDC84CE0-0069-40EB-A1F9-1895446E7661}">
      <dgm:prSet/>
      <dgm:spPr/>
      <dgm:t>
        <a:bodyPr/>
        <a:lstStyle/>
        <a:p>
          <a:endParaRPr lang="en-US"/>
        </a:p>
      </dgm:t>
    </dgm:pt>
    <dgm:pt modelId="{36A736EB-DA0B-4167-BF68-578F160F664A}">
      <dgm:prSet/>
      <dgm:spPr/>
      <dgm:t>
        <a:bodyPr/>
        <a:lstStyle/>
        <a:p>
          <a:r>
            <a:rPr lang="en-US" dirty="0"/>
            <a:t>January 307</a:t>
          </a:r>
        </a:p>
      </dgm:t>
    </dgm:pt>
    <dgm:pt modelId="{C50ABD7D-CFBE-4589-A50B-79D2DBC75402}" type="parTrans" cxnId="{EB8209B9-B8F1-42A2-85A5-3573FEC7DF55}">
      <dgm:prSet/>
      <dgm:spPr/>
      <dgm:t>
        <a:bodyPr/>
        <a:lstStyle/>
        <a:p>
          <a:endParaRPr lang="en-US"/>
        </a:p>
      </dgm:t>
    </dgm:pt>
    <dgm:pt modelId="{17BD3417-1CB8-4369-B67E-34AFC6F864EE}" type="sibTrans" cxnId="{EB8209B9-B8F1-42A2-85A5-3573FEC7DF55}">
      <dgm:prSet/>
      <dgm:spPr/>
      <dgm:t>
        <a:bodyPr/>
        <a:lstStyle/>
        <a:p>
          <a:endParaRPr lang="en-US"/>
        </a:p>
      </dgm:t>
    </dgm:pt>
    <dgm:pt modelId="{26842F68-75ED-4FAE-89ED-6A56426E6DB0}">
      <dgm:prSet/>
      <dgm:spPr/>
      <dgm:t>
        <a:bodyPr/>
        <a:lstStyle/>
        <a:p>
          <a:r>
            <a:rPr lang="en-US" dirty="0"/>
            <a:t>March 2020 – COVID 19</a:t>
          </a:r>
        </a:p>
      </dgm:t>
    </dgm:pt>
    <dgm:pt modelId="{C8A546BB-B811-48F3-945D-5BBB8ED8F8E6}" type="parTrans" cxnId="{2A1EEB5A-AA9C-4CB7-96D1-9B12CAC6565F}">
      <dgm:prSet/>
      <dgm:spPr/>
      <dgm:t>
        <a:bodyPr/>
        <a:lstStyle/>
        <a:p>
          <a:endParaRPr lang="en-US"/>
        </a:p>
      </dgm:t>
    </dgm:pt>
    <dgm:pt modelId="{9E76461B-7BDF-4E55-BCE1-3FBFE7CE2BDC}" type="sibTrans" cxnId="{2A1EEB5A-AA9C-4CB7-96D1-9B12CAC6565F}">
      <dgm:prSet/>
      <dgm:spPr/>
      <dgm:t>
        <a:bodyPr/>
        <a:lstStyle/>
        <a:p>
          <a:endParaRPr lang="en-US"/>
        </a:p>
      </dgm:t>
    </dgm:pt>
    <dgm:pt modelId="{C3FEBC3E-C11A-423A-88A6-A104CCD0BC2F}">
      <dgm:prSet/>
      <dgm:spPr/>
      <dgm:t>
        <a:bodyPr/>
        <a:lstStyle/>
        <a:p>
          <a:r>
            <a:rPr lang="en-US" dirty="0"/>
            <a:t>Delta Variant</a:t>
          </a:r>
        </a:p>
      </dgm:t>
    </dgm:pt>
    <dgm:pt modelId="{3C3C729A-230B-4ED5-AF13-396E5A9CADF2}" type="parTrans" cxnId="{DD100FC1-38FB-47F6-BB0E-2C47423817D3}">
      <dgm:prSet/>
      <dgm:spPr/>
      <dgm:t>
        <a:bodyPr/>
        <a:lstStyle/>
        <a:p>
          <a:endParaRPr lang="en-US"/>
        </a:p>
      </dgm:t>
    </dgm:pt>
    <dgm:pt modelId="{867EE88F-EE8A-4BDC-8352-D199F0CCA554}" type="sibTrans" cxnId="{DD100FC1-38FB-47F6-BB0E-2C47423817D3}">
      <dgm:prSet/>
      <dgm:spPr/>
      <dgm:t>
        <a:bodyPr/>
        <a:lstStyle/>
        <a:p>
          <a:endParaRPr lang="en-US"/>
        </a:p>
      </dgm:t>
    </dgm:pt>
    <dgm:pt modelId="{1BA38581-5412-4CB2-BAC2-52FECF324CFC}">
      <dgm:prSet/>
      <dgm:spPr/>
      <dgm:t>
        <a:bodyPr/>
        <a:lstStyle/>
        <a:p>
          <a:r>
            <a:rPr lang="en-US" dirty="0" err="1"/>
            <a:t>Omnicron</a:t>
          </a:r>
          <a:endParaRPr lang="en-US" dirty="0"/>
        </a:p>
      </dgm:t>
    </dgm:pt>
    <dgm:pt modelId="{349EB60D-5A53-477C-B74E-3F7B1E377770}" type="parTrans" cxnId="{114E7FED-3550-4C4D-ADFF-9C225B3D84AB}">
      <dgm:prSet/>
      <dgm:spPr/>
      <dgm:t>
        <a:bodyPr/>
        <a:lstStyle/>
        <a:p>
          <a:endParaRPr lang="en-US"/>
        </a:p>
      </dgm:t>
    </dgm:pt>
    <dgm:pt modelId="{C66E643A-27AB-4C84-B373-1F1DE2FC1935}" type="sibTrans" cxnId="{114E7FED-3550-4C4D-ADFF-9C225B3D84AB}">
      <dgm:prSet/>
      <dgm:spPr/>
      <dgm:t>
        <a:bodyPr/>
        <a:lstStyle/>
        <a:p>
          <a:endParaRPr lang="en-US"/>
        </a:p>
      </dgm:t>
    </dgm:pt>
    <dgm:pt modelId="{F5DDF18F-E7F5-4801-8BE8-75BC41E1D0BB}">
      <dgm:prSet/>
      <dgm:spPr/>
      <dgm:t>
        <a:bodyPr/>
        <a:lstStyle/>
        <a:p>
          <a:endParaRPr lang="en-US" dirty="0"/>
        </a:p>
      </dgm:t>
    </dgm:pt>
    <dgm:pt modelId="{90148BB4-E95C-40D8-9A2F-AE64627E5BAD}" type="parTrans" cxnId="{6699BD96-4D2F-4EB3-A080-2A81729DD589}">
      <dgm:prSet/>
      <dgm:spPr/>
      <dgm:t>
        <a:bodyPr/>
        <a:lstStyle/>
        <a:p>
          <a:endParaRPr lang="en-US"/>
        </a:p>
      </dgm:t>
    </dgm:pt>
    <dgm:pt modelId="{CA41DB62-6DAC-4870-B545-4F9CD13A6701}" type="sibTrans" cxnId="{6699BD96-4D2F-4EB3-A080-2A81729DD589}">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5" custLinFactNeighborX="1690" custLinFactNeighborY="0">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5">
        <dgm:presLayoutVars>
          <dgm:bulletEnabled val="1"/>
        </dgm:presLayoutVars>
      </dgm:prSet>
      <dgm:spPr/>
    </dgm:pt>
    <dgm:pt modelId="{122B38A3-0442-4747-820C-1F37877E2B0E}" type="pres">
      <dgm:prSet presAssocID="{8DB5D7D5-6A1C-4ABC-8850-759A9D876047}" presName="ConnectLine1" presStyleLbl="sibTrans1D1" presStyleIdx="0" presStyleCnt="5"/>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5"/>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5">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5">
        <dgm:presLayoutVars>
          <dgm:bulletEnabled val="1"/>
        </dgm:presLayoutVars>
      </dgm:prSet>
      <dgm:spPr/>
    </dgm:pt>
    <dgm:pt modelId="{DBA410EB-5F61-4F46-92D9-C5B0AA59EE15}" type="pres">
      <dgm:prSet presAssocID="{C5146535-FD3D-4589-98A3-623B8DA4B8DB}" presName="ConnectLine1" presStyleLbl="sibTrans1D1" presStyleIdx="1" presStyleCnt="5"/>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5"/>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480AC6DE-4604-4239-A4BB-035C6876F408}" type="pres">
      <dgm:prSet presAssocID="{B2021059-54D9-43DD-8D89-DB127032C477}" presName="composite1" presStyleCnt="0"/>
      <dgm:spPr/>
    </dgm:pt>
    <dgm:pt modelId="{71F1EE9B-858D-4F4D-A414-819069967F41}" type="pres">
      <dgm:prSet presAssocID="{B2021059-54D9-43DD-8D89-DB127032C477}" presName="parent1" presStyleLbl="alignNode1" presStyleIdx="2" presStyleCnt="5">
        <dgm:presLayoutVars>
          <dgm:chMax val="1"/>
          <dgm:chPref val="1"/>
          <dgm:bulletEnabled val="1"/>
        </dgm:presLayoutVars>
      </dgm:prSet>
      <dgm:spPr/>
    </dgm:pt>
    <dgm:pt modelId="{EA590A35-BB77-44F2-B232-B66A91D3690B}" type="pres">
      <dgm:prSet presAssocID="{B2021059-54D9-43DD-8D89-DB127032C477}" presName="Childtext1" presStyleLbl="revTx" presStyleIdx="2" presStyleCnt="5">
        <dgm:presLayoutVars>
          <dgm:bulletEnabled val="1"/>
        </dgm:presLayoutVars>
      </dgm:prSet>
      <dgm:spPr/>
    </dgm:pt>
    <dgm:pt modelId="{4FAB8CB3-015A-4821-B190-C781F32C6F6F}" type="pres">
      <dgm:prSet presAssocID="{B2021059-54D9-43DD-8D89-DB127032C477}" presName="ConnectLine1" presStyleLbl="sibTrans1D1" presStyleIdx="2" presStyleCnt="5"/>
      <dgm:spPr>
        <a:noFill/>
        <a:ln w="12700" cap="rnd" cmpd="sng" algn="ctr">
          <a:solidFill>
            <a:schemeClr val="accent1">
              <a:shade val="90000"/>
              <a:hueOff val="178485"/>
              <a:satOff val="-3441"/>
              <a:lumOff val="11250"/>
              <a:alphaOff val="0"/>
            </a:schemeClr>
          </a:solidFill>
          <a:prstDash val="dash"/>
        </a:ln>
        <a:effectLst/>
      </dgm:spPr>
    </dgm:pt>
    <dgm:pt modelId="{5D23B3E9-0B18-4F4D-A70D-6AB9F54868F3}" type="pres">
      <dgm:prSet presAssocID="{B2021059-54D9-43DD-8D89-DB127032C477}" presName="ConnectLineEnd1" presStyleLbl="lnNode1" presStyleIdx="2" presStyleCnt="5"/>
      <dgm:spPr/>
    </dgm:pt>
    <dgm:pt modelId="{A3530807-94C4-4E01-A992-42EE5F966418}" type="pres">
      <dgm:prSet presAssocID="{B2021059-54D9-43DD-8D89-DB127032C477}" presName="EmptyPane1" presStyleCnt="0"/>
      <dgm:spPr/>
    </dgm:pt>
    <dgm:pt modelId="{12CBF148-F1F9-439D-A14B-4B54DA5A21E8}" type="pres">
      <dgm:prSet presAssocID="{0FF97F0B-8AD3-47BE-BE71-69131E707843}"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3" presStyleCnt="5">
        <dgm:presLayoutVars>
          <dgm:chMax val="1"/>
          <dgm:chPref val="1"/>
          <dgm:bulletEnabled val="1"/>
        </dgm:presLayoutVars>
      </dgm:prSet>
      <dgm:spPr/>
    </dgm:pt>
    <dgm:pt modelId="{B4723E2A-4FF1-452A-BD25-8EC364F15A6F}" type="pres">
      <dgm:prSet presAssocID="{09C152DA-7620-4852-8162-A77EC3609F3F}" presName="Childtext1" presStyleLbl="revTx" presStyleIdx="3" presStyleCnt="5">
        <dgm:presLayoutVars>
          <dgm:bulletEnabled val="1"/>
        </dgm:presLayoutVars>
      </dgm:prSet>
      <dgm:spPr/>
    </dgm:pt>
    <dgm:pt modelId="{440E9361-37D2-4157-AF38-7B49AD23708B}" type="pres">
      <dgm:prSet presAssocID="{09C152DA-7620-4852-8162-A77EC3609F3F}" presName="ConnectLine1" presStyleLbl="sibTrans1D1" presStyleIdx="3" presStyleCnt="5"/>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3" presStyleCnt="5"/>
      <dgm:spPr/>
    </dgm:pt>
    <dgm:pt modelId="{4174F691-D9D3-451C-9893-D177DC3AED58}" type="pres">
      <dgm:prSet presAssocID="{09C152DA-7620-4852-8162-A77EC3609F3F}" presName="EmptyPane1" presStyleCnt="0"/>
      <dgm:spPr/>
    </dgm:pt>
    <dgm:pt modelId="{FE1DE7A1-2FCE-4C9E-91A8-54BF15F393FD}" type="pres">
      <dgm:prSet presAssocID="{0AE8D36D-0F0F-4206-AE39-0A2D73987B68}" presName="spaceBetweenRectangles1" presStyleCnt="0"/>
      <dgm:spPr/>
    </dgm:pt>
    <dgm:pt modelId="{CDE457B8-34B2-475A-AC29-C7DCDFD5299F}" type="pres">
      <dgm:prSet presAssocID="{0237E337-CB7C-4D7E-832B-C74AA0C6BCF7}" presName="composite1" presStyleCnt="0"/>
      <dgm:spPr/>
    </dgm:pt>
    <dgm:pt modelId="{CF7DD85D-3DE3-44DA-95BC-A386C0DCCE91}" type="pres">
      <dgm:prSet presAssocID="{0237E337-CB7C-4D7E-832B-C74AA0C6BCF7}" presName="parent1" presStyleLbl="alignNode1" presStyleIdx="4" presStyleCnt="5">
        <dgm:presLayoutVars>
          <dgm:chMax val="1"/>
          <dgm:chPref val="1"/>
          <dgm:bulletEnabled val="1"/>
        </dgm:presLayoutVars>
      </dgm:prSet>
      <dgm:spPr/>
    </dgm:pt>
    <dgm:pt modelId="{62880F63-4266-4DB5-A734-E0E74257AFB1}" type="pres">
      <dgm:prSet presAssocID="{0237E337-CB7C-4D7E-832B-C74AA0C6BCF7}" presName="Childtext1" presStyleLbl="revTx" presStyleIdx="4" presStyleCnt="5">
        <dgm:presLayoutVars>
          <dgm:bulletEnabled val="1"/>
        </dgm:presLayoutVars>
      </dgm:prSet>
      <dgm:spPr/>
    </dgm:pt>
    <dgm:pt modelId="{2FCD5060-7995-4DDF-BBAD-C415FE023189}" type="pres">
      <dgm:prSet presAssocID="{0237E337-CB7C-4D7E-832B-C74AA0C6BCF7}" presName="ConnectLine1" presStyleLbl="sibTrans1D1" presStyleIdx="4" presStyleCnt="5"/>
      <dgm:spPr>
        <a:noFill/>
        <a:ln w="12700" cap="rnd" cmpd="sng" algn="ctr">
          <a:solidFill>
            <a:schemeClr val="accent1">
              <a:shade val="90000"/>
              <a:hueOff val="446212"/>
              <a:satOff val="-8602"/>
              <a:lumOff val="28124"/>
              <a:alphaOff val="0"/>
            </a:schemeClr>
          </a:solidFill>
          <a:prstDash val="dash"/>
        </a:ln>
        <a:effectLst/>
      </dgm:spPr>
    </dgm:pt>
    <dgm:pt modelId="{4AF85224-2766-491F-945B-AA6335D27E61}" type="pres">
      <dgm:prSet presAssocID="{0237E337-CB7C-4D7E-832B-C74AA0C6BCF7}" presName="ConnectLineEnd1" presStyleLbl="lnNode1" presStyleIdx="4" presStyleCnt="5"/>
      <dgm:spPr/>
    </dgm:pt>
    <dgm:pt modelId="{9F141F86-EDF5-44A8-93AD-834F911F5BE4}" type="pres">
      <dgm:prSet presAssocID="{0237E337-CB7C-4D7E-832B-C74AA0C6BCF7}"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6734F20-00A9-4434-9849-95319737A3EC}" type="presOf" srcId="{1BA38581-5412-4CB2-BAC2-52FECF324CFC}" destId="{B4723E2A-4FF1-452A-BD25-8EC364F15A6F}" srcOrd="0" destOrd="2" presId="urn:microsoft.com/office/officeart/2016/7/layout/RoundedRectangleTimeline"/>
    <dgm:cxn modelId="{EFB8BE22-A9D6-4BB6-9F66-DA872AEF03E2}" type="presOf" srcId="{36A736EB-DA0B-4167-BF68-578F160F664A}" destId="{62880F63-4266-4DB5-A734-E0E74257AFB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79C5B2B-5CD1-4B38-8934-5F4F82407087}" type="presOf" srcId="{B2021059-54D9-43DD-8D89-DB127032C477}" destId="{71F1EE9B-858D-4F4D-A414-819069967F41}" srcOrd="0" destOrd="0" presId="urn:microsoft.com/office/officeart/2016/7/layout/RoundedRectangleTimeline"/>
    <dgm:cxn modelId="{BE9BF838-F8C0-4467-8DF2-52C93C8B236F}" type="presOf" srcId="{BE4F3852-76C2-412F-879F-231D12BCACE3}" destId="{EA590A35-BB77-44F2-B232-B66A91D3690B}"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3C9479-05C1-4F4F-82AE-E98AF9C01671}" type="presOf" srcId="{26842F68-75ED-4FAE-89ED-6A56426E6DB0}" destId="{EA590A35-BB77-44F2-B232-B66A91D3690B}" srcOrd="0" destOrd="1" presId="urn:microsoft.com/office/officeart/2016/7/layout/RoundedRectangleTimeline"/>
    <dgm:cxn modelId="{DF66E87A-AE82-400E-9268-1621418BD695}" type="presOf" srcId="{C3FEBC3E-C11A-423A-88A6-A104CCD0BC2F}" destId="{B4723E2A-4FF1-452A-BD25-8EC364F15A6F}" srcOrd="0" destOrd="1" presId="urn:microsoft.com/office/officeart/2016/7/layout/RoundedRectangleTimeline"/>
    <dgm:cxn modelId="{2A1EEB5A-AA9C-4CB7-96D1-9B12CAC6565F}" srcId="{B2021059-54D9-43DD-8D89-DB127032C477}" destId="{26842F68-75ED-4FAE-89ED-6A56426E6DB0}" srcOrd="1" destOrd="0" parTransId="{C8A546BB-B811-48F3-945D-5BBB8ED8F8E6}" sibTransId="{9E76461B-7BDF-4E55-BCE1-3FBFE7CE2BDC}"/>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3" destOrd="0" parTransId="{9F6D14C0-6C82-4CBD-8D6D-B0E117B6F2ED}" sibTransId="{0AE8D36D-0F0F-4206-AE39-0A2D73987B68}"/>
    <dgm:cxn modelId="{6699BD96-4D2F-4EB3-A080-2A81729DD589}" srcId="{09C152DA-7620-4852-8162-A77EC3609F3F}" destId="{F5DDF18F-E7F5-4801-8BE8-75BC41E1D0BB}" srcOrd="3" destOrd="0" parTransId="{90148BB4-E95C-40D8-9A2F-AE64627E5BAD}" sibTransId="{CA41DB62-6DAC-4870-B545-4F9CD13A6701}"/>
    <dgm:cxn modelId="{B7EC0298-BD71-4AE7-BACF-F3326F2F4107}" srcId="{B2021059-54D9-43DD-8D89-DB127032C477}" destId="{BE4F3852-76C2-412F-879F-231D12BCACE3}" srcOrd="0" destOrd="0" parTransId="{43F02273-DE69-4F84-8EDD-E54C860077E1}" sibTransId="{889A2EDC-39D5-47E7-BE33-0FB7C3FC540F}"/>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EB8209B9-B8F1-42A2-85A5-3573FEC7DF55}" srcId="{0237E337-CB7C-4D7E-832B-C74AA0C6BCF7}" destId="{36A736EB-DA0B-4167-BF68-578F160F664A}" srcOrd="0" destOrd="0" parTransId="{C50ABD7D-CFBE-4589-A50B-79D2DBC75402}" sibTransId="{17BD3417-1CB8-4369-B67E-34AFC6F864EE}"/>
    <dgm:cxn modelId="{DD100FC1-38FB-47F6-BB0E-2C47423817D3}" srcId="{09C152DA-7620-4852-8162-A77EC3609F3F}" destId="{C3FEBC3E-C11A-423A-88A6-A104CCD0BC2F}" srcOrd="1" destOrd="0" parTransId="{3C3C729A-230B-4ED5-AF13-396E5A9CADF2}" sibTransId="{867EE88F-EE8A-4BDC-8352-D199F0CCA554}"/>
    <dgm:cxn modelId="{F6B325C6-D18B-477E-8FBC-DBD390F9B09E}" type="presOf" srcId="{0237E337-CB7C-4D7E-832B-C74AA0C6BCF7}" destId="{CF7DD85D-3DE3-44DA-95BC-A386C0DCCE91}" srcOrd="0" destOrd="0" presId="urn:microsoft.com/office/officeart/2016/7/layout/RoundedRectangleTimeline"/>
    <dgm:cxn modelId="{FE5BD5CA-81FE-42F9-860D-EDB5C14C6320}" type="presOf" srcId="{F5DDF18F-E7F5-4801-8BE8-75BC41E1D0BB}" destId="{B4723E2A-4FF1-452A-BD25-8EC364F15A6F}" srcOrd="0" destOrd="3"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DC84CE0-0069-40EB-A1F9-1895446E7661}" srcId="{6A70FD8F-0050-42E3-8B3A-6ED7CFB9852E}" destId="{0237E337-CB7C-4D7E-832B-C74AA0C6BCF7}" srcOrd="4" destOrd="0" parTransId="{E48D63E3-DEC2-4AE3-BE87-C2BC09FFDC46}" sibTransId="{8D54943B-42F6-4428-AA66-DC0E7A96A754}"/>
    <dgm:cxn modelId="{C5202EE1-10E9-4076-9D55-9E0CF8B152AF}" srcId="{6A70FD8F-0050-42E3-8B3A-6ED7CFB9852E}" destId="{8DB5D7D5-6A1C-4ABC-8850-759A9D876047}" srcOrd="0" destOrd="0" parTransId="{D8874F40-D7B0-41DE-BB6F-A6014FEAB2D7}" sibTransId="{BD6E0A2E-99C8-4F5A-971A-CD211D1099FF}"/>
    <dgm:cxn modelId="{1955BDEB-F2F9-41B4-B65F-9847A6201829}" srcId="{6A70FD8F-0050-42E3-8B3A-6ED7CFB9852E}" destId="{B2021059-54D9-43DD-8D89-DB127032C477}" srcOrd="2" destOrd="0" parTransId="{144A1C45-F950-496D-B8FA-63033F527CC9}" sibTransId="{0FF97F0B-8AD3-47BE-BE71-69131E707843}"/>
    <dgm:cxn modelId="{114E7FED-3550-4C4D-ADFF-9C225B3D84AB}" srcId="{09C152DA-7620-4852-8162-A77EC3609F3F}" destId="{1BA38581-5412-4CB2-BAC2-52FECF324CFC}" srcOrd="2" destOrd="0" parTransId="{349EB60D-5A53-477C-B74E-3F7B1E377770}" sibTransId="{C66E643A-27AB-4C84-B373-1F1DE2FC1935}"/>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70B9A1DE-4388-4449-AB96-3CD59D9D7CB4}" type="presParOf" srcId="{AB52B3CC-6563-466D-BFC3-9B6B5AFA0881}" destId="{480AC6DE-4604-4239-A4BB-035C6876F408}" srcOrd="4" destOrd="0" presId="urn:microsoft.com/office/officeart/2016/7/layout/RoundedRectangleTimeline"/>
    <dgm:cxn modelId="{AF8A7340-5F39-4CAD-8CBF-068A5114040B}" type="presParOf" srcId="{480AC6DE-4604-4239-A4BB-035C6876F408}" destId="{71F1EE9B-858D-4F4D-A414-819069967F41}" srcOrd="0" destOrd="0" presId="urn:microsoft.com/office/officeart/2016/7/layout/RoundedRectangleTimeline"/>
    <dgm:cxn modelId="{BE510740-7E10-4FA4-9A49-26B76F512E0E}" type="presParOf" srcId="{480AC6DE-4604-4239-A4BB-035C6876F408}" destId="{EA590A35-BB77-44F2-B232-B66A91D3690B}" srcOrd="1" destOrd="0" presId="urn:microsoft.com/office/officeart/2016/7/layout/RoundedRectangleTimeline"/>
    <dgm:cxn modelId="{6A4F195B-C8AD-4773-956D-ECD1C82F572F}" type="presParOf" srcId="{480AC6DE-4604-4239-A4BB-035C6876F408}" destId="{4FAB8CB3-015A-4821-B190-C781F32C6F6F}" srcOrd="2" destOrd="0" presId="urn:microsoft.com/office/officeart/2016/7/layout/RoundedRectangleTimeline"/>
    <dgm:cxn modelId="{3FD91ADE-35B2-4DFE-85DC-0850EC4480F7}" type="presParOf" srcId="{480AC6DE-4604-4239-A4BB-035C6876F408}" destId="{5D23B3E9-0B18-4F4D-A70D-6AB9F54868F3}" srcOrd="3" destOrd="0" presId="urn:microsoft.com/office/officeart/2016/7/layout/RoundedRectangleTimeline"/>
    <dgm:cxn modelId="{E1E5869C-1230-4BA6-9031-69B1467A7251}" type="presParOf" srcId="{480AC6DE-4604-4239-A4BB-035C6876F408}" destId="{A3530807-94C4-4E01-A992-42EE5F966418}" srcOrd="4" destOrd="0" presId="urn:microsoft.com/office/officeart/2016/7/layout/RoundedRectangleTimeline"/>
    <dgm:cxn modelId="{254189E1-4F84-4C81-BF9E-C84F133A892A}" type="presParOf" srcId="{AB52B3CC-6563-466D-BFC3-9B6B5AFA0881}" destId="{12CBF148-F1F9-439D-A14B-4B54DA5A21E8}" srcOrd="5" destOrd="0" presId="urn:microsoft.com/office/officeart/2016/7/layout/RoundedRectangleTimeline"/>
    <dgm:cxn modelId="{1F4A4777-E935-453F-A5B9-015C6946FC6A}" type="presParOf" srcId="{AB52B3CC-6563-466D-BFC3-9B6B5AFA0881}" destId="{3E3E944D-A6EC-4962-9AC1-C585A4F97BDA}" srcOrd="6"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 modelId="{FD518FA5-0A57-4B5B-8086-B0ED2A16CF4F}" type="presParOf" srcId="{AB52B3CC-6563-466D-BFC3-9B6B5AFA0881}" destId="{FE1DE7A1-2FCE-4C9E-91A8-54BF15F393FD}" srcOrd="7" destOrd="0" presId="urn:microsoft.com/office/officeart/2016/7/layout/RoundedRectangleTimeline"/>
    <dgm:cxn modelId="{2F6070FD-BFDF-4BAD-BD45-DDB70ECA8A00}" type="presParOf" srcId="{AB52B3CC-6563-466D-BFC3-9B6B5AFA0881}" destId="{CDE457B8-34B2-475A-AC29-C7DCDFD5299F}" srcOrd="8" destOrd="0" presId="urn:microsoft.com/office/officeart/2016/7/layout/RoundedRectangleTimeline"/>
    <dgm:cxn modelId="{7F3523BB-4428-4607-A433-B6B4E399842C}" type="presParOf" srcId="{CDE457B8-34B2-475A-AC29-C7DCDFD5299F}" destId="{CF7DD85D-3DE3-44DA-95BC-A386C0DCCE91}" srcOrd="0" destOrd="0" presId="urn:microsoft.com/office/officeart/2016/7/layout/RoundedRectangleTimeline"/>
    <dgm:cxn modelId="{0076A6DB-DB14-4C88-990B-44351375F6E2}" type="presParOf" srcId="{CDE457B8-34B2-475A-AC29-C7DCDFD5299F}" destId="{62880F63-4266-4DB5-A734-E0E74257AFB1}" srcOrd="1" destOrd="0" presId="urn:microsoft.com/office/officeart/2016/7/layout/RoundedRectangleTimeline"/>
    <dgm:cxn modelId="{371537BC-C9CC-4494-B9B1-7C6E5E017E38}" type="presParOf" srcId="{CDE457B8-34B2-475A-AC29-C7DCDFD5299F}" destId="{2FCD5060-7995-4DDF-BBAD-C415FE023189}" srcOrd="2" destOrd="0" presId="urn:microsoft.com/office/officeart/2016/7/layout/RoundedRectangleTimeline"/>
    <dgm:cxn modelId="{B61E623E-D31D-4380-8894-D93807D14C1E}" type="presParOf" srcId="{CDE457B8-34B2-475A-AC29-C7DCDFD5299F}" destId="{4AF85224-2766-491F-945B-AA6335D27E61}" srcOrd="3" destOrd="0" presId="urn:microsoft.com/office/officeart/2016/7/layout/RoundedRectangleTimeline"/>
    <dgm:cxn modelId="{3E4B1CA1-9722-4661-88A4-FD87AC4CC852}" type="presParOf" srcId="{CDE457B8-34B2-475A-AC29-C7DCDFD5299F}" destId="{9F141F86-EDF5-44A8-93AD-834F911F5BE4}"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1475519" y="844232"/>
          <a:ext cx="363378" cy="1945321"/>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2018</a:t>
          </a:r>
        </a:p>
      </dsp:txBody>
      <dsp:txXfrm rot="5400000">
        <a:off x="702287" y="1652943"/>
        <a:ext cx="1927582" cy="327900"/>
      </dsp:txXfrm>
    </dsp:sp>
    <dsp:sp modelId="{5A1B764B-0DC5-47CD-BDEA-9E67799496EC}">
      <dsp:nvSpPr>
        <dsp:cNvPr id="0" name=""/>
        <dsp:cNvSpPr/>
      </dsp:nvSpPr>
      <dsp:spPr>
        <a:xfrm>
          <a:off x="3231" y="0"/>
          <a:ext cx="3242202"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3,340</a:t>
          </a:r>
        </a:p>
      </dsp:txBody>
      <dsp:txXfrm>
        <a:off x="3231" y="0"/>
        <a:ext cx="3242202" cy="1271825"/>
      </dsp:txXfrm>
    </dsp:sp>
    <dsp:sp modelId="{122B38A3-0442-4747-820C-1F37877E2B0E}">
      <dsp:nvSpPr>
        <dsp:cNvPr id="0" name=""/>
        <dsp:cNvSpPr/>
      </dsp:nvSpPr>
      <dsp:spPr>
        <a:xfrm>
          <a:off x="1624332"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1587994"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2596993" y="1635204"/>
          <a:ext cx="1945321" cy="363378"/>
        </a:xfrm>
        <a:prstGeom prst="rect">
          <a:avLst/>
        </a:prstGeom>
        <a:solidFill>
          <a:schemeClr val="accent1">
            <a:shade val="80000"/>
            <a:hueOff val="111548"/>
            <a:satOff val="-2264"/>
            <a:lumOff val="7669"/>
            <a:alphaOff val="0"/>
          </a:schemeClr>
        </a:solidFill>
        <a:ln w="22225" cap="rnd" cmpd="sng" algn="ctr">
          <a:solidFill>
            <a:schemeClr val="accent1">
              <a:shade val="80000"/>
              <a:hueOff val="111548"/>
              <a:satOff val="-2264"/>
              <a:lumOff val="76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2019</a:t>
          </a:r>
        </a:p>
      </dsp:txBody>
      <dsp:txXfrm>
        <a:off x="2596993" y="1635204"/>
        <a:ext cx="1945321" cy="363378"/>
      </dsp:txXfrm>
    </dsp:sp>
    <dsp:sp modelId="{DF65791B-462E-4589-B98D-F60587330CA8}">
      <dsp:nvSpPr>
        <dsp:cNvPr id="0" name=""/>
        <dsp:cNvSpPr/>
      </dsp:nvSpPr>
      <dsp:spPr>
        <a:xfrm>
          <a:off x="1948552" y="2361961"/>
          <a:ext cx="3242202"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4,317</a:t>
          </a:r>
        </a:p>
      </dsp:txBody>
      <dsp:txXfrm>
        <a:off x="1948552" y="2361961"/>
        <a:ext cx="3242202" cy="1271825"/>
      </dsp:txXfrm>
    </dsp:sp>
    <dsp:sp modelId="{DBA410EB-5F61-4F46-92D9-C5B0AA59EE15}">
      <dsp:nvSpPr>
        <dsp:cNvPr id="0" name=""/>
        <dsp:cNvSpPr/>
      </dsp:nvSpPr>
      <dsp:spPr>
        <a:xfrm>
          <a:off x="3569653"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3533315" y="2289285"/>
          <a:ext cx="72675" cy="72675"/>
        </a:xfrm>
        <a:prstGeom prst="ellipse">
          <a:avLst/>
        </a:prstGeom>
        <a:solidFill>
          <a:schemeClr val="accent1">
            <a:shade val="80000"/>
            <a:hueOff val="111548"/>
            <a:satOff val="-2264"/>
            <a:lumOff val="766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F1EE9B-858D-4F4D-A414-819069967F41}">
      <dsp:nvSpPr>
        <dsp:cNvPr id="0" name=""/>
        <dsp:cNvSpPr/>
      </dsp:nvSpPr>
      <dsp:spPr>
        <a:xfrm>
          <a:off x="4542314" y="1635204"/>
          <a:ext cx="1945321"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2020</a:t>
          </a:r>
        </a:p>
      </dsp:txBody>
      <dsp:txXfrm>
        <a:off x="4542314" y="1635204"/>
        <a:ext cx="1945321" cy="363378"/>
      </dsp:txXfrm>
    </dsp:sp>
    <dsp:sp modelId="{EA590A35-BB77-44F2-B232-B66A91D3690B}">
      <dsp:nvSpPr>
        <dsp:cNvPr id="0" name=""/>
        <dsp:cNvSpPr/>
      </dsp:nvSpPr>
      <dsp:spPr>
        <a:xfrm>
          <a:off x="3893873" y="0"/>
          <a:ext cx="3242202"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4,565</a:t>
          </a:r>
        </a:p>
        <a:p>
          <a:pPr marL="0" lvl="0" indent="0" algn="ctr" defTabSz="488950">
            <a:lnSpc>
              <a:spcPct val="90000"/>
            </a:lnSpc>
            <a:spcBef>
              <a:spcPct val="0"/>
            </a:spcBef>
            <a:spcAft>
              <a:spcPct val="35000"/>
            </a:spcAft>
            <a:buNone/>
          </a:pPr>
          <a:r>
            <a:rPr lang="en-US" sz="1100" kern="1200" dirty="0"/>
            <a:t>March 2020 – COVID 19</a:t>
          </a:r>
        </a:p>
      </dsp:txBody>
      <dsp:txXfrm>
        <a:off x="3893873" y="0"/>
        <a:ext cx="3242202" cy="1271825"/>
      </dsp:txXfrm>
    </dsp:sp>
    <dsp:sp modelId="{4FAB8CB3-015A-4821-B190-C781F32C6F6F}">
      <dsp:nvSpPr>
        <dsp:cNvPr id="0" name=""/>
        <dsp:cNvSpPr/>
      </dsp:nvSpPr>
      <dsp:spPr>
        <a:xfrm>
          <a:off x="5514974" y="1344501"/>
          <a:ext cx="0" cy="290702"/>
        </a:xfrm>
        <a:prstGeom prst="line">
          <a:avLst/>
        </a:prstGeom>
        <a:noFill/>
        <a:ln w="12700" cap="rnd" cmpd="sng" algn="ctr">
          <a:solidFill>
            <a:schemeClr val="accent1">
              <a:shade val="90000"/>
              <a:hueOff val="178485"/>
              <a:satOff val="-3441"/>
              <a:lumOff val="11250"/>
              <a:alphaOff val="0"/>
            </a:schemeClr>
          </a:solidFill>
          <a:prstDash val="dash"/>
        </a:ln>
        <a:effectLst/>
      </dsp:spPr>
      <dsp:style>
        <a:lnRef idx="1">
          <a:scrgbClr r="0" g="0" b="0"/>
        </a:lnRef>
        <a:fillRef idx="0">
          <a:scrgbClr r="0" g="0" b="0"/>
        </a:fillRef>
        <a:effectRef idx="0">
          <a:scrgbClr r="0" g="0" b="0"/>
        </a:effectRef>
        <a:fontRef idx="minor"/>
      </dsp:style>
    </dsp:sp>
    <dsp:sp modelId="{5D23B3E9-0B18-4F4D-A70D-6AB9F54868F3}">
      <dsp:nvSpPr>
        <dsp:cNvPr id="0" name=""/>
        <dsp:cNvSpPr/>
      </dsp:nvSpPr>
      <dsp:spPr>
        <a:xfrm>
          <a:off x="5478637" y="127182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a:off x="6487635" y="1635204"/>
          <a:ext cx="1945321" cy="363378"/>
        </a:xfrm>
        <a:prstGeom prst="rect">
          <a:avLst/>
        </a:prstGeom>
        <a:solidFill>
          <a:schemeClr val="accent1">
            <a:shade val="80000"/>
            <a:hueOff val="334644"/>
            <a:satOff val="-6793"/>
            <a:lumOff val="23008"/>
            <a:alphaOff val="0"/>
          </a:schemeClr>
        </a:solidFill>
        <a:ln w="22225" cap="rnd" cmpd="sng" algn="ctr">
          <a:solidFill>
            <a:schemeClr val="accent1">
              <a:shade val="80000"/>
              <a:hueOff val="334644"/>
              <a:satOff val="-6793"/>
              <a:lumOff val="230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2021</a:t>
          </a:r>
        </a:p>
      </dsp:txBody>
      <dsp:txXfrm>
        <a:off x="6487635" y="1635204"/>
        <a:ext cx="1945321" cy="363378"/>
      </dsp:txXfrm>
    </dsp:sp>
    <dsp:sp modelId="{B4723E2A-4FF1-452A-BD25-8EC364F15A6F}">
      <dsp:nvSpPr>
        <dsp:cNvPr id="0" name=""/>
        <dsp:cNvSpPr/>
      </dsp:nvSpPr>
      <dsp:spPr>
        <a:xfrm>
          <a:off x="5839195" y="2361961"/>
          <a:ext cx="3242202"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5,123</a:t>
          </a:r>
        </a:p>
        <a:p>
          <a:pPr marL="0" lvl="0" indent="0" algn="ctr" defTabSz="488950">
            <a:lnSpc>
              <a:spcPct val="90000"/>
            </a:lnSpc>
            <a:spcBef>
              <a:spcPct val="0"/>
            </a:spcBef>
            <a:spcAft>
              <a:spcPct val="35000"/>
            </a:spcAft>
            <a:buNone/>
          </a:pPr>
          <a:r>
            <a:rPr lang="en-US" sz="1100" kern="1200" dirty="0"/>
            <a:t>Delta Variant</a:t>
          </a:r>
        </a:p>
        <a:p>
          <a:pPr marL="0" lvl="0" indent="0" algn="ctr" defTabSz="488950">
            <a:lnSpc>
              <a:spcPct val="90000"/>
            </a:lnSpc>
            <a:spcBef>
              <a:spcPct val="0"/>
            </a:spcBef>
            <a:spcAft>
              <a:spcPct val="35000"/>
            </a:spcAft>
            <a:buNone/>
          </a:pPr>
          <a:r>
            <a:rPr lang="en-US" sz="1100" kern="1200" dirty="0" err="1"/>
            <a:t>Omnicron</a:t>
          </a:r>
          <a:endParaRPr lang="en-US" sz="1100" kern="1200" dirty="0"/>
        </a:p>
        <a:p>
          <a:pPr marL="0" lvl="0" indent="0" algn="ctr" defTabSz="488950">
            <a:lnSpc>
              <a:spcPct val="90000"/>
            </a:lnSpc>
            <a:spcBef>
              <a:spcPct val="0"/>
            </a:spcBef>
            <a:spcAft>
              <a:spcPct val="35000"/>
            </a:spcAft>
            <a:buNone/>
          </a:pPr>
          <a:endParaRPr lang="en-US" sz="1100" kern="1200" dirty="0"/>
        </a:p>
      </dsp:txBody>
      <dsp:txXfrm>
        <a:off x="5839195" y="2361961"/>
        <a:ext cx="3242202" cy="1271825"/>
      </dsp:txXfrm>
    </dsp:sp>
    <dsp:sp modelId="{440E9361-37D2-4157-AF38-7B49AD23708B}">
      <dsp:nvSpPr>
        <dsp:cNvPr id="0" name=""/>
        <dsp:cNvSpPr/>
      </dsp:nvSpPr>
      <dsp:spPr>
        <a:xfrm>
          <a:off x="7460296" y="1998582"/>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7423958" y="2289285"/>
          <a:ext cx="72675" cy="72675"/>
        </a:xfrm>
        <a:prstGeom prst="ellipse">
          <a:avLst/>
        </a:prstGeom>
        <a:solidFill>
          <a:schemeClr val="accent1">
            <a:shade val="80000"/>
            <a:hueOff val="334644"/>
            <a:satOff val="-6793"/>
            <a:lumOff val="2300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7DD85D-3DE3-44DA-95BC-A386C0DCCE91}">
      <dsp:nvSpPr>
        <dsp:cNvPr id="0" name=""/>
        <dsp:cNvSpPr/>
      </dsp:nvSpPr>
      <dsp:spPr>
        <a:xfrm rot="5400000">
          <a:off x="9223928" y="844232"/>
          <a:ext cx="363378" cy="1945321"/>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2022</a:t>
          </a:r>
        </a:p>
      </dsp:txBody>
      <dsp:txXfrm rot="-5400000">
        <a:off x="8432957" y="1652943"/>
        <a:ext cx="1927582" cy="327900"/>
      </dsp:txXfrm>
    </dsp:sp>
    <dsp:sp modelId="{62880F63-4266-4DB5-A734-E0E74257AFB1}">
      <dsp:nvSpPr>
        <dsp:cNvPr id="0" name=""/>
        <dsp:cNvSpPr/>
      </dsp:nvSpPr>
      <dsp:spPr>
        <a:xfrm>
          <a:off x="7784516" y="0"/>
          <a:ext cx="3242202"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January 307</a:t>
          </a:r>
        </a:p>
      </dsp:txBody>
      <dsp:txXfrm>
        <a:off x="7784516" y="0"/>
        <a:ext cx="3242202" cy="1271825"/>
      </dsp:txXfrm>
    </dsp:sp>
    <dsp:sp modelId="{2FCD5060-7995-4DDF-BBAD-C415FE023189}">
      <dsp:nvSpPr>
        <dsp:cNvPr id="0" name=""/>
        <dsp:cNvSpPr/>
      </dsp:nvSpPr>
      <dsp:spPr>
        <a:xfrm>
          <a:off x="9405617" y="1344501"/>
          <a:ext cx="0" cy="290702"/>
        </a:xfrm>
        <a:prstGeom prst="line">
          <a:avLst/>
        </a:prstGeom>
        <a:noFill/>
        <a:ln w="12700" cap="rnd" cmpd="sng" algn="ctr">
          <a:solidFill>
            <a:schemeClr val="accent1">
              <a:shade val="90000"/>
              <a:hueOff val="446212"/>
              <a:satOff val="-8602"/>
              <a:lumOff val="28124"/>
              <a:alphaOff val="0"/>
            </a:schemeClr>
          </a:solidFill>
          <a:prstDash val="dash"/>
        </a:ln>
        <a:effectLst/>
      </dsp:spPr>
      <dsp:style>
        <a:lnRef idx="1">
          <a:scrgbClr r="0" g="0" b="0"/>
        </a:lnRef>
        <a:fillRef idx="0">
          <a:scrgbClr r="0" g="0" b="0"/>
        </a:fillRef>
        <a:effectRef idx="0">
          <a:scrgbClr r="0" g="0" b="0"/>
        </a:effectRef>
        <a:fontRef idx="minor"/>
      </dsp:style>
    </dsp:sp>
    <dsp:sp modelId="{4AF85224-2766-491F-945B-AA6335D27E61}">
      <dsp:nvSpPr>
        <dsp:cNvPr id="0" name=""/>
        <dsp:cNvSpPr/>
      </dsp:nvSpPr>
      <dsp:spPr>
        <a:xfrm>
          <a:off x="9369279"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2/6/2022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2/6/2022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2/6/2022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2/6/2022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2/6/2022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2/6/2022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2/6/2022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err="1"/>
              <a:t>Hawai</a:t>
            </a:r>
            <a:r>
              <a:rPr lang="en-US" b="1" dirty="0" err="1"/>
              <a:t>ʻ</a:t>
            </a:r>
            <a:r>
              <a:rPr lang="en-US" dirty="0" err="1"/>
              <a:t>i</a:t>
            </a:r>
            <a:r>
              <a:rPr lang="en-US" dirty="0"/>
              <a:t> county workforce Development board Executive director report</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Sandra Goodale										                                                       February 8, 2022</a:t>
            </a:r>
          </a:p>
          <a:p>
            <a:endParaRPr lang="en-US" dirty="0"/>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pPr algn="ctr"/>
            <a:r>
              <a:rPr lang="en-US" dirty="0"/>
              <a:t>American JOB CENTER has served 17,706 individuals since opening in DECEMBER 2017</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819392251"/>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86927-4D58-4388-99A5-3E6A0CA8CC24}"/>
              </a:ext>
            </a:extLst>
          </p:cNvPr>
          <p:cNvSpPr>
            <a:spLocks noGrp="1"/>
          </p:cNvSpPr>
          <p:nvPr>
            <p:ph type="ctrTitle"/>
          </p:nvPr>
        </p:nvSpPr>
        <p:spPr/>
        <p:txBody>
          <a:bodyPr/>
          <a:lstStyle/>
          <a:p>
            <a:r>
              <a:rPr lang="en-US" dirty="0"/>
              <a:t>WIOA TRANSITION</a:t>
            </a:r>
          </a:p>
        </p:txBody>
      </p:sp>
      <p:sp>
        <p:nvSpPr>
          <p:cNvPr id="3" name="Subtitle 2">
            <a:extLst>
              <a:ext uri="{FF2B5EF4-FFF2-40B4-BE49-F238E27FC236}">
                <a16:creationId xmlns:a16="http://schemas.microsoft.com/office/drawing/2014/main" id="{59E8545C-6FFE-4249-8439-3C5F8B97D587}"/>
              </a:ext>
            </a:extLst>
          </p:cNvPr>
          <p:cNvSpPr>
            <a:spLocks noGrp="1"/>
          </p:cNvSpPr>
          <p:nvPr>
            <p:ph type="subTitle" idx="1"/>
          </p:nvPr>
        </p:nvSpPr>
        <p:spPr/>
        <p:txBody>
          <a:bodyPr/>
          <a:lstStyle/>
          <a:p>
            <a:r>
              <a:rPr lang="en-US" dirty="0"/>
              <a:t>From Office of Housing to Research and development</a:t>
            </a:r>
          </a:p>
        </p:txBody>
      </p:sp>
      <p:sp>
        <p:nvSpPr>
          <p:cNvPr id="4" name="TextBox 3">
            <a:extLst>
              <a:ext uri="{FF2B5EF4-FFF2-40B4-BE49-F238E27FC236}">
                <a16:creationId xmlns:a16="http://schemas.microsoft.com/office/drawing/2014/main" id="{CD5CC5EA-1AD6-4EAE-A17C-412184E055E1}"/>
              </a:ext>
            </a:extLst>
          </p:cNvPr>
          <p:cNvSpPr txBox="1"/>
          <p:nvPr/>
        </p:nvSpPr>
        <p:spPr>
          <a:xfrm>
            <a:off x="830510" y="3429000"/>
            <a:ext cx="10744230"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Effective January 18, 2022 WIOA Program and the Local Workforce Board staff were physically moved from Office of Housing located at 1990 </a:t>
            </a:r>
            <a:r>
              <a:rPr lang="en-US" dirty="0" err="1">
                <a:solidFill>
                  <a:schemeClr val="bg1"/>
                </a:solidFill>
              </a:rPr>
              <a:t>Kinnole</a:t>
            </a:r>
            <a:r>
              <a:rPr lang="en-US" dirty="0">
                <a:solidFill>
                  <a:schemeClr val="bg1"/>
                </a:solidFill>
              </a:rPr>
              <a:t> Street to Research &amp; Development located at 25 </a:t>
            </a:r>
            <a:r>
              <a:rPr lang="en-US" dirty="0" err="1">
                <a:solidFill>
                  <a:schemeClr val="bg1"/>
                </a:solidFill>
              </a:rPr>
              <a:t>Aupuni</a:t>
            </a:r>
            <a:r>
              <a:rPr lang="en-US" dirty="0">
                <a:solidFill>
                  <a:schemeClr val="bg1"/>
                </a:solidFill>
              </a:rPr>
              <a:t> Street.</a:t>
            </a:r>
          </a:p>
          <a:p>
            <a:pPr marL="285750" indent="-285750">
              <a:buFont typeface="Arial" panose="020B0604020202020204" pitchFamily="34" charset="0"/>
              <a:buChar char="•"/>
            </a:pPr>
            <a:r>
              <a:rPr lang="en-US" dirty="0">
                <a:solidFill>
                  <a:schemeClr val="bg1"/>
                </a:solidFill>
              </a:rPr>
              <a:t>The transition has been seamless for the American Job Center, The Local Workforce Board, the Workforce Innovation and Opportunity Act Service Providers and the Community.</a:t>
            </a:r>
          </a:p>
          <a:p>
            <a:pPr marL="285750" indent="-285750">
              <a:buFont typeface="Arial" panose="020B0604020202020204" pitchFamily="34" charset="0"/>
              <a:buChar char="•"/>
            </a:pPr>
            <a:r>
              <a:rPr lang="en-US" dirty="0">
                <a:solidFill>
                  <a:schemeClr val="bg1"/>
                </a:solidFill>
              </a:rPr>
              <a:t>With the transition there are many opportunities for collaboration between sectors and workforce development.  More to come on this…</a:t>
            </a:r>
          </a:p>
          <a:p>
            <a:pPr marL="285750" indent="-285750">
              <a:buFont typeface="Arial" panose="020B0604020202020204" pitchFamily="34" charset="0"/>
              <a:buChar char="•"/>
            </a:pP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44749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A7239-DBDA-43AB-94A4-B8CB3D82F6B8}"/>
              </a:ext>
            </a:extLst>
          </p:cNvPr>
          <p:cNvSpPr>
            <a:spLocks noGrp="1"/>
          </p:cNvSpPr>
          <p:nvPr>
            <p:ph type="title"/>
          </p:nvPr>
        </p:nvSpPr>
        <p:spPr/>
        <p:txBody>
          <a:bodyPr/>
          <a:lstStyle/>
          <a:p>
            <a:r>
              <a:rPr lang="en-US" dirty="0"/>
              <a:t>UP &amp; COMING </a:t>
            </a:r>
          </a:p>
        </p:txBody>
      </p:sp>
      <p:sp>
        <p:nvSpPr>
          <p:cNvPr id="3" name="Content Placeholder 2">
            <a:extLst>
              <a:ext uri="{FF2B5EF4-FFF2-40B4-BE49-F238E27FC236}">
                <a16:creationId xmlns:a16="http://schemas.microsoft.com/office/drawing/2014/main" id="{291BD362-FA48-413C-A467-BBB743955F15}"/>
              </a:ext>
            </a:extLst>
          </p:cNvPr>
          <p:cNvSpPr>
            <a:spLocks noGrp="1"/>
          </p:cNvSpPr>
          <p:nvPr>
            <p:ph sz="half" idx="1"/>
          </p:nvPr>
        </p:nvSpPr>
        <p:spPr>
          <a:xfrm>
            <a:off x="581193" y="2032000"/>
            <a:ext cx="11331407" cy="4096341"/>
          </a:xfrm>
        </p:spPr>
        <p:txBody>
          <a:bodyPr>
            <a:normAutofit/>
          </a:bodyPr>
          <a:lstStyle/>
          <a:p>
            <a:r>
              <a:rPr lang="en-US" dirty="0"/>
              <a:t>The American Job Center and the Business Services Team are working with Big Island credit unions on an in-person/virtual job fair for March/April. </a:t>
            </a:r>
          </a:p>
          <a:p>
            <a:r>
              <a:rPr lang="en-US" dirty="0"/>
              <a:t>USDOL’s statewide monitoring of the COVID-19 Disaster Recovery Grants is being held February    7-14, 2022.</a:t>
            </a:r>
          </a:p>
          <a:p>
            <a:r>
              <a:rPr lang="en-US" dirty="0"/>
              <a:t>Fiscal monitoring of the WIOA program is being slated for February 2022.</a:t>
            </a:r>
          </a:p>
          <a:p>
            <a:r>
              <a:rPr lang="en-US" dirty="0"/>
              <a:t>Program monitoring of the Adult/DW/Youth programs are slated for March 2022.</a:t>
            </a:r>
          </a:p>
          <a:p>
            <a:r>
              <a:rPr lang="en-US" dirty="0"/>
              <a:t>The Supplemental Agreement for Program Year (PY) 21 Youth services has been signed by Goodwill and is being circulated at the County for execution. </a:t>
            </a:r>
          </a:p>
          <a:p>
            <a:r>
              <a:rPr lang="en-US" dirty="0"/>
              <a:t>The lease for the American Job Center was extended.</a:t>
            </a:r>
          </a:p>
          <a:p>
            <a:r>
              <a:rPr lang="en-US" dirty="0"/>
              <a:t>Currently working on the RFP for the One-Stop Operator - now that WIOA has been transitioned out of Housing.</a:t>
            </a:r>
          </a:p>
          <a:p>
            <a:r>
              <a:rPr lang="en-US" dirty="0"/>
              <a:t>Working on recommendations for Board vacancies.</a:t>
            </a:r>
          </a:p>
          <a:p>
            <a:endParaRPr lang="en-US" dirty="0"/>
          </a:p>
        </p:txBody>
      </p:sp>
    </p:spTree>
    <p:extLst>
      <p:ext uri="{BB962C8B-B14F-4D97-AF65-F5344CB8AC3E}">
        <p14:creationId xmlns:p14="http://schemas.microsoft.com/office/powerpoint/2010/main" val="254809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3772EE4-ED5E-4D3A-A306-B22CF8667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601200"/>
            <a:ext cx="3703320"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2818F32-6BFE-4B37-82BB-BEE1A440778F}"/>
              </a:ext>
            </a:extLst>
          </p:cNvPr>
          <p:cNvSpPr>
            <a:spLocks noGrp="1"/>
          </p:cNvSpPr>
          <p:nvPr>
            <p:ph type="title"/>
          </p:nvPr>
        </p:nvSpPr>
        <p:spPr>
          <a:xfrm>
            <a:off x="542925" y="944752"/>
            <a:ext cx="3606929" cy="737744"/>
          </a:xfrm>
        </p:spPr>
        <p:txBody>
          <a:bodyPr vert="horz" lIns="91440" tIns="45720" rIns="91440" bIns="45720" rtlCol="0" anchor="b">
            <a:normAutofit/>
          </a:bodyPr>
          <a:lstStyle/>
          <a:p>
            <a:pPr algn="ctr">
              <a:lnSpc>
                <a:spcPct val="90000"/>
              </a:lnSpc>
            </a:pPr>
            <a:r>
              <a:rPr lang="en-US" sz="2000" b="0" kern="1200" cap="all" dirty="0">
                <a:solidFill>
                  <a:srgbClr val="FFFFFF"/>
                </a:solidFill>
                <a:latin typeface="+mj-lt"/>
                <a:ea typeface="+mj-ea"/>
                <a:cs typeface="+mj-cs"/>
              </a:rPr>
              <a:t>Mahalo ANN </a:t>
            </a:r>
            <a:r>
              <a:rPr lang="en-US" sz="2000" b="0" kern="1200" cap="all" dirty="0" err="1">
                <a:solidFill>
                  <a:srgbClr val="FFFFFF"/>
                </a:solidFill>
                <a:latin typeface="+mj-lt"/>
                <a:ea typeface="+mj-ea"/>
                <a:cs typeface="+mj-cs"/>
              </a:rPr>
              <a:t>Ebesuno</a:t>
            </a:r>
            <a:r>
              <a:rPr lang="en-US" sz="2000" b="0" kern="1200" cap="all" dirty="0">
                <a:solidFill>
                  <a:srgbClr val="FFFFFF"/>
                </a:solidFill>
                <a:latin typeface="+mj-lt"/>
                <a:ea typeface="+mj-ea"/>
                <a:cs typeface="+mj-cs"/>
              </a:rPr>
              <a:t> </a:t>
            </a:r>
            <a:br>
              <a:rPr lang="en-US" sz="2000" b="0" kern="1200" cap="all" dirty="0">
                <a:solidFill>
                  <a:srgbClr val="FFFFFF"/>
                </a:solidFill>
                <a:latin typeface="+mj-lt"/>
                <a:ea typeface="+mj-ea"/>
                <a:cs typeface="+mj-cs"/>
              </a:rPr>
            </a:br>
            <a:endParaRPr lang="en-US" sz="2000" b="0" kern="1200" cap="all" dirty="0">
              <a:solidFill>
                <a:srgbClr val="FFFFFF"/>
              </a:solidFill>
              <a:latin typeface="+mj-lt"/>
              <a:ea typeface="+mj-ea"/>
              <a:cs typeface="+mj-cs"/>
            </a:endParaRPr>
          </a:p>
        </p:txBody>
      </p:sp>
      <p:sp>
        <p:nvSpPr>
          <p:cNvPr id="25" name="Rectangle 24">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 name="Text Placeholder 3">
            <a:extLst>
              <a:ext uri="{FF2B5EF4-FFF2-40B4-BE49-F238E27FC236}">
                <a16:creationId xmlns:a16="http://schemas.microsoft.com/office/drawing/2014/main" id="{FCCEB480-0674-4CC5-BE55-4F2B111ABC3E}"/>
              </a:ext>
            </a:extLst>
          </p:cNvPr>
          <p:cNvSpPr>
            <a:spLocks noGrp="1"/>
          </p:cNvSpPr>
          <p:nvPr>
            <p:ph type="body" sz="half" idx="2"/>
          </p:nvPr>
        </p:nvSpPr>
        <p:spPr>
          <a:xfrm>
            <a:off x="671513" y="1583814"/>
            <a:ext cx="3123783" cy="4329434"/>
          </a:xfrm>
        </p:spPr>
        <p:txBody>
          <a:bodyPr vert="horz" lIns="91440" tIns="45720" rIns="91440" bIns="45720" rtlCol="0" anchor="t">
            <a:normAutofit fontScale="92500" lnSpcReduction="10000"/>
          </a:bodyPr>
          <a:lstStyle/>
          <a:p>
            <a:pPr>
              <a:lnSpc>
                <a:spcPct val="100000"/>
              </a:lnSpc>
            </a:pPr>
            <a:r>
              <a:rPr lang="en-US" dirty="0">
                <a:solidFill>
                  <a:srgbClr val="FFFFFF"/>
                </a:solidFill>
              </a:rPr>
              <a:t>Ann- retired from Hawaii Government Employees Association and the Hawaii County Workforce Development Board January 31, 2022. She served on the HCWD Board for over 6 years. Ann’s interest in becoming a Hawaii County Workforce Development Board Member “To ensure the creation of good paying jobs to sustain a strong economy and allow our children to raise families here in Hawaii rather than going abroad.”</a:t>
            </a:r>
          </a:p>
          <a:p>
            <a:pPr algn="r">
              <a:lnSpc>
                <a:spcPct val="100000"/>
              </a:lnSpc>
            </a:pPr>
            <a:endParaRPr lang="en-US" dirty="0">
              <a:solidFill>
                <a:srgbClr val="FFFFFF"/>
              </a:solidFill>
            </a:endParaRPr>
          </a:p>
          <a:p>
            <a:pPr algn="r">
              <a:lnSpc>
                <a:spcPct val="100000"/>
              </a:lnSpc>
            </a:pPr>
            <a:r>
              <a:rPr lang="en-US" sz="1600" b="0" kern="1200" cap="all" dirty="0">
                <a:solidFill>
                  <a:srgbClr val="FFFFFF"/>
                </a:solidFill>
                <a:latin typeface="+mj-lt"/>
                <a:ea typeface="+mj-ea"/>
                <a:cs typeface="+mj-cs"/>
              </a:rPr>
              <a:t>HCWDB 2015-2021</a:t>
            </a:r>
            <a:br>
              <a:rPr lang="en-US" sz="1600" b="0" kern="1200" cap="all" dirty="0">
                <a:solidFill>
                  <a:srgbClr val="FFFFFF"/>
                </a:solidFill>
                <a:latin typeface="+mj-lt"/>
                <a:ea typeface="+mj-ea"/>
                <a:cs typeface="+mj-cs"/>
              </a:rPr>
            </a:br>
            <a:r>
              <a:rPr lang="en-US" sz="1600" b="0" kern="1200" cap="all" dirty="0">
                <a:solidFill>
                  <a:srgbClr val="FFFFFF"/>
                </a:solidFill>
                <a:latin typeface="+mj-lt"/>
                <a:ea typeface="+mj-ea"/>
                <a:cs typeface="+mj-cs"/>
              </a:rPr>
              <a:t>Laborer Organization representative </a:t>
            </a:r>
            <a:br>
              <a:rPr lang="en-US" sz="1600" b="0" kern="1200" cap="all" dirty="0">
                <a:solidFill>
                  <a:srgbClr val="FFFFFF"/>
                </a:solidFill>
                <a:latin typeface="+mj-lt"/>
                <a:ea typeface="+mj-ea"/>
                <a:cs typeface="+mj-cs"/>
              </a:rPr>
            </a:br>
            <a:endParaRPr lang="en-US" dirty="0">
              <a:solidFill>
                <a:srgbClr val="FFFFFF"/>
              </a:solidFill>
            </a:endParaRPr>
          </a:p>
          <a:p>
            <a:pPr>
              <a:lnSpc>
                <a:spcPct val="100000"/>
              </a:lnSpc>
              <a:buFont typeface="Wingdings 2" panose="05020102010507070707" pitchFamily="18" charset="2"/>
              <a:buChar char=""/>
            </a:pPr>
            <a:endParaRPr lang="en-US" dirty="0">
              <a:solidFill>
                <a:srgbClr val="FFFFFF"/>
              </a:solidFill>
            </a:endParaRPr>
          </a:p>
        </p:txBody>
      </p:sp>
      <p:pic>
        <p:nvPicPr>
          <p:cNvPr id="10" name="Picture Placeholder 9" descr="A group of people holding a plaque&#10;&#10;Description automatically generated with low confidence">
            <a:extLst>
              <a:ext uri="{FF2B5EF4-FFF2-40B4-BE49-F238E27FC236}">
                <a16:creationId xmlns:a16="http://schemas.microsoft.com/office/drawing/2014/main" id="{BEA89FE3-CBBD-4692-A593-D230B2060EEE}"/>
              </a:ext>
            </a:extLst>
          </p:cNvPr>
          <p:cNvPicPr>
            <a:picLocks noGrp="1" noChangeAspect="1"/>
          </p:cNvPicPr>
          <p:nvPr>
            <p:ph type="pic" idx="1"/>
          </p:nvPr>
        </p:nvPicPr>
        <p:blipFill rotWithShape="1">
          <a:blip r:embed="rId2"/>
          <a:srcRect b="10804"/>
          <a:stretch/>
        </p:blipFill>
        <p:spPr>
          <a:xfrm>
            <a:off x="4241830" y="601200"/>
            <a:ext cx="7503636" cy="5789365"/>
          </a:xfrm>
          <a:prstGeom prst="rect">
            <a:avLst/>
          </a:prstGeom>
        </p:spPr>
      </p:pic>
    </p:spTree>
    <p:extLst>
      <p:ext uri="{BB962C8B-B14F-4D97-AF65-F5344CB8AC3E}">
        <p14:creationId xmlns:p14="http://schemas.microsoft.com/office/powerpoint/2010/main" val="51616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513F6-22BF-4F00-B0DD-4FF4CDFF366A}"/>
              </a:ext>
            </a:extLst>
          </p:cNvPr>
          <p:cNvSpPr>
            <a:spLocks noGrp="1"/>
          </p:cNvSpPr>
          <p:nvPr>
            <p:ph type="title"/>
          </p:nvPr>
        </p:nvSpPr>
        <p:spPr>
          <a:xfrm>
            <a:off x="581192" y="3014736"/>
            <a:ext cx="11029615" cy="2147467"/>
          </a:xfrm>
        </p:spPr>
        <p:txBody>
          <a:bodyPr>
            <a:normAutofit fontScale="90000"/>
          </a:bodyPr>
          <a:lstStyle/>
          <a:p>
            <a:br>
              <a:rPr lang="en-US" dirty="0"/>
            </a:br>
            <a:br>
              <a:rPr lang="en-US" dirty="0"/>
            </a:br>
            <a:br>
              <a:rPr lang="en-US" dirty="0"/>
            </a:br>
            <a:r>
              <a:rPr lang="en-US" dirty="0"/>
              <a:t>Upcoming MEETINGS</a:t>
            </a:r>
            <a:br>
              <a:rPr lang="en-US" dirty="0"/>
            </a:br>
            <a:br>
              <a:rPr lang="en-US" dirty="0"/>
            </a:br>
            <a:r>
              <a:rPr lang="en-US" dirty="0"/>
              <a:t>workforce Development council </a:t>
            </a:r>
            <a:r>
              <a:rPr lang="en-US" dirty="0">
                <a:solidFill>
                  <a:srgbClr val="FF0000"/>
                </a:solidFill>
              </a:rPr>
              <a:t>February 10, 2022</a:t>
            </a:r>
            <a:br>
              <a:rPr lang="en-US" dirty="0"/>
            </a:br>
            <a:r>
              <a:rPr lang="en-US" dirty="0"/>
              <a:t>AJC partner meeting is </a:t>
            </a:r>
            <a:r>
              <a:rPr lang="en-US" dirty="0">
                <a:solidFill>
                  <a:srgbClr val="FF0000"/>
                </a:solidFill>
              </a:rPr>
              <a:t>February 17, 2022</a:t>
            </a:r>
            <a:br>
              <a:rPr lang="en-US" dirty="0"/>
            </a:br>
            <a:r>
              <a:rPr lang="en-US" dirty="0"/>
              <a:t>Business </a:t>
            </a:r>
            <a:r>
              <a:rPr lang="en-US"/>
              <a:t>engagement </a:t>
            </a:r>
            <a:r>
              <a:rPr lang="en-US">
                <a:solidFill>
                  <a:srgbClr val="FF0000"/>
                </a:solidFill>
              </a:rPr>
              <a:t>3/2</a:t>
            </a:r>
            <a:r>
              <a:rPr lang="en-US" dirty="0">
                <a:solidFill>
                  <a:srgbClr val="FF0000"/>
                </a:solidFill>
              </a:rPr>
              <a:t>, 5/4, 7/6, 9/7, 11/2, 2022 </a:t>
            </a:r>
            <a:br>
              <a:rPr lang="en-US" dirty="0">
                <a:solidFill>
                  <a:srgbClr val="FF0000"/>
                </a:solidFill>
              </a:rPr>
            </a:br>
            <a:r>
              <a:rPr lang="en-US" dirty="0"/>
              <a:t>Board meeting is </a:t>
            </a:r>
            <a:r>
              <a:rPr lang="en-US" dirty="0">
                <a:solidFill>
                  <a:srgbClr val="FF0000"/>
                </a:solidFill>
              </a:rPr>
              <a:t>April 5, 2022</a:t>
            </a:r>
            <a:br>
              <a:rPr lang="en-US" dirty="0">
                <a:solidFill>
                  <a:srgbClr val="FF0000"/>
                </a:solidFill>
              </a:rPr>
            </a:br>
            <a:r>
              <a:rPr lang="en-US" dirty="0"/>
              <a:t>oversight committee meeting </a:t>
            </a:r>
            <a:r>
              <a:rPr lang="en-US" dirty="0">
                <a:solidFill>
                  <a:srgbClr val="FF0000"/>
                </a:solidFill>
              </a:rPr>
              <a:t>TBD</a:t>
            </a:r>
            <a:br>
              <a:rPr lang="en-US" dirty="0"/>
            </a:br>
            <a:endParaRPr lang="en-US" dirty="0"/>
          </a:p>
        </p:txBody>
      </p:sp>
    </p:spTree>
    <p:extLst>
      <p:ext uri="{BB962C8B-B14F-4D97-AF65-F5344CB8AC3E}">
        <p14:creationId xmlns:p14="http://schemas.microsoft.com/office/powerpoint/2010/main" val="3721088209"/>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2.xml><?xml version="1.0" encoding="utf-8"?>
<ds:datastoreItem xmlns:ds="http://schemas.openxmlformats.org/officeDocument/2006/customXml" ds:itemID="{8D289AE2-D2AE-49D1-AFAC-3A79F6794255}">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terms/"/>
    <ds:schemaRef ds:uri="http://purl.org/dc/dcmitype/"/>
    <ds:schemaRef ds:uri="http://www.w3.org/XML/1998/namespace"/>
    <ds:schemaRef ds:uri="16c05727-aa75-4e4a-9b5f-8a80a1165891"/>
    <ds:schemaRef ds:uri="71af3243-3dd4-4a8d-8c0d-dd76da1f02a5"/>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{3E704F96-90FB-4263-93A0-3BE8253E2FA4}tf33552983_win32</Template>
  <TotalTime>87</TotalTime>
  <Words>423</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Franklin Gothic Book</vt:lpstr>
      <vt:lpstr>Franklin Gothic Demi</vt:lpstr>
      <vt:lpstr>Wingdings 2</vt:lpstr>
      <vt:lpstr>DividendVTI</vt:lpstr>
      <vt:lpstr>Hawaiʻi county workforce Development board Executive director report</vt:lpstr>
      <vt:lpstr>American JOB CENTER has served 17,706 individuals since opening in DECEMBER 2017</vt:lpstr>
      <vt:lpstr>WIOA TRANSITION</vt:lpstr>
      <vt:lpstr>UP &amp; COMING </vt:lpstr>
      <vt:lpstr>Mahalo ANN Ebesuno  </vt:lpstr>
      <vt:lpstr>   Upcoming MEETINGS  workforce Development council February 10, 2022 AJC partner meeting is February 17, 2022 Business engagement 3/2, 5/4, 7/6, 9/7, 11/2, 2022  Board meeting is April 5, 2022 oversight committee meeting TBD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Hawaiʻi county workforce Development board Executive director report</dc:title>
  <dc:creator>Goodale, Sandra J</dc:creator>
  <cp:lastModifiedBy>Goodale, Sandra J</cp:lastModifiedBy>
  <cp:revision>3</cp:revision>
  <dcterms:created xsi:type="dcterms:W3CDTF">2022-02-07T03:31:19Z</dcterms:created>
  <dcterms:modified xsi:type="dcterms:W3CDTF">2022-02-07T05:14:18Z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