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9" r:id="rId4"/>
    <p:sldId id="260" r:id="rId5"/>
    <p:sldId id="258" r:id="rId6"/>
    <p:sldId id="264" r:id="rId7"/>
    <p:sldId id="257" r:id="rId8"/>
    <p:sldId id="265" r:id="rId9"/>
    <p:sldId id="256" r:id="rId10"/>
    <p:sldId id="263" r:id="rId11"/>
    <p:sldId id="261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DEE750-57D3-4BBB-8436-935470FFEDAA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3055CEF-1991-42AF-93B5-EADBCA5B3AC4}">
      <dgm:prSet/>
      <dgm:spPr/>
      <dgm:t>
        <a:bodyPr/>
        <a:lstStyle/>
        <a:p>
          <a:r>
            <a:rPr lang="en-US" dirty="0"/>
            <a:t>Advocacy groups</a:t>
          </a:r>
        </a:p>
      </dgm:t>
    </dgm:pt>
    <dgm:pt modelId="{6BC597DC-16C8-4229-9D44-8B44339452C3}" type="parTrans" cxnId="{FABCF64D-4662-45E6-9611-3DCF168CA083}">
      <dgm:prSet/>
      <dgm:spPr/>
      <dgm:t>
        <a:bodyPr/>
        <a:lstStyle/>
        <a:p>
          <a:endParaRPr lang="en-US"/>
        </a:p>
      </dgm:t>
    </dgm:pt>
    <dgm:pt modelId="{E19BC96A-AE7E-4464-BA29-AC24C020FBCE}" type="sibTrans" cxnId="{FABCF64D-4662-45E6-9611-3DCF168CA083}">
      <dgm:prSet/>
      <dgm:spPr/>
      <dgm:t>
        <a:bodyPr/>
        <a:lstStyle/>
        <a:p>
          <a:endParaRPr lang="en-US"/>
        </a:p>
      </dgm:t>
    </dgm:pt>
    <dgm:pt modelId="{68EAC3DD-23BA-4C15-BA7E-400E44022C1C}">
      <dgm:prSet/>
      <dgm:spPr/>
      <dgm:t>
        <a:bodyPr/>
        <a:lstStyle/>
        <a:p>
          <a:r>
            <a:rPr lang="en-US" dirty="0" err="1"/>
            <a:t>HawaiiKidsCan</a:t>
          </a:r>
          <a:endParaRPr lang="en-US" dirty="0"/>
        </a:p>
      </dgm:t>
    </dgm:pt>
    <dgm:pt modelId="{E212F678-9A5E-4456-8D70-E973952F001D}" type="parTrans" cxnId="{829CD280-9FAC-474D-8532-50F4AAB0B7D6}">
      <dgm:prSet/>
      <dgm:spPr/>
      <dgm:t>
        <a:bodyPr/>
        <a:lstStyle/>
        <a:p>
          <a:endParaRPr lang="en-US"/>
        </a:p>
      </dgm:t>
    </dgm:pt>
    <dgm:pt modelId="{1B929086-4CD8-4CAE-89D2-4FC615C8DF42}" type="sibTrans" cxnId="{829CD280-9FAC-474D-8532-50F4AAB0B7D6}">
      <dgm:prSet/>
      <dgm:spPr/>
      <dgm:t>
        <a:bodyPr/>
        <a:lstStyle/>
        <a:p>
          <a:endParaRPr lang="en-US"/>
        </a:p>
      </dgm:t>
    </dgm:pt>
    <dgm:pt modelId="{8648745D-D96C-4C87-845E-AF946F5E73B3}">
      <dgm:prSet/>
      <dgm:spPr/>
      <dgm:t>
        <a:bodyPr/>
        <a:lstStyle/>
        <a:p>
          <a:r>
            <a:rPr lang="en-US" dirty="0"/>
            <a:t>Code.org</a:t>
          </a:r>
        </a:p>
      </dgm:t>
    </dgm:pt>
    <dgm:pt modelId="{912652D7-1703-4001-8233-3A093E23C42E}" type="parTrans" cxnId="{C97E6AC3-A31D-44EA-83CE-E08B8C95E76B}">
      <dgm:prSet/>
      <dgm:spPr/>
      <dgm:t>
        <a:bodyPr/>
        <a:lstStyle/>
        <a:p>
          <a:endParaRPr lang="en-US"/>
        </a:p>
      </dgm:t>
    </dgm:pt>
    <dgm:pt modelId="{30B13424-2A33-46C6-850E-A3EAD55CC3CF}" type="sibTrans" cxnId="{C97E6AC3-A31D-44EA-83CE-E08B8C95E76B}">
      <dgm:prSet/>
      <dgm:spPr/>
      <dgm:t>
        <a:bodyPr/>
        <a:lstStyle/>
        <a:p>
          <a:endParaRPr lang="en-US"/>
        </a:p>
      </dgm:t>
    </dgm:pt>
    <dgm:pt modelId="{8E597D64-A42A-4300-80C2-B779AD3DE22F}">
      <dgm:prSet/>
      <dgm:spPr/>
      <dgm:t>
        <a:bodyPr/>
        <a:lstStyle/>
        <a:p>
          <a:r>
            <a:rPr lang="en-US" dirty="0"/>
            <a:t>Legislative branch</a:t>
          </a:r>
        </a:p>
      </dgm:t>
    </dgm:pt>
    <dgm:pt modelId="{CF1CDAEF-2E65-43A2-A7B6-1A50494A38BE}" type="parTrans" cxnId="{52672D68-987A-4D6C-9F46-95997CE55089}">
      <dgm:prSet/>
      <dgm:spPr/>
      <dgm:t>
        <a:bodyPr/>
        <a:lstStyle/>
        <a:p>
          <a:endParaRPr lang="en-US"/>
        </a:p>
      </dgm:t>
    </dgm:pt>
    <dgm:pt modelId="{386238D8-F238-4BC1-A767-05CBCF4A4ABF}" type="sibTrans" cxnId="{52672D68-987A-4D6C-9F46-95997CE55089}">
      <dgm:prSet/>
      <dgm:spPr/>
      <dgm:t>
        <a:bodyPr/>
        <a:lstStyle/>
        <a:p>
          <a:endParaRPr lang="en-US"/>
        </a:p>
      </dgm:t>
    </dgm:pt>
    <dgm:pt modelId="{F87D0383-513D-4212-A1F1-CBAD935A044C}">
      <dgm:prSet/>
      <dgm:spPr/>
      <dgm:t>
        <a:bodyPr/>
        <a:lstStyle/>
        <a:p>
          <a:r>
            <a:rPr lang="en-US" dirty="0"/>
            <a:t>Senate Education Chair, Senator Michelle Kidani</a:t>
          </a:r>
        </a:p>
      </dgm:t>
    </dgm:pt>
    <dgm:pt modelId="{196C35C3-4D7B-425C-98E5-5AF25FE532F3}" type="parTrans" cxnId="{6723FB81-7CDE-4B51-A54E-88D4E62492B9}">
      <dgm:prSet/>
      <dgm:spPr/>
      <dgm:t>
        <a:bodyPr/>
        <a:lstStyle/>
        <a:p>
          <a:endParaRPr lang="en-US"/>
        </a:p>
      </dgm:t>
    </dgm:pt>
    <dgm:pt modelId="{983F4DCA-540D-4C55-B81B-18ACD11031E3}" type="sibTrans" cxnId="{6723FB81-7CDE-4B51-A54E-88D4E62492B9}">
      <dgm:prSet/>
      <dgm:spPr/>
      <dgm:t>
        <a:bodyPr/>
        <a:lstStyle/>
        <a:p>
          <a:endParaRPr lang="en-US"/>
        </a:p>
      </dgm:t>
    </dgm:pt>
    <dgm:pt modelId="{FCF67CD7-F0F8-4407-B138-C487D8FED044}">
      <dgm:prSet/>
      <dgm:spPr/>
      <dgm:t>
        <a:bodyPr/>
        <a:lstStyle/>
        <a:p>
          <a:r>
            <a:rPr lang="en-US"/>
            <a:t>House Education Chair, Representative Justin Woodson</a:t>
          </a:r>
        </a:p>
      </dgm:t>
    </dgm:pt>
    <dgm:pt modelId="{410716ED-2646-4C68-A82C-31150925AE21}" type="parTrans" cxnId="{00774A1A-50CD-4862-BB9D-8E0485978A34}">
      <dgm:prSet/>
      <dgm:spPr/>
      <dgm:t>
        <a:bodyPr/>
        <a:lstStyle/>
        <a:p>
          <a:endParaRPr lang="en-US"/>
        </a:p>
      </dgm:t>
    </dgm:pt>
    <dgm:pt modelId="{F84BE668-7F12-4B15-B8C6-C733A091091F}" type="sibTrans" cxnId="{00774A1A-50CD-4862-BB9D-8E0485978A34}">
      <dgm:prSet/>
      <dgm:spPr/>
      <dgm:t>
        <a:bodyPr/>
        <a:lstStyle/>
        <a:p>
          <a:endParaRPr lang="en-US"/>
        </a:p>
      </dgm:t>
    </dgm:pt>
    <dgm:pt modelId="{95A9C537-1816-4597-AC1C-BA35A721AF03}">
      <dgm:prSet/>
      <dgm:spPr/>
      <dgm:t>
        <a:bodyPr/>
        <a:lstStyle/>
        <a:p>
          <a:r>
            <a:rPr lang="en-US" dirty="0"/>
            <a:t>House Finance Chair, Representative Sylvia Luke </a:t>
          </a:r>
        </a:p>
      </dgm:t>
    </dgm:pt>
    <dgm:pt modelId="{944E1861-2397-46F3-BE05-565D061AF281}" type="parTrans" cxnId="{48B20E5D-DF3E-4571-94CE-239C80EA8768}">
      <dgm:prSet/>
      <dgm:spPr/>
      <dgm:t>
        <a:bodyPr/>
        <a:lstStyle/>
        <a:p>
          <a:endParaRPr lang="en-US"/>
        </a:p>
      </dgm:t>
    </dgm:pt>
    <dgm:pt modelId="{B26CB0D4-3B92-4409-8BD4-EC8EB676DDFF}" type="sibTrans" cxnId="{48B20E5D-DF3E-4571-94CE-239C80EA8768}">
      <dgm:prSet/>
      <dgm:spPr/>
      <dgm:t>
        <a:bodyPr/>
        <a:lstStyle/>
        <a:p>
          <a:endParaRPr lang="en-US"/>
        </a:p>
      </dgm:t>
    </dgm:pt>
    <dgm:pt modelId="{5D2A6A56-2CBC-4C2D-BAFE-C0648A9D328A}">
      <dgm:prSet/>
      <dgm:spPr/>
      <dgm:t>
        <a:bodyPr/>
        <a:lstStyle/>
        <a:p>
          <a:r>
            <a:rPr lang="en-US" dirty="0"/>
            <a:t>Maui Economic Development Board  </a:t>
          </a:r>
        </a:p>
      </dgm:t>
    </dgm:pt>
    <dgm:pt modelId="{20FB0D35-7640-4997-A27F-9B36CAB3520E}" type="parTrans" cxnId="{A99CADC7-4263-4FE9-B7D4-D68891C33375}">
      <dgm:prSet/>
      <dgm:spPr/>
    </dgm:pt>
    <dgm:pt modelId="{6C095B96-EBC4-416E-BF5E-C42FC7A1DBC7}" type="sibTrans" cxnId="{A99CADC7-4263-4FE9-B7D4-D68891C33375}">
      <dgm:prSet/>
      <dgm:spPr/>
    </dgm:pt>
    <dgm:pt modelId="{21D4EC11-6D5B-4AD8-8736-BA733F9E9E5D}">
      <dgm:prSet/>
      <dgm:spPr/>
      <dgm:t>
        <a:bodyPr/>
        <a:lstStyle/>
        <a:p>
          <a:r>
            <a:rPr lang="en-US" dirty="0"/>
            <a:t>Executive branch</a:t>
          </a:r>
        </a:p>
      </dgm:t>
    </dgm:pt>
    <dgm:pt modelId="{8E18AAB8-16FD-403D-9587-1C2BB33C49C1}" type="parTrans" cxnId="{4693A4F7-0F1C-4AA5-814E-A4C2DAAB22B5}">
      <dgm:prSet/>
      <dgm:spPr/>
    </dgm:pt>
    <dgm:pt modelId="{51313A45-0CDA-4DB6-B0A4-E15868B05D89}" type="sibTrans" cxnId="{4693A4F7-0F1C-4AA5-814E-A4C2DAAB22B5}">
      <dgm:prSet/>
      <dgm:spPr/>
    </dgm:pt>
    <dgm:pt modelId="{3F059645-6F15-4D86-B2B6-72612D02894D}">
      <dgm:prSet/>
      <dgm:spPr/>
      <dgm:t>
        <a:bodyPr/>
        <a:lstStyle/>
        <a:p>
          <a:r>
            <a:rPr lang="en-US" dirty="0"/>
            <a:t>Department of Taxation</a:t>
          </a:r>
        </a:p>
      </dgm:t>
    </dgm:pt>
    <dgm:pt modelId="{2EC64992-443B-4373-AEBF-EF1B45015648}" type="parTrans" cxnId="{BC73714B-F3E6-47A6-A8DD-9BEB1C6217BA}">
      <dgm:prSet/>
      <dgm:spPr/>
    </dgm:pt>
    <dgm:pt modelId="{6341FE94-D3A2-432D-B7B5-4A7FEB8743E3}" type="sibTrans" cxnId="{BC73714B-F3E6-47A6-A8DD-9BEB1C6217BA}">
      <dgm:prSet/>
      <dgm:spPr/>
    </dgm:pt>
    <dgm:pt modelId="{40347099-242B-4B8B-ABC1-0947E36CF0ED}">
      <dgm:prSet/>
      <dgm:spPr/>
      <dgm:t>
        <a:bodyPr/>
        <a:lstStyle/>
        <a:p>
          <a:r>
            <a:rPr lang="en-US" dirty="0"/>
            <a:t>Office of Enterprise Technology Services</a:t>
          </a:r>
        </a:p>
      </dgm:t>
    </dgm:pt>
    <dgm:pt modelId="{F60E4D82-B4EC-472E-8D66-44D282CC041D}" type="parTrans" cxnId="{4B262F1E-E8CB-4A36-AA08-CC898B84296A}">
      <dgm:prSet/>
      <dgm:spPr/>
    </dgm:pt>
    <dgm:pt modelId="{3FB2E370-2B4D-4D1A-95D4-80CEFAE5F2CE}" type="sibTrans" cxnId="{4B262F1E-E8CB-4A36-AA08-CC898B84296A}">
      <dgm:prSet/>
      <dgm:spPr/>
    </dgm:pt>
    <dgm:pt modelId="{05EC9E04-3EC5-4A98-BF68-C018E0E7A699}">
      <dgm:prSet/>
      <dgm:spPr/>
      <dgm:t>
        <a:bodyPr/>
        <a:lstStyle/>
        <a:p>
          <a:r>
            <a:rPr lang="en-US" dirty="0"/>
            <a:t>University of Hawaii System</a:t>
          </a:r>
        </a:p>
      </dgm:t>
    </dgm:pt>
    <dgm:pt modelId="{E75C4E62-7DA5-480F-B6AF-9B6658791AD1}" type="parTrans" cxnId="{E03445BF-EE37-42A5-8B57-3629307718C6}">
      <dgm:prSet/>
      <dgm:spPr/>
    </dgm:pt>
    <dgm:pt modelId="{87F5151E-885C-4D7E-AC16-A1D3D8FE678F}" type="sibTrans" cxnId="{E03445BF-EE37-42A5-8B57-3629307718C6}">
      <dgm:prSet/>
      <dgm:spPr/>
    </dgm:pt>
    <dgm:pt modelId="{48ED288D-006E-4D7E-AD02-A8C2E6D855A3}">
      <dgm:prSet/>
      <dgm:spPr/>
      <dgm:t>
        <a:bodyPr/>
        <a:lstStyle/>
        <a:p>
          <a:r>
            <a:rPr lang="en-US" dirty="0"/>
            <a:t>Private partners</a:t>
          </a:r>
        </a:p>
      </dgm:t>
    </dgm:pt>
    <dgm:pt modelId="{BE822C99-1240-45C6-BFF0-E29BC7EC914B}" type="parTrans" cxnId="{E1A5DCF7-07CB-42C7-90DB-B69504B1E371}">
      <dgm:prSet/>
      <dgm:spPr/>
    </dgm:pt>
    <dgm:pt modelId="{EFE342CB-4C3F-452E-9F7F-6E577BE2AF8C}" type="sibTrans" cxnId="{E1A5DCF7-07CB-42C7-90DB-B69504B1E371}">
      <dgm:prSet/>
      <dgm:spPr/>
    </dgm:pt>
    <dgm:pt modelId="{155696C3-6FFF-465F-BD23-5D6E9CC3B2F8}">
      <dgm:prSet/>
      <dgm:spPr/>
      <dgm:t>
        <a:bodyPr/>
        <a:lstStyle/>
        <a:p>
          <a:r>
            <a:rPr lang="en-US" dirty="0"/>
            <a:t>Queen’s Hospital System</a:t>
          </a:r>
        </a:p>
      </dgm:t>
    </dgm:pt>
    <dgm:pt modelId="{8D5016B8-16DA-437D-B85F-1D1EFEE0373D}" type="parTrans" cxnId="{985B4A37-76B3-411B-934B-55446CBC5016}">
      <dgm:prSet/>
      <dgm:spPr/>
    </dgm:pt>
    <dgm:pt modelId="{4058B608-2594-45FB-82A9-1A8DBE8AB22F}" type="sibTrans" cxnId="{985B4A37-76B3-411B-934B-55446CBC5016}">
      <dgm:prSet/>
      <dgm:spPr/>
    </dgm:pt>
    <dgm:pt modelId="{FE7BE9D7-F80C-4BEA-AFA8-CB655E1DA5F6}">
      <dgm:prSet/>
      <dgm:spPr/>
      <dgm:t>
        <a:bodyPr/>
        <a:lstStyle/>
        <a:p>
          <a:r>
            <a:rPr lang="en-US" dirty="0"/>
            <a:t>Hawaiian Electric Company</a:t>
          </a:r>
        </a:p>
      </dgm:t>
    </dgm:pt>
    <dgm:pt modelId="{1AC9F61D-D99C-49B2-9DEB-393B1041826F}" type="parTrans" cxnId="{BCFE17AC-BB75-4D81-9E94-4756A3543DE4}">
      <dgm:prSet/>
      <dgm:spPr/>
    </dgm:pt>
    <dgm:pt modelId="{8783A70D-7541-4B54-A42A-2D7FD0395040}" type="sibTrans" cxnId="{BCFE17AC-BB75-4D81-9E94-4756A3543DE4}">
      <dgm:prSet/>
      <dgm:spPr/>
    </dgm:pt>
    <dgm:pt modelId="{AF8283A1-D5AC-46EB-8361-2D35217EDF96}">
      <dgm:prSet/>
      <dgm:spPr/>
      <dgm:t>
        <a:bodyPr/>
        <a:lstStyle/>
        <a:p>
          <a:r>
            <a:rPr lang="en-US" dirty="0"/>
            <a:t>Hawaiian Telcom</a:t>
          </a:r>
        </a:p>
      </dgm:t>
    </dgm:pt>
    <dgm:pt modelId="{E6698D6A-BF63-4E8B-8D0B-4DBE071FEB55}" type="parTrans" cxnId="{C5BD89AA-9A60-41A8-BF6F-A96EDB993103}">
      <dgm:prSet/>
      <dgm:spPr/>
    </dgm:pt>
    <dgm:pt modelId="{0ECCA16F-73AF-4BA3-BBE8-76C9FF2F3D2C}" type="sibTrans" cxnId="{C5BD89AA-9A60-41A8-BF6F-A96EDB993103}">
      <dgm:prSet/>
      <dgm:spPr/>
    </dgm:pt>
    <dgm:pt modelId="{4178A908-8CCA-4888-9DD4-A40955A6DA37}">
      <dgm:prSet/>
      <dgm:spPr/>
      <dgm:t>
        <a:bodyPr/>
        <a:lstStyle/>
        <a:p>
          <a:r>
            <a:rPr lang="en-US" dirty="0"/>
            <a:t>Department of Education </a:t>
          </a:r>
        </a:p>
      </dgm:t>
    </dgm:pt>
    <dgm:pt modelId="{83263FA8-AEEC-4075-A57A-1B2403720AAF}" type="parTrans" cxnId="{D7AE8FFF-ADD7-4CFB-A776-710DFA4ED174}">
      <dgm:prSet/>
      <dgm:spPr/>
    </dgm:pt>
    <dgm:pt modelId="{186091B7-54ED-43A1-BD60-116A57475C68}" type="sibTrans" cxnId="{D7AE8FFF-ADD7-4CFB-A776-710DFA4ED174}">
      <dgm:prSet/>
      <dgm:spPr/>
    </dgm:pt>
    <dgm:pt modelId="{22837061-0FCD-428E-9F9A-1C8DBB2798A1}">
      <dgm:prSet/>
      <dgm:spPr/>
      <dgm:t>
        <a:bodyPr/>
        <a:lstStyle/>
        <a:p>
          <a:r>
            <a:rPr lang="en-US" dirty="0" err="1"/>
            <a:t>Paxca</a:t>
          </a:r>
          <a:r>
            <a:rPr lang="en-US" dirty="0"/>
            <a:t> </a:t>
          </a:r>
        </a:p>
      </dgm:t>
    </dgm:pt>
    <dgm:pt modelId="{9C83DD42-04D8-4FEA-BB98-F846A820545A}" type="parTrans" cxnId="{80C24346-4984-4C28-A074-2372D5A43412}">
      <dgm:prSet/>
      <dgm:spPr/>
    </dgm:pt>
    <dgm:pt modelId="{37C3ED99-7B63-4049-9F89-8980946E73EE}" type="sibTrans" cxnId="{80C24346-4984-4C28-A074-2372D5A43412}">
      <dgm:prSet/>
      <dgm:spPr/>
    </dgm:pt>
    <dgm:pt modelId="{3BCD4859-9B24-453C-9670-C0666AF6B7E3}">
      <dgm:prSet/>
      <dgm:spPr/>
      <dgm:t>
        <a:bodyPr/>
        <a:lstStyle/>
        <a:p>
          <a:r>
            <a:rPr lang="en-US" dirty="0"/>
            <a:t>Chamber of Commerce Hawaii</a:t>
          </a:r>
        </a:p>
      </dgm:t>
    </dgm:pt>
    <dgm:pt modelId="{A861EFB1-8BDA-4F99-AB6D-8C1F4F8035F4}" type="parTrans" cxnId="{0A0B8828-8AC5-4EE5-9EE7-EDDD6081D188}">
      <dgm:prSet/>
      <dgm:spPr/>
    </dgm:pt>
    <dgm:pt modelId="{F76C8D65-BACF-4424-8E48-CCE8BBDE23CD}" type="sibTrans" cxnId="{0A0B8828-8AC5-4EE5-9EE7-EDDD6081D188}">
      <dgm:prSet/>
      <dgm:spPr/>
    </dgm:pt>
    <dgm:pt modelId="{93DB8C6A-F85E-4E7C-9DB2-FA09DFD78B84}">
      <dgm:prSet/>
      <dgm:spPr/>
      <dgm:t>
        <a:bodyPr/>
        <a:lstStyle/>
        <a:p>
          <a:r>
            <a:rPr lang="en-US" dirty="0"/>
            <a:t>Hawaii P-20</a:t>
          </a:r>
        </a:p>
      </dgm:t>
    </dgm:pt>
    <dgm:pt modelId="{9AABAB94-8CCC-40D3-B204-9F49D1AF5D2F}" type="parTrans" cxnId="{9A2C2541-3EE0-47D8-82B5-301C86C04335}">
      <dgm:prSet/>
      <dgm:spPr/>
    </dgm:pt>
    <dgm:pt modelId="{CD6DD60E-3BEC-4DD9-9664-9487B0CA97A0}" type="sibTrans" cxnId="{9A2C2541-3EE0-47D8-82B5-301C86C04335}">
      <dgm:prSet/>
      <dgm:spPr/>
    </dgm:pt>
    <dgm:pt modelId="{5A2F989E-7FC9-4A8C-847E-216A94A1572A}">
      <dgm:prSet/>
      <dgm:spPr/>
      <dgm:t>
        <a:bodyPr/>
        <a:lstStyle/>
        <a:p>
          <a:r>
            <a:rPr lang="en-US" dirty="0"/>
            <a:t>University of Hawaii Community Colleges</a:t>
          </a:r>
        </a:p>
      </dgm:t>
    </dgm:pt>
    <dgm:pt modelId="{D5B82FCC-15A8-42AC-B8CC-8059AA4929F8}" type="parTrans" cxnId="{A3AA1118-7B59-4968-A82E-F5F58A6DB63E}">
      <dgm:prSet/>
      <dgm:spPr/>
    </dgm:pt>
    <dgm:pt modelId="{4C67E041-C2D2-4FF7-87C9-67FF2B057FDD}" type="sibTrans" cxnId="{A3AA1118-7B59-4968-A82E-F5F58A6DB63E}">
      <dgm:prSet/>
      <dgm:spPr/>
    </dgm:pt>
    <dgm:pt modelId="{08B31B4C-7347-4BCD-9DB9-DB382C4AF422}" type="pres">
      <dgm:prSet presAssocID="{84DEE750-57D3-4BBB-8436-935470FFEDAA}" presName="linear" presStyleCnt="0">
        <dgm:presLayoutVars>
          <dgm:dir/>
          <dgm:animLvl val="lvl"/>
          <dgm:resizeHandles val="exact"/>
        </dgm:presLayoutVars>
      </dgm:prSet>
      <dgm:spPr/>
    </dgm:pt>
    <dgm:pt modelId="{7B4EE681-2D8D-458D-8F48-901DFE884597}" type="pres">
      <dgm:prSet presAssocID="{C3055CEF-1991-42AF-93B5-EADBCA5B3AC4}" presName="parentLin" presStyleCnt="0"/>
      <dgm:spPr/>
    </dgm:pt>
    <dgm:pt modelId="{76C54219-D0EC-466B-AD9E-B92598A9AA83}" type="pres">
      <dgm:prSet presAssocID="{C3055CEF-1991-42AF-93B5-EADBCA5B3AC4}" presName="parentLeftMargin" presStyleLbl="node1" presStyleIdx="0" presStyleCnt="4"/>
      <dgm:spPr/>
    </dgm:pt>
    <dgm:pt modelId="{2499F5DD-92AE-4615-A78C-17400A23DBC3}" type="pres">
      <dgm:prSet presAssocID="{C3055CEF-1991-42AF-93B5-EADBCA5B3AC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E42B0CE-ACE9-4796-B67A-80ECC9262ED0}" type="pres">
      <dgm:prSet presAssocID="{C3055CEF-1991-42AF-93B5-EADBCA5B3AC4}" presName="negativeSpace" presStyleCnt="0"/>
      <dgm:spPr/>
    </dgm:pt>
    <dgm:pt modelId="{82CE18CE-99EA-408E-9FF9-890014E336EA}" type="pres">
      <dgm:prSet presAssocID="{C3055CEF-1991-42AF-93B5-EADBCA5B3AC4}" presName="childText" presStyleLbl="conFgAcc1" presStyleIdx="0" presStyleCnt="4">
        <dgm:presLayoutVars>
          <dgm:bulletEnabled val="1"/>
        </dgm:presLayoutVars>
      </dgm:prSet>
      <dgm:spPr/>
    </dgm:pt>
    <dgm:pt modelId="{81E262ED-D575-4061-B62F-7C273CFE907B}" type="pres">
      <dgm:prSet presAssocID="{E19BC96A-AE7E-4464-BA29-AC24C020FBCE}" presName="spaceBetweenRectangles" presStyleCnt="0"/>
      <dgm:spPr/>
    </dgm:pt>
    <dgm:pt modelId="{2D08CC1E-7927-4010-ACAE-665E5E6663FB}" type="pres">
      <dgm:prSet presAssocID="{8E597D64-A42A-4300-80C2-B779AD3DE22F}" presName="parentLin" presStyleCnt="0"/>
      <dgm:spPr/>
    </dgm:pt>
    <dgm:pt modelId="{677C3CEF-E61A-4CC8-A2CD-03A079989471}" type="pres">
      <dgm:prSet presAssocID="{8E597D64-A42A-4300-80C2-B779AD3DE22F}" presName="parentLeftMargin" presStyleLbl="node1" presStyleIdx="0" presStyleCnt="4"/>
      <dgm:spPr/>
    </dgm:pt>
    <dgm:pt modelId="{02973DA5-BCB4-4571-8540-9CE668F14940}" type="pres">
      <dgm:prSet presAssocID="{8E597D64-A42A-4300-80C2-B779AD3DE22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48E0204-E41E-4A81-9FC0-D148726152B0}" type="pres">
      <dgm:prSet presAssocID="{8E597D64-A42A-4300-80C2-B779AD3DE22F}" presName="negativeSpace" presStyleCnt="0"/>
      <dgm:spPr/>
    </dgm:pt>
    <dgm:pt modelId="{7C98F23D-040C-448F-974E-E83699C30216}" type="pres">
      <dgm:prSet presAssocID="{8E597D64-A42A-4300-80C2-B779AD3DE22F}" presName="childText" presStyleLbl="conFgAcc1" presStyleIdx="1" presStyleCnt="4">
        <dgm:presLayoutVars>
          <dgm:bulletEnabled val="1"/>
        </dgm:presLayoutVars>
      </dgm:prSet>
      <dgm:spPr/>
    </dgm:pt>
    <dgm:pt modelId="{68F58DE6-D114-4F05-92C7-E82B3B34BDA2}" type="pres">
      <dgm:prSet presAssocID="{386238D8-F238-4BC1-A767-05CBCF4A4ABF}" presName="spaceBetweenRectangles" presStyleCnt="0"/>
      <dgm:spPr/>
    </dgm:pt>
    <dgm:pt modelId="{66DD8FD8-3F50-41B0-B185-8CD0C8B83C53}" type="pres">
      <dgm:prSet presAssocID="{21D4EC11-6D5B-4AD8-8736-BA733F9E9E5D}" presName="parentLin" presStyleCnt="0"/>
      <dgm:spPr/>
    </dgm:pt>
    <dgm:pt modelId="{2E081945-B361-4419-9709-3494A5C74112}" type="pres">
      <dgm:prSet presAssocID="{21D4EC11-6D5B-4AD8-8736-BA733F9E9E5D}" presName="parentLeftMargin" presStyleLbl="node1" presStyleIdx="1" presStyleCnt="4"/>
      <dgm:spPr/>
    </dgm:pt>
    <dgm:pt modelId="{1F065121-493D-467C-95F1-3C7166926EFA}" type="pres">
      <dgm:prSet presAssocID="{21D4EC11-6D5B-4AD8-8736-BA733F9E9E5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DFB18F8-DD52-48F2-B387-406D0E1C1459}" type="pres">
      <dgm:prSet presAssocID="{21D4EC11-6D5B-4AD8-8736-BA733F9E9E5D}" presName="negativeSpace" presStyleCnt="0"/>
      <dgm:spPr/>
    </dgm:pt>
    <dgm:pt modelId="{F513D3D3-2E3C-4761-BEB4-052211D4A89E}" type="pres">
      <dgm:prSet presAssocID="{21D4EC11-6D5B-4AD8-8736-BA733F9E9E5D}" presName="childText" presStyleLbl="conFgAcc1" presStyleIdx="2" presStyleCnt="4">
        <dgm:presLayoutVars>
          <dgm:bulletEnabled val="1"/>
        </dgm:presLayoutVars>
      </dgm:prSet>
      <dgm:spPr/>
    </dgm:pt>
    <dgm:pt modelId="{7862CECC-E5DF-41EA-96EF-AEB2EF6B027C}" type="pres">
      <dgm:prSet presAssocID="{51313A45-0CDA-4DB6-B0A4-E15868B05D89}" presName="spaceBetweenRectangles" presStyleCnt="0"/>
      <dgm:spPr/>
    </dgm:pt>
    <dgm:pt modelId="{0C0FE887-F77D-4D66-A0E3-1AFD4E802675}" type="pres">
      <dgm:prSet presAssocID="{48ED288D-006E-4D7E-AD02-A8C2E6D855A3}" presName="parentLin" presStyleCnt="0"/>
      <dgm:spPr/>
    </dgm:pt>
    <dgm:pt modelId="{DADB7CD3-37BD-4EA5-88CB-A6BC181F2CD6}" type="pres">
      <dgm:prSet presAssocID="{48ED288D-006E-4D7E-AD02-A8C2E6D855A3}" presName="parentLeftMargin" presStyleLbl="node1" presStyleIdx="2" presStyleCnt="4"/>
      <dgm:spPr/>
    </dgm:pt>
    <dgm:pt modelId="{958653C3-EB81-4715-B9B0-93350A27330A}" type="pres">
      <dgm:prSet presAssocID="{48ED288D-006E-4D7E-AD02-A8C2E6D855A3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C1378EE-5FBC-4A4B-AB7F-C57A71F9A839}" type="pres">
      <dgm:prSet presAssocID="{48ED288D-006E-4D7E-AD02-A8C2E6D855A3}" presName="negativeSpace" presStyleCnt="0"/>
      <dgm:spPr/>
    </dgm:pt>
    <dgm:pt modelId="{01932657-5765-4CB7-A396-C94370E498AB}" type="pres">
      <dgm:prSet presAssocID="{48ED288D-006E-4D7E-AD02-A8C2E6D855A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277E20A-79B0-4A9D-9298-ADAC00F550D3}" type="presOf" srcId="{48ED288D-006E-4D7E-AD02-A8C2E6D855A3}" destId="{958653C3-EB81-4715-B9B0-93350A27330A}" srcOrd="1" destOrd="0" presId="urn:microsoft.com/office/officeart/2005/8/layout/list1"/>
    <dgm:cxn modelId="{24F05313-2A72-4704-8C95-9F4D6F22F944}" type="presOf" srcId="{5D2A6A56-2CBC-4C2D-BAFE-C0648A9D328A}" destId="{82CE18CE-99EA-408E-9FF9-890014E336EA}" srcOrd="0" destOrd="1" presId="urn:microsoft.com/office/officeart/2005/8/layout/list1"/>
    <dgm:cxn modelId="{A3AA1118-7B59-4968-A82E-F5F58A6DB63E}" srcId="{21D4EC11-6D5B-4AD8-8736-BA733F9E9E5D}" destId="{5A2F989E-7FC9-4A8C-847E-216A94A1572A}" srcOrd="3" destOrd="0" parTransId="{D5B82FCC-15A8-42AC-B8CC-8059AA4929F8}" sibTransId="{4C67E041-C2D2-4FF7-87C9-67FF2B057FDD}"/>
    <dgm:cxn modelId="{00774A1A-50CD-4862-BB9D-8E0485978A34}" srcId="{8E597D64-A42A-4300-80C2-B779AD3DE22F}" destId="{FCF67CD7-F0F8-4407-B138-C487D8FED044}" srcOrd="1" destOrd="0" parTransId="{410716ED-2646-4C68-A82C-31150925AE21}" sibTransId="{F84BE668-7F12-4B15-B8C6-C733A091091F}"/>
    <dgm:cxn modelId="{F184271C-A860-4643-85B0-2B7CD540EA4F}" type="presOf" srcId="{3BCD4859-9B24-453C-9670-C0666AF6B7E3}" destId="{01932657-5765-4CB7-A396-C94370E498AB}" srcOrd="0" destOrd="4" presId="urn:microsoft.com/office/officeart/2005/8/layout/list1"/>
    <dgm:cxn modelId="{4B262F1E-E8CB-4A36-AA08-CC898B84296A}" srcId="{21D4EC11-6D5B-4AD8-8736-BA733F9E9E5D}" destId="{40347099-242B-4B8B-ABC1-0947E36CF0ED}" srcOrd="1" destOrd="0" parTransId="{F60E4D82-B4EC-472E-8D66-44D282CC041D}" sibTransId="{3FB2E370-2B4D-4D1A-95D4-80CEFAE5F2CE}"/>
    <dgm:cxn modelId="{0A0B8828-8AC5-4EE5-9EE7-EDDD6081D188}" srcId="{48ED288D-006E-4D7E-AD02-A8C2E6D855A3}" destId="{3BCD4859-9B24-453C-9670-C0666AF6B7E3}" srcOrd="4" destOrd="0" parTransId="{A861EFB1-8BDA-4F99-AB6D-8C1F4F8035F4}" sibTransId="{F76C8D65-BACF-4424-8E48-CCE8BBDE23CD}"/>
    <dgm:cxn modelId="{3F62C429-7295-4603-AAE9-70B6CB96C1A6}" type="presOf" srcId="{C3055CEF-1991-42AF-93B5-EADBCA5B3AC4}" destId="{76C54219-D0EC-466B-AD9E-B92598A9AA83}" srcOrd="0" destOrd="0" presId="urn:microsoft.com/office/officeart/2005/8/layout/list1"/>
    <dgm:cxn modelId="{985B4A37-76B3-411B-934B-55446CBC5016}" srcId="{48ED288D-006E-4D7E-AD02-A8C2E6D855A3}" destId="{155696C3-6FFF-465F-BD23-5D6E9CC3B2F8}" srcOrd="0" destOrd="0" parTransId="{8D5016B8-16DA-437D-B85F-1D1EFEE0373D}" sibTransId="{4058B608-2594-45FB-82A9-1A8DBE8AB22F}"/>
    <dgm:cxn modelId="{00B92C3B-36C3-45F9-B8EA-59A53C8E827F}" type="presOf" srcId="{84DEE750-57D3-4BBB-8436-935470FFEDAA}" destId="{08B31B4C-7347-4BCD-9DB9-DB382C4AF422}" srcOrd="0" destOrd="0" presId="urn:microsoft.com/office/officeart/2005/8/layout/list1"/>
    <dgm:cxn modelId="{48B20E5D-DF3E-4571-94CE-239C80EA8768}" srcId="{8E597D64-A42A-4300-80C2-B779AD3DE22F}" destId="{95A9C537-1816-4597-AC1C-BA35A721AF03}" srcOrd="2" destOrd="0" parTransId="{944E1861-2397-46F3-BE05-565D061AF281}" sibTransId="{B26CB0D4-3B92-4409-8BD4-EC8EB676DDFF}"/>
    <dgm:cxn modelId="{543FE260-BFB4-4DE1-B801-96E3A307A3A1}" type="presOf" srcId="{FE7BE9D7-F80C-4BEA-AFA8-CB655E1DA5F6}" destId="{01932657-5765-4CB7-A396-C94370E498AB}" srcOrd="0" destOrd="1" presId="urn:microsoft.com/office/officeart/2005/8/layout/list1"/>
    <dgm:cxn modelId="{9A2C2541-3EE0-47D8-82B5-301C86C04335}" srcId="{21D4EC11-6D5B-4AD8-8736-BA733F9E9E5D}" destId="{93DB8C6A-F85E-4E7C-9DB2-FA09DFD78B84}" srcOrd="4" destOrd="0" parTransId="{9AABAB94-8CCC-40D3-B204-9F49D1AF5D2F}" sibTransId="{CD6DD60E-3BEC-4DD9-9664-9487B0CA97A0}"/>
    <dgm:cxn modelId="{1F2A0A43-6747-462B-8F92-430999598D31}" type="presOf" srcId="{48ED288D-006E-4D7E-AD02-A8C2E6D855A3}" destId="{DADB7CD3-37BD-4EA5-88CB-A6BC181F2CD6}" srcOrd="0" destOrd="0" presId="urn:microsoft.com/office/officeart/2005/8/layout/list1"/>
    <dgm:cxn modelId="{BC4B3165-69CC-4EA8-9A21-358D66DFB39B}" type="presOf" srcId="{40347099-242B-4B8B-ABC1-0947E36CF0ED}" destId="{F513D3D3-2E3C-4761-BEB4-052211D4A89E}" srcOrd="0" destOrd="1" presId="urn:microsoft.com/office/officeart/2005/8/layout/list1"/>
    <dgm:cxn modelId="{4B78A865-7AD5-41A7-920C-C55216FB0267}" type="presOf" srcId="{C3055CEF-1991-42AF-93B5-EADBCA5B3AC4}" destId="{2499F5DD-92AE-4615-A78C-17400A23DBC3}" srcOrd="1" destOrd="0" presId="urn:microsoft.com/office/officeart/2005/8/layout/list1"/>
    <dgm:cxn modelId="{80C24346-4984-4C28-A074-2372D5A43412}" srcId="{48ED288D-006E-4D7E-AD02-A8C2E6D855A3}" destId="{22837061-0FCD-428E-9F9A-1C8DBB2798A1}" srcOrd="3" destOrd="0" parTransId="{9C83DD42-04D8-4FEA-BB98-F846A820545A}" sibTransId="{37C3ED99-7B63-4049-9F89-8980946E73EE}"/>
    <dgm:cxn modelId="{52672D68-987A-4D6C-9F46-95997CE55089}" srcId="{84DEE750-57D3-4BBB-8436-935470FFEDAA}" destId="{8E597D64-A42A-4300-80C2-B779AD3DE22F}" srcOrd="1" destOrd="0" parTransId="{CF1CDAEF-2E65-43A2-A7B6-1A50494A38BE}" sibTransId="{386238D8-F238-4BC1-A767-05CBCF4A4ABF}"/>
    <dgm:cxn modelId="{BC73714B-F3E6-47A6-A8DD-9BEB1C6217BA}" srcId="{21D4EC11-6D5B-4AD8-8736-BA733F9E9E5D}" destId="{3F059645-6F15-4D86-B2B6-72612D02894D}" srcOrd="0" destOrd="0" parTransId="{2EC64992-443B-4373-AEBF-EF1B45015648}" sibTransId="{6341FE94-D3A2-432D-B7B5-4A7FEB8743E3}"/>
    <dgm:cxn modelId="{D590866B-95E6-4973-86D8-22E7F02AA9BC}" type="presOf" srcId="{FCF67CD7-F0F8-4407-B138-C487D8FED044}" destId="{7C98F23D-040C-448F-974E-E83699C30216}" srcOrd="0" destOrd="1" presId="urn:microsoft.com/office/officeart/2005/8/layout/list1"/>
    <dgm:cxn modelId="{3C186C6D-E407-4D26-9D21-4D1451D91C8C}" type="presOf" srcId="{95A9C537-1816-4597-AC1C-BA35A721AF03}" destId="{7C98F23D-040C-448F-974E-E83699C30216}" srcOrd="0" destOrd="2" presId="urn:microsoft.com/office/officeart/2005/8/layout/list1"/>
    <dgm:cxn modelId="{FABCF64D-4662-45E6-9611-3DCF168CA083}" srcId="{84DEE750-57D3-4BBB-8436-935470FFEDAA}" destId="{C3055CEF-1991-42AF-93B5-EADBCA5B3AC4}" srcOrd="0" destOrd="0" parTransId="{6BC597DC-16C8-4229-9D44-8B44339452C3}" sibTransId="{E19BC96A-AE7E-4464-BA29-AC24C020FBCE}"/>
    <dgm:cxn modelId="{8399BB4E-C1CD-4755-B840-8F009346386C}" type="presOf" srcId="{21D4EC11-6D5B-4AD8-8736-BA733F9E9E5D}" destId="{1F065121-493D-467C-95F1-3C7166926EFA}" srcOrd="1" destOrd="0" presId="urn:microsoft.com/office/officeart/2005/8/layout/list1"/>
    <dgm:cxn modelId="{829CD280-9FAC-474D-8532-50F4AAB0B7D6}" srcId="{C3055CEF-1991-42AF-93B5-EADBCA5B3AC4}" destId="{68EAC3DD-23BA-4C15-BA7E-400E44022C1C}" srcOrd="0" destOrd="0" parTransId="{E212F678-9A5E-4456-8D70-E973952F001D}" sibTransId="{1B929086-4CD8-4CAE-89D2-4FC615C8DF42}"/>
    <dgm:cxn modelId="{6723FB81-7CDE-4B51-A54E-88D4E62492B9}" srcId="{8E597D64-A42A-4300-80C2-B779AD3DE22F}" destId="{F87D0383-513D-4212-A1F1-CBAD935A044C}" srcOrd="0" destOrd="0" parTransId="{196C35C3-4D7B-425C-98E5-5AF25FE532F3}" sibTransId="{983F4DCA-540D-4C55-B81B-18ACD11031E3}"/>
    <dgm:cxn modelId="{7C02CB84-69B0-40C1-BFCE-8369944AFB8C}" type="presOf" srcId="{22837061-0FCD-428E-9F9A-1C8DBB2798A1}" destId="{01932657-5765-4CB7-A396-C94370E498AB}" srcOrd="0" destOrd="3" presId="urn:microsoft.com/office/officeart/2005/8/layout/list1"/>
    <dgm:cxn modelId="{F00EC989-9CC5-4CC4-85F8-2B3DFDADE4F8}" type="presOf" srcId="{05EC9E04-3EC5-4A98-BF68-C018E0E7A699}" destId="{F513D3D3-2E3C-4761-BEB4-052211D4A89E}" srcOrd="0" destOrd="2" presId="urn:microsoft.com/office/officeart/2005/8/layout/list1"/>
    <dgm:cxn modelId="{69B3509E-C012-4719-9B20-14A45A38CC58}" type="presOf" srcId="{4178A908-8CCA-4888-9DD4-A40955A6DA37}" destId="{F513D3D3-2E3C-4761-BEB4-052211D4A89E}" srcOrd="0" destOrd="5" presId="urn:microsoft.com/office/officeart/2005/8/layout/list1"/>
    <dgm:cxn modelId="{C5BD89AA-9A60-41A8-BF6F-A96EDB993103}" srcId="{48ED288D-006E-4D7E-AD02-A8C2E6D855A3}" destId="{AF8283A1-D5AC-46EB-8361-2D35217EDF96}" srcOrd="2" destOrd="0" parTransId="{E6698D6A-BF63-4E8B-8D0B-4DBE071FEB55}" sibTransId="{0ECCA16F-73AF-4BA3-BBE8-76C9FF2F3D2C}"/>
    <dgm:cxn modelId="{BCFE17AC-BB75-4D81-9E94-4756A3543DE4}" srcId="{48ED288D-006E-4D7E-AD02-A8C2E6D855A3}" destId="{FE7BE9D7-F80C-4BEA-AFA8-CB655E1DA5F6}" srcOrd="1" destOrd="0" parTransId="{1AC9F61D-D99C-49B2-9DEB-393B1041826F}" sibTransId="{8783A70D-7541-4B54-A42A-2D7FD0395040}"/>
    <dgm:cxn modelId="{39DB34BB-CA14-4966-95B4-5AF34A118B85}" type="presOf" srcId="{F87D0383-513D-4212-A1F1-CBAD935A044C}" destId="{7C98F23D-040C-448F-974E-E83699C30216}" srcOrd="0" destOrd="0" presId="urn:microsoft.com/office/officeart/2005/8/layout/list1"/>
    <dgm:cxn modelId="{E03445BF-EE37-42A5-8B57-3629307718C6}" srcId="{21D4EC11-6D5B-4AD8-8736-BA733F9E9E5D}" destId="{05EC9E04-3EC5-4A98-BF68-C018E0E7A699}" srcOrd="2" destOrd="0" parTransId="{E75C4E62-7DA5-480F-B6AF-9B6658791AD1}" sibTransId="{87F5151E-885C-4D7E-AC16-A1D3D8FE678F}"/>
    <dgm:cxn modelId="{C97E6AC3-A31D-44EA-83CE-E08B8C95E76B}" srcId="{C3055CEF-1991-42AF-93B5-EADBCA5B3AC4}" destId="{8648745D-D96C-4C87-845E-AF946F5E73B3}" srcOrd="2" destOrd="0" parTransId="{912652D7-1703-4001-8233-3A093E23C42E}" sibTransId="{30B13424-2A33-46C6-850E-A3EAD55CC3CF}"/>
    <dgm:cxn modelId="{5BDEDEC6-D37A-403A-987F-E3B561807AD9}" type="presOf" srcId="{3F059645-6F15-4D86-B2B6-72612D02894D}" destId="{F513D3D3-2E3C-4761-BEB4-052211D4A89E}" srcOrd="0" destOrd="0" presId="urn:microsoft.com/office/officeart/2005/8/layout/list1"/>
    <dgm:cxn modelId="{A99CADC7-4263-4FE9-B7D4-D68891C33375}" srcId="{C3055CEF-1991-42AF-93B5-EADBCA5B3AC4}" destId="{5D2A6A56-2CBC-4C2D-BAFE-C0648A9D328A}" srcOrd="1" destOrd="0" parTransId="{20FB0D35-7640-4997-A27F-9B36CAB3520E}" sibTransId="{6C095B96-EBC4-416E-BF5E-C42FC7A1DBC7}"/>
    <dgm:cxn modelId="{28E9D3C9-3CB6-41A7-BAAB-CF44849EA7E3}" type="presOf" srcId="{8E597D64-A42A-4300-80C2-B779AD3DE22F}" destId="{02973DA5-BCB4-4571-8540-9CE668F14940}" srcOrd="1" destOrd="0" presId="urn:microsoft.com/office/officeart/2005/8/layout/list1"/>
    <dgm:cxn modelId="{A29FD5C9-F4BB-40B9-AB98-F7ED9C92B0E3}" type="presOf" srcId="{8648745D-D96C-4C87-845E-AF946F5E73B3}" destId="{82CE18CE-99EA-408E-9FF9-890014E336EA}" srcOrd="0" destOrd="2" presId="urn:microsoft.com/office/officeart/2005/8/layout/list1"/>
    <dgm:cxn modelId="{307647CD-8F42-4EF3-AF96-7E50A5A7B18A}" type="presOf" srcId="{21D4EC11-6D5B-4AD8-8736-BA733F9E9E5D}" destId="{2E081945-B361-4419-9709-3494A5C74112}" srcOrd="0" destOrd="0" presId="urn:microsoft.com/office/officeart/2005/8/layout/list1"/>
    <dgm:cxn modelId="{F0B9B6E1-B3D6-409C-B5B4-6E706781F9DF}" type="presOf" srcId="{155696C3-6FFF-465F-BD23-5D6E9CC3B2F8}" destId="{01932657-5765-4CB7-A396-C94370E498AB}" srcOrd="0" destOrd="0" presId="urn:microsoft.com/office/officeart/2005/8/layout/list1"/>
    <dgm:cxn modelId="{4C7EEDE1-7D0E-43DF-865F-9DCBD7BD20D7}" type="presOf" srcId="{8E597D64-A42A-4300-80C2-B779AD3DE22F}" destId="{677C3CEF-E61A-4CC8-A2CD-03A079989471}" srcOrd="0" destOrd="0" presId="urn:microsoft.com/office/officeart/2005/8/layout/list1"/>
    <dgm:cxn modelId="{1AEA86E3-71F4-4756-BD72-6CCE6DAD3BE5}" type="presOf" srcId="{AF8283A1-D5AC-46EB-8361-2D35217EDF96}" destId="{01932657-5765-4CB7-A396-C94370E498AB}" srcOrd="0" destOrd="2" presId="urn:microsoft.com/office/officeart/2005/8/layout/list1"/>
    <dgm:cxn modelId="{8A0702E5-4FB6-43D9-82C3-8820B800F604}" type="presOf" srcId="{5A2F989E-7FC9-4A8C-847E-216A94A1572A}" destId="{F513D3D3-2E3C-4761-BEB4-052211D4A89E}" srcOrd="0" destOrd="3" presId="urn:microsoft.com/office/officeart/2005/8/layout/list1"/>
    <dgm:cxn modelId="{64DDD1F4-B4C3-47F1-AA81-1BA6D6DDFE66}" type="presOf" srcId="{68EAC3DD-23BA-4C15-BA7E-400E44022C1C}" destId="{82CE18CE-99EA-408E-9FF9-890014E336EA}" srcOrd="0" destOrd="0" presId="urn:microsoft.com/office/officeart/2005/8/layout/list1"/>
    <dgm:cxn modelId="{4693A4F7-0F1C-4AA5-814E-A4C2DAAB22B5}" srcId="{84DEE750-57D3-4BBB-8436-935470FFEDAA}" destId="{21D4EC11-6D5B-4AD8-8736-BA733F9E9E5D}" srcOrd="2" destOrd="0" parTransId="{8E18AAB8-16FD-403D-9587-1C2BB33C49C1}" sibTransId="{51313A45-0CDA-4DB6-B0A4-E15868B05D89}"/>
    <dgm:cxn modelId="{E1A5DCF7-07CB-42C7-90DB-B69504B1E371}" srcId="{84DEE750-57D3-4BBB-8436-935470FFEDAA}" destId="{48ED288D-006E-4D7E-AD02-A8C2E6D855A3}" srcOrd="3" destOrd="0" parTransId="{BE822C99-1240-45C6-BFF0-E29BC7EC914B}" sibTransId="{EFE342CB-4C3F-452E-9F7F-6E577BE2AF8C}"/>
    <dgm:cxn modelId="{F38A43FD-F22D-4A84-AC6B-2555DDF0D083}" type="presOf" srcId="{93DB8C6A-F85E-4E7C-9DB2-FA09DFD78B84}" destId="{F513D3D3-2E3C-4761-BEB4-052211D4A89E}" srcOrd="0" destOrd="4" presId="urn:microsoft.com/office/officeart/2005/8/layout/list1"/>
    <dgm:cxn modelId="{D7AE8FFF-ADD7-4CFB-A776-710DFA4ED174}" srcId="{21D4EC11-6D5B-4AD8-8736-BA733F9E9E5D}" destId="{4178A908-8CCA-4888-9DD4-A40955A6DA37}" srcOrd="5" destOrd="0" parTransId="{83263FA8-AEEC-4075-A57A-1B2403720AAF}" sibTransId="{186091B7-54ED-43A1-BD60-116A57475C68}"/>
    <dgm:cxn modelId="{A8DB9447-1FB6-4E8C-A31C-41327A71C88C}" type="presParOf" srcId="{08B31B4C-7347-4BCD-9DB9-DB382C4AF422}" destId="{7B4EE681-2D8D-458D-8F48-901DFE884597}" srcOrd="0" destOrd="0" presId="urn:microsoft.com/office/officeart/2005/8/layout/list1"/>
    <dgm:cxn modelId="{0577FB0E-224B-4C5A-B344-597FB127ACB1}" type="presParOf" srcId="{7B4EE681-2D8D-458D-8F48-901DFE884597}" destId="{76C54219-D0EC-466B-AD9E-B92598A9AA83}" srcOrd="0" destOrd="0" presId="urn:microsoft.com/office/officeart/2005/8/layout/list1"/>
    <dgm:cxn modelId="{1222EBBC-DD41-47CB-AADA-A679784DE4EF}" type="presParOf" srcId="{7B4EE681-2D8D-458D-8F48-901DFE884597}" destId="{2499F5DD-92AE-4615-A78C-17400A23DBC3}" srcOrd="1" destOrd="0" presId="urn:microsoft.com/office/officeart/2005/8/layout/list1"/>
    <dgm:cxn modelId="{C7EE790F-F962-4B26-B0DC-336DA2A74003}" type="presParOf" srcId="{08B31B4C-7347-4BCD-9DB9-DB382C4AF422}" destId="{3E42B0CE-ACE9-4796-B67A-80ECC9262ED0}" srcOrd="1" destOrd="0" presId="urn:microsoft.com/office/officeart/2005/8/layout/list1"/>
    <dgm:cxn modelId="{7134C3BB-FD3D-47DF-9090-372C5B54E55A}" type="presParOf" srcId="{08B31B4C-7347-4BCD-9DB9-DB382C4AF422}" destId="{82CE18CE-99EA-408E-9FF9-890014E336EA}" srcOrd="2" destOrd="0" presId="urn:microsoft.com/office/officeart/2005/8/layout/list1"/>
    <dgm:cxn modelId="{9B6EECF0-848E-499D-85AA-8CB0FC303AA9}" type="presParOf" srcId="{08B31B4C-7347-4BCD-9DB9-DB382C4AF422}" destId="{81E262ED-D575-4061-B62F-7C273CFE907B}" srcOrd="3" destOrd="0" presId="urn:microsoft.com/office/officeart/2005/8/layout/list1"/>
    <dgm:cxn modelId="{5E5D0394-D494-475C-9E7A-6AC891F0340D}" type="presParOf" srcId="{08B31B4C-7347-4BCD-9DB9-DB382C4AF422}" destId="{2D08CC1E-7927-4010-ACAE-665E5E6663FB}" srcOrd="4" destOrd="0" presId="urn:microsoft.com/office/officeart/2005/8/layout/list1"/>
    <dgm:cxn modelId="{52DDBBF2-C428-44DC-BA79-126B66618187}" type="presParOf" srcId="{2D08CC1E-7927-4010-ACAE-665E5E6663FB}" destId="{677C3CEF-E61A-4CC8-A2CD-03A079989471}" srcOrd="0" destOrd="0" presId="urn:microsoft.com/office/officeart/2005/8/layout/list1"/>
    <dgm:cxn modelId="{8248517C-4CF0-4663-BF9E-A34E284C4562}" type="presParOf" srcId="{2D08CC1E-7927-4010-ACAE-665E5E6663FB}" destId="{02973DA5-BCB4-4571-8540-9CE668F14940}" srcOrd="1" destOrd="0" presId="urn:microsoft.com/office/officeart/2005/8/layout/list1"/>
    <dgm:cxn modelId="{1B649F28-4601-40FB-8348-121CB7FF55CF}" type="presParOf" srcId="{08B31B4C-7347-4BCD-9DB9-DB382C4AF422}" destId="{748E0204-E41E-4A81-9FC0-D148726152B0}" srcOrd="5" destOrd="0" presId="urn:microsoft.com/office/officeart/2005/8/layout/list1"/>
    <dgm:cxn modelId="{9EBE079D-9A28-41C7-9638-844B90C4342A}" type="presParOf" srcId="{08B31B4C-7347-4BCD-9DB9-DB382C4AF422}" destId="{7C98F23D-040C-448F-974E-E83699C30216}" srcOrd="6" destOrd="0" presId="urn:microsoft.com/office/officeart/2005/8/layout/list1"/>
    <dgm:cxn modelId="{A4044668-EAF6-4FA4-9B6C-12356DAD1641}" type="presParOf" srcId="{08B31B4C-7347-4BCD-9DB9-DB382C4AF422}" destId="{68F58DE6-D114-4F05-92C7-E82B3B34BDA2}" srcOrd="7" destOrd="0" presId="urn:microsoft.com/office/officeart/2005/8/layout/list1"/>
    <dgm:cxn modelId="{38F98197-EE91-4BA9-A2A4-6D4B00027CEF}" type="presParOf" srcId="{08B31B4C-7347-4BCD-9DB9-DB382C4AF422}" destId="{66DD8FD8-3F50-41B0-B185-8CD0C8B83C53}" srcOrd="8" destOrd="0" presId="urn:microsoft.com/office/officeart/2005/8/layout/list1"/>
    <dgm:cxn modelId="{A277FEAC-03EA-4191-997A-11E21DA66754}" type="presParOf" srcId="{66DD8FD8-3F50-41B0-B185-8CD0C8B83C53}" destId="{2E081945-B361-4419-9709-3494A5C74112}" srcOrd="0" destOrd="0" presId="urn:microsoft.com/office/officeart/2005/8/layout/list1"/>
    <dgm:cxn modelId="{FA2E0EF8-74F6-43B4-97D5-0328387B76A9}" type="presParOf" srcId="{66DD8FD8-3F50-41B0-B185-8CD0C8B83C53}" destId="{1F065121-493D-467C-95F1-3C7166926EFA}" srcOrd="1" destOrd="0" presId="urn:microsoft.com/office/officeart/2005/8/layout/list1"/>
    <dgm:cxn modelId="{672A9FA6-30D8-481B-B515-22049BB92F28}" type="presParOf" srcId="{08B31B4C-7347-4BCD-9DB9-DB382C4AF422}" destId="{6DFB18F8-DD52-48F2-B387-406D0E1C1459}" srcOrd="9" destOrd="0" presId="urn:microsoft.com/office/officeart/2005/8/layout/list1"/>
    <dgm:cxn modelId="{9D46E873-B706-4C88-94B0-E5A115F27A14}" type="presParOf" srcId="{08B31B4C-7347-4BCD-9DB9-DB382C4AF422}" destId="{F513D3D3-2E3C-4761-BEB4-052211D4A89E}" srcOrd="10" destOrd="0" presId="urn:microsoft.com/office/officeart/2005/8/layout/list1"/>
    <dgm:cxn modelId="{72C19A3D-4CE5-4963-B59C-7BC0F28EECD0}" type="presParOf" srcId="{08B31B4C-7347-4BCD-9DB9-DB382C4AF422}" destId="{7862CECC-E5DF-41EA-96EF-AEB2EF6B027C}" srcOrd="11" destOrd="0" presId="urn:microsoft.com/office/officeart/2005/8/layout/list1"/>
    <dgm:cxn modelId="{29576414-7978-445C-81CF-7330B61538C9}" type="presParOf" srcId="{08B31B4C-7347-4BCD-9DB9-DB382C4AF422}" destId="{0C0FE887-F77D-4D66-A0E3-1AFD4E802675}" srcOrd="12" destOrd="0" presId="urn:microsoft.com/office/officeart/2005/8/layout/list1"/>
    <dgm:cxn modelId="{5828B835-9B8E-458A-BC81-98326D169228}" type="presParOf" srcId="{0C0FE887-F77D-4D66-A0E3-1AFD4E802675}" destId="{DADB7CD3-37BD-4EA5-88CB-A6BC181F2CD6}" srcOrd="0" destOrd="0" presId="urn:microsoft.com/office/officeart/2005/8/layout/list1"/>
    <dgm:cxn modelId="{C20F97FF-4706-42DA-BF77-E9388129BC1F}" type="presParOf" srcId="{0C0FE887-F77D-4D66-A0E3-1AFD4E802675}" destId="{958653C3-EB81-4715-B9B0-93350A27330A}" srcOrd="1" destOrd="0" presId="urn:microsoft.com/office/officeart/2005/8/layout/list1"/>
    <dgm:cxn modelId="{394610B8-1DCF-43C5-A3D9-B15696035A6F}" type="presParOf" srcId="{08B31B4C-7347-4BCD-9DB9-DB382C4AF422}" destId="{CC1378EE-5FBC-4A4B-AB7F-C57A71F9A839}" srcOrd="13" destOrd="0" presId="urn:microsoft.com/office/officeart/2005/8/layout/list1"/>
    <dgm:cxn modelId="{378E4E2B-5E84-45DD-BBE3-602E181B7481}" type="presParOf" srcId="{08B31B4C-7347-4BCD-9DB9-DB382C4AF422}" destId="{01932657-5765-4CB7-A396-C94370E498A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CE18CE-99EA-408E-9FF9-890014E336EA}">
      <dsp:nvSpPr>
        <dsp:cNvPr id="0" name=""/>
        <dsp:cNvSpPr/>
      </dsp:nvSpPr>
      <dsp:spPr>
        <a:xfrm>
          <a:off x="0" y="187950"/>
          <a:ext cx="6900512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249936" rIns="535556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 err="1"/>
            <a:t>HawaiiKidsCan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Maui Economic Development Board 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Code.org</a:t>
          </a:r>
        </a:p>
      </dsp:txBody>
      <dsp:txXfrm>
        <a:off x="0" y="187950"/>
        <a:ext cx="6900512" cy="907200"/>
      </dsp:txXfrm>
    </dsp:sp>
    <dsp:sp modelId="{2499F5DD-92AE-4615-A78C-17400A23DBC3}">
      <dsp:nvSpPr>
        <dsp:cNvPr id="0" name=""/>
        <dsp:cNvSpPr/>
      </dsp:nvSpPr>
      <dsp:spPr>
        <a:xfrm>
          <a:off x="345025" y="10830"/>
          <a:ext cx="4830358" cy="354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Advocacy groups</a:t>
          </a:r>
        </a:p>
      </dsp:txBody>
      <dsp:txXfrm>
        <a:off x="362318" y="28123"/>
        <a:ext cx="4795772" cy="319654"/>
      </dsp:txXfrm>
    </dsp:sp>
    <dsp:sp modelId="{7C98F23D-040C-448F-974E-E83699C30216}">
      <dsp:nvSpPr>
        <dsp:cNvPr id="0" name=""/>
        <dsp:cNvSpPr/>
      </dsp:nvSpPr>
      <dsp:spPr>
        <a:xfrm>
          <a:off x="0" y="1337070"/>
          <a:ext cx="6900512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249936" rIns="535556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Senate Education Chair, Senator Michelle Kidani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House Education Chair, Representative Justin Woodson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House Finance Chair, Representative Sylvia Luke </a:t>
          </a:r>
        </a:p>
      </dsp:txBody>
      <dsp:txXfrm>
        <a:off x="0" y="1337070"/>
        <a:ext cx="6900512" cy="907200"/>
      </dsp:txXfrm>
    </dsp:sp>
    <dsp:sp modelId="{02973DA5-BCB4-4571-8540-9CE668F14940}">
      <dsp:nvSpPr>
        <dsp:cNvPr id="0" name=""/>
        <dsp:cNvSpPr/>
      </dsp:nvSpPr>
      <dsp:spPr>
        <a:xfrm>
          <a:off x="345025" y="1159950"/>
          <a:ext cx="4830358" cy="3542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Legislative branch</a:t>
          </a:r>
        </a:p>
      </dsp:txBody>
      <dsp:txXfrm>
        <a:off x="362318" y="1177243"/>
        <a:ext cx="4795772" cy="319654"/>
      </dsp:txXfrm>
    </dsp:sp>
    <dsp:sp modelId="{F513D3D3-2E3C-4761-BEB4-052211D4A89E}">
      <dsp:nvSpPr>
        <dsp:cNvPr id="0" name=""/>
        <dsp:cNvSpPr/>
      </dsp:nvSpPr>
      <dsp:spPr>
        <a:xfrm>
          <a:off x="0" y="2486190"/>
          <a:ext cx="6900512" cy="151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249936" rIns="535556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Department of Taxation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Office of Enterprise Technology Services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University of Hawaii System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University of Hawaii Community Colleges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Hawaii P-20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Department of Education </a:t>
          </a:r>
        </a:p>
      </dsp:txBody>
      <dsp:txXfrm>
        <a:off x="0" y="2486190"/>
        <a:ext cx="6900512" cy="1512000"/>
      </dsp:txXfrm>
    </dsp:sp>
    <dsp:sp modelId="{1F065121-493D-467C-95F1-3C7166926EFA}">
      <dsp:nvSpPr>
        <dsp:cNvPr id="0" name=""/>
        <dsp:cNvSpPr/>
      </dsp:nvSpPr>
      <dsp:spPr>
        <a:xfrm>
          <a:off x="345025" y="2309070"/>
          <a:ext cx="4830358" cy="3542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Executive branch</a:t>
          </a:r>
        </a:p>
      </dsp:txBody>
      <dsp:txXfrm>
        <a:off x="362318" y="2326363"/>
        <a:ext cx="4795772" cy="319654"/>
      </dsp:txXfrm>
    </dsp:sp>
    <dsp:sp modelId="{01932657-5765-4CB7-A396-C94370E498AB}">
      <dsp:nvSpPr>
        <dsp:cNvPr id="0" name=""/>
        <dsp:cNvSpPr/>
      </dsp:nvSpPr>
      <dsp:spPr>
        <a:xfrm>
          <a:off x="0" y="4240110"/>
          <a:ext cx="6900512" cy="128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249936" rIns="535556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Queen’s Hospital System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Hawaiian Electric Company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Hawaiian Telcom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 err="1"/>
            <a:t>Paxca</a:t>
          </a:r>
          <a:r>
            <a:rPr lang="en-US" sz="1200" kern="1200" dirty="0"/>
            <a:t>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Chamber of Commerce Hawaii</a:t>
          </a:r>
        </a:p>
      </dsp:txBody>
      <dsp:txXfrm>
        <a:off x="0" y="4240110"/>
        <a:ext cx="6900512" cy="1285200"/>
      </dsp:txXfrm>
    </dsp:sp>
    <dsp:sp modelId="{958653C3-EB81-4715-B9B0-93350A27330A}">
      <dsp:nvSpPr>
        <dsp:cNvPr id="0" name=""/>
        <dsp:cNvSpPr/>
      </dsp:nvSpPr>
      <dsp:spPr>
        <a:xfrm>
          <a:off x="345025" y="4062990"/>
          <a:ext cx="4830358" cy="3542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Private partners</a:t>
          </a:r>
        </a:p>
      </dsp:txBody>
      <dsp:txXfrm>
        <a:off x="362318" y="4080283"/>
        <a:ext cx="4795772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42FAC-97ED-4B0F-A1B9-07E81679C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F3A73E-34AD-4BC4-8A15-F21FE97D0F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36015-72CF-4E1D-A8B2-3422CB457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DBCB-DE52-4408-9307-7B2977DB25F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4D321-3231-4470-A849-0106235B0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ED407-DD42-43DD-A098-9A6C0074A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48DB-9FEE-447A-9DD9-06C649CE1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3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A8A31-3367-475A-AD17-F95872AF3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7A6396-C51F-4F60-BE45-5FD2EBC05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FF52F-EA10-4BAC-8AEE-9026ED55F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DBCB-DE52-4408-9307-7B2977DB25F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A9A22-1879-42BB-BC3D-731331D56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ECB9A-72E3-439E-BB83-F43FE467B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48DB-9FEE-447A-9DD9-06C649CE1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1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6EA37B-B2D6-41A5-AE4E-771531D8B7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B8E6F4-35D7-4025-95EB-236B4C31D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813DE-708B-4683-90F0-B40FD9407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DBCB-DE52-4408-9307-7B2977DB25F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AE4BC-A60D-4DE2-B16A-6B0E51A2A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85817-D8A3-406C-933D-CA8B1D830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48DB-9FEE-447A-9DD9-06C649CE1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6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B9F9A-E2A3-44D1-92A7-A032BA246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F4A75-D43A-45E7-866F-4896E23E4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42B28-2231-45C1-BA92-757DEF485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DBCB-DE52-4408-9307-7B2977DB25F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F433C-60C0-4307-BC25-9BC7686A7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14DE4-53F4-4B32-9221-3260DF0D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48DB-9FEE-447A-9DD9-06C649CE1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5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A837C-819B-4E8A-B217-A2249A096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27840B-9DCB-41D4-B73A-5C4684817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ED570-DDD3-4D88-AF15-844909E2C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DBCB-DE52-4408-9307-7B2977DB25F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7572D-FAE5-40F3-9AD8-3386EBBE9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9FE30-3DAE-428C-9381-52BDACCE3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48DB-9FEE-447A-9DD9-06C649CE1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53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46885-DD49-437E-B5D4-C5B6945CF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9B9DC-A5BD-445F-A7DA-A52F4D32D3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783727-B8B8-4AE4-94C7-4B109C8E3B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A2AFC7-5AF6-4DE7-A7F7-8296D6FAE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DBCB-DE52-4408-9307-7B2977DB25F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4E3AA2-9095-48EC-8E85-52A7959C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805A26-1873-4DD3-B928-737F3DC32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48DB-9FEE-447A-9DD9-06C649CE1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8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9CEA7-D100-473D-A0E8-64557802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66B38C-C2DF-48ED-A4FD-3743865A6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18BDFB-0DA2-41E2-BA20-7D0660CF7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66E4C8-783F-451A-931D-5B71D9F5F7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AE83EC-29B7-44BE-B17D-09C11B081B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11E0E1-EFA3-4840-AC2D-C5EB464D7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DBCB-DE52-4408-9307-7B2977DB25F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849973-2011-4A40-B806-805098B06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E3575E-BF45-4A78-91E6-5A066B95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48DB-9FEE-447A-9DD9-06C649CE1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58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50301-BA70-4B0A-A7A3-36E8268B2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991541-73B5-4357-8C92-E93A93F91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DBCB-DE52-4408-9307-7B2977DB25F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3813A7-254A-4523-AE24-632F355DC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F1859B-97DA-47CE-8688-716BE2D6F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48DB-9FEE-447A-9DD9-06C649CE1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61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76324D-68E2-4585-ADBF-C877B60C8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DBCB-DE52-4408-9307-7B2977DB25F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3BD52F-7C18-4ED3-BD08-BBBA0973E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EF3DF0-86DA-4CB7-9698-A53AD14FE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48DB-9FEE-447A-9DD9-06C649CE1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20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DCDA5-0E3D-45DC-9F5B-FB3CDCE91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72B7C-38B6-4CC6-8FCB-E1EC3EDF3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F1169E-5A1F-4320-96FC-32FC91290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95B565-8F40-4A07-8D48-8099DCF21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DBCB-DE52-4408-9307-7B2977DB25F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9A51E6-0D76-4F68-8F0E-94903CEC5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1AA772-E778-4ED8-ACC5-89C0BEAC5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48DB-9FEE-447A-9DD9-06C649CE1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42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152AB-6157-4395-BDE0-65C4BEF1F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058BDA-2330-4EA9-A85C-AB0C17A3B8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10F20A-A13B-4254-B907-99C97640C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0FB825-00FB-411F-83A6-ADA52F870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DBCB-DE52-4408-9307-7B2977DB25F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41271C-969B-4E93-80D8-0D1FD587C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303B9F-7669-46C4-9C0D-F1F1EA931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48DB-9FEE-447A-9DD9-06C649CE1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68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13FE69-A6E4-4267-837D-7822029E0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28D34D-2703-44C7-8DFC-8440919FA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A9460-4839-43D0-92D2-F275670CEE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7DBCB-DE52-4408-9307-7B2977DB25F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273FD-BC53-4AD2-830B-47579B73D4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D7760-DE85-4070-AE82-24F37067D6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748DB-9FEE-447A-9DD9-06C649CE1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91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QGg_swi-tRFtns7KspPhpogR2IrHn9HWTIvolLI6aeQ/edit" TargetMode="External"/><Relationship Id="rId2" Type="http://schemas.openxmlformats.org/officeDocument/2006/relationships/hyperlink" Target="https://www.capitol.hawaii.gov/Archives/measure_indiv_Archives.aspx?billtype=HB&amp;billnumber=2607&amp;year=201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apitol.hawaii.gov/measure_indiv.aspx?billtype=SB&amp;billnumber=242&amp;year=202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27D7A02-907B-496F-BA7E-AA3780733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FBA5268-0AE7-4CAD-9537-D0EB09E76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8D065B-39DA-4077-B9CF-E489CE4C01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11C726A-EFFB-4103-ABB1-98DEF862C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9529" y="2085788"/>
            <a:ext cx="6884895" cy="1496649"/>
          </a:xfrm>
        </p:spPr>
        <p:txBody>
          <a:bodyPr anchor="b">
            <a:normAutofit/>
          </a:bodyPr>
          <a:lstStyle/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Presentation to the Workforce Development Council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D5C92DD-02CA-4658-8E2B-247B8FCD30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3948056"/>
            <a:ext cx="6096000" cy="830134"/>
          </a:xfrm>
        </p:spPr>
        <p:txBody>
          <a:bodyPr anchor="t">
            <a:norm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February 10, 2022</a:t>
            </a:r>
          </a:p>
        </p:txBody>
      </p:sp>
    </p:spTree>
    <p:extLst>
      <p:ext uri="{BB962C8B-B14F-4D97-AF65-F5344CB8AC3E}">
        <p14:creationId xmlns:p14="http://schemas.microsoft.com/office/powerpoint/2010/main" val="48472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4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9B29867-C44D-4123-9BE2-4D2C7D323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New Goals</a:t>
            </a:r>
          </a:p>
        </p:txBody>
      </p:sp>
      <p:sp>
        <p:nvSpPr>
          <p:cNvPr id="3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48B057-B5E4-4F88-AABD-6FF075310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1284"/>
            <a:ext cx="10515600" cy="4251960"/>
          </a:xfrm>
        </p:spPr>
        <p:txBody>
          <a:bodyPr>
            <a:noAutofit/>
          </a:bodyPr>
          <a:lstStyle/>
          <a:p>
            <a:r>
              <a:rPr lang="en-US" sz="1800" dirty="0"/>
              <a:t>Create future pathways and certificate programs at community colleges</a:t>
            </a:r>
          </a:p>
          <a:p>
            <a:pPr lvl="1"/>
            <a:r>
              <a:rPr lang="en-US" sz="1800" dirty="0"/>
              <a:t>Geo-spatial analysis</a:t>
            </a:r>
          </a:p>
          <a:p>
            <a:pPr lvl="1"/>
            <a:r>
              <a:rPr lang="en-US" sz="1800" dirty="0"/>
              <a:t>Networking</a:t>
            </a:r>
          </a:p>
          <a:p>
            <a:pPr lvl="1"/>
            <a:r>
              <a:rPr lang="en-US" sz="1800" dirty="0"/>
              <a:t>Cloud and infrastructure </a:t>
            </a:r>
          </a:p>
          <a:p>
            <a:pPr lvl="1"/>
            <a:r>
              <a:rPr lang="en-US" sz="1800" dirty="0"/>
              <a:t>Cybersecurity </a:t>
            </a:r>
          </a:p>
          <a:p>
            <a:pPr lvl="1"/>
            <a:r>
              <a:rPr lang="en-US" sz="1800" dirty="0"/>
              <a:t>Data planning</a:t>
            </a:r>
          </a:p>
          <a:p>
            <a:pPr lvl="1"/>
            <a:r>
              <a:rPr lang="en-US" sz="1800" dirty="0"/>
              <a:t>IT planning and infrastructure</a:t>
            </a:r>
          </a:p>
          <a:p>
            <a:pPr lvl="1"/>
            <a:r>
              <a:rPr lang="en-US" sz="1800" dirty="0"/>
              <a:t>Intelligence</a:t>
            </a:r>
          </a:p>
          <a:p>
            <a:r>
              <a:rPr lang="en-US" sz="1800" dirty="0"/>
              <a:t>Provide funding for non-credit early college certificate classes and certificates including:</a:t>
            </a:r>
          </a:p>
          <a:p>
            <a:pPr lvl="1"/>
            <a:r>
              <a:rPr lang="en-US" sz="1800" dirty="0"/>
              <a:t>CompTIA </a:t>
            </a:r>
          </a:p>
          <a:p>
            <a:pPr lvl="1"/>
            <a:r>
              <a:rPr lang="en-US" sz="1800" dirty="0"/>
              <a:t>Cisco</a:t>
            </a:r>
          </a:p>
          <a:p>
            <a:pPr lvl="1"/>
            <a:r>
              <a:rPr lang="en-US" sz="1800" dirty="0" err="1"/>
              <a:t>GIAC</a:t>
            </a:r>
            <a:endParaRPr lang="en-US" sz="1800" dirty="0"/>
          </a:p>
          <a:p>
            <a:pPr lvl="1"/>
            <a:r>
              <a:rPr lang="en-US" sz="1800" dirty="0"/>
              <a:t>Oracle</a:t>
            </a:r>
          </a:p>
          <a:p>
            <a:pPr lvl="1"/>
            <a:r>
              <a:rPr lang="en-US" sz="1800" dirty="0"/>
              <a:t>Microsoft </a:t>
            </a:r>
          </a:p>
          <a:p>
            <a:r>
              <a:rPr lang="en-US" sz="1800" dirty="0"/>
              <a:t>Build out IT academies at high schools that feed into community college programs</a:t>
            </a:r>
          </a:p>
        </p:txBody>
      </p:sp>
    </p:spTree>
    <p:extLst>
      <p:ext uri="{BB962C8B-B14F-4D97-AF65-F5344CB8AC3E}">
        <p14:creationId xmlns:p14="http://schemas.microsoft.com/office/powerpoint/2010/main" val="676843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4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9B29867-C44D-4123-9BE2-4D2C7D323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Key takeaways from Hawaii’s experience</a:t>
            </a:r>
          </a:p>
        </p:txBody>
      </p:sp>
      <p:sp>
        <p:nvSpPr>
          <p:cNvPr id="3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48B057-B5E4-4F88-AABD-6FF075310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000" dirty="0"/>
              <a:t>Introduction of new curriculum into public education system requires buy-in from school leadership and teachers </a:t>
            </a:r>
          </a:p>
          <a:p>
            <a:r>
              <a:rPr lang="en-US" sz="2000" dirty="0"/>
              <a:t>Create workforce partnerships and opportunities </a:t>
            </a:r>
          </a:p>
          <a:p>
            <a:r>
              <a:rPr lang="en-US" sz="2000" dirty="0"/>
              <a:t>Create partnerships with advocacy groups </a:t>
            </a:r>
          </a:p>
          <a:p>
            <a:r>
              <a:rPr lang="en-US" sz="2000" dirty="0"/>
              <a:t>Create partnerships with key legislators </a:t>
            </a:r>
          </a:p>
          <a:p>
            <a:pPr lvl="1"/>
            <a:r>
              <a:rPr lang="en-US" sz="2000" dirty="0"/>
              <a:t>Education Committee Chairs</a:t>
            </a:r>
          </a:p>
          <a:p>
            <a:pPr lvl="1"/>
            <a:r>
              <a:rPr lang="en-US" sz="2000" dirty="0"/>
              <a:t>Higher Education Committee Chairs</a:t>
            </a:r>
          </a:p>
          <a:p>
            <a:pPr lvl="1"/>
            <a:r>
              <a:rPr lang="en-US" sz="2000" dirty="0"/>
              <a:t>Appropriation Chairs </a:t>
            </a:r>
          </a:p>
          <a:p>
            <a:r>
              <a:rPr lang="en-US" sz="2000" dirty="0"/>
              <a:t>Fund facilities, programs, and positions to implement pathway and pipeline </a:t>
            </a:r>
          </a:p>
          <a:p>
            <a:r>
              <a:rPr lang="en-US" sz="2000" dirty="0"/>
              <a:t>Have a political plan to achieve your policy agenda 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989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4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9B29867-C44D-4123-9BE2-4D2C7D323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2022 Session Legislative Updates</a:t>
            </a:r>
          </a:p>
        </p:txBody>
      </p:sp>
      <p:sp>
        <p:nvSpPr>
          <p:cNvPr id="3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48B057-B5E4-4F88-AABD-6FF075310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SB3017 - Requires the Department of Labor and Industrial Relations to collect data relating to and necessary for development of a robust information technology workforce in Hawaii.</a:t>
            </a:r>
          </a:p>
          <a:p>
            <a:r>
              <a:rPr lang="en-US" sz="2400" dirty="0"/>
              <a:t>SB2928 - Establishes a working group to study and prepare an implementation plan for agricultural career pathways and report to the legislature.</a:t>
            </a:r>
          </a:p>
          <a:p>
            <a:r>
              <a:rPr lang="en-US" sz="2400" dirty="0"/>
              <a:t>SB2142 - Allows Department of Education students to fulfill world language, fine arts, or career and technical education graduation requirements with computer science.  Establishes a scholarship at the University of Hawaii to encourage students majoring in education to take a computer science course.  Requires UH to establish computer science pathways for students majoring in education.  Requires teacher licensing and certification to include computer science.  Appropriates funds.</a:t>
            </a:r>
          </a:p>
        </p:txBody>
      </p:sp>
    </p:spTree>
    <p:extLst>
      <p:ext uri="{BB962C8B-B14F-4D97-AF65-F5344CB8AC3E}">
        <p14:creationId xmlns:p14="http://schemas.microsoft.com/office/powerpoint/2010/main" val="455555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9B29867-C44D-4123-9BE2-4D2C7D323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 dirty="0"/>
              <a:t>Why Computer Science and STEM?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48B057-B5E4-4F88-AABD-6FF075310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000" dirty="0"/>
              <a:t>Hawaii has 14 military installations </a:t>
            </a:r>
          </a:p>
          <a:p>
            <a:r>
              <a:rPr lang="en-US" sz="2000" dirty="0"/>
              <a:t>Hawaii is home to the 1 of 4 National Security Agency/Central Security Service</a:t>
            </a:r>
          </a:p>
          <a:p>
            <a:r>
              <a:rPr lang="en-US" sz="2000" dirty="0"/>
              <a:t>Increased presence in Hawaii by US Space Force</a:t>
            </a:r>
          </a:p>
          <a:p>
            <a:r>
              <a:rPr lang="en-US" sz="2000" dirty="0"/>
              <a:t>Labor shortages in IT positions within:</a:t>
            </a:r>
          </a:p>
          <a:p>
            <a:pPr lvl="1"/>
            <a:r>
              <a:rPr lang="en-US" sz="2000" dirty="0"/>
              <a:t>Banks </a:t>
            </a:r>
          </a:p>
          <a:p>
            <a:pPr lvl="1"/>
            <a:r>
              <a:rPr lang="en-US" sz="2000" dirty="0"/>
              <a:t>Hospitals</a:t>
            </a:r>
          </a:p>
          <a:p>
            <a:pPr lvl="1"/>
            <a:r>
              <a:rPr lang="en-US" sz="2000" dirty="0"/>
              <a:t>Public utilities </a:t>
            </a:r>
          </a:p>
          <a:p>
            <a:pPr lvl="1"/>
            <a:r>
              <a:rPr lang="en-US" sz="2000" dirty="0"/>
              <a:t>Military installations</a:t>
            </a:r>
          </a:p>
          <a:p>
            <a:pPr lvl="1"/>
            <a:r>
              <a:rPr lang="en-US" sz="2000" dirty="0"/>
              <a:t>Military contractors </a:t>
            </a:r>
          </a:p>
          <a:p>
            <a:pPr lvl="1"/>
            <a:r>
              <a:rPr lang="en-US" sz="2000" dirty="0"/>
              <a:t>State of Hawaii </a:t>
            </a:r>
            <a:endParaRPr lang="en-US" sz="2400" dirty="0"/>
          </a:p>
          <a:p>
            <a:endParaRPr lang="en-US" sz="24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7797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4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9B29867-C44D-4123-9BE2-4D2C7D323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Hawaii’s Unique Education System</a:t>
            </a:r>
          </a:p>
        </p:txBody>
      </p:sp>
      <p:sp>
        <p:nvSpPr>
          <p:cNvPr id="3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48B057-B5E4-4F88-AABD-6FF075310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000" dirty="0"/>
              <a:t>One centralized state public school system</a:t>
            </a:r>
          </a:p>
          <a:p>
            <a:pPr lvl="1"/>
            <a:r>
              <a:rPr lang="en-US" sz="2000" dirty="0"/>
              <a:t>257 public schools </a:t>
            </a:r>
          </a:p>
          <a:p>
            <a:pPr lvl="1"/>
            <a:r>
              <a:rPr lang="en-US" sz="2000" dirty="0"/>
              <a:t>37 public charter schools </a:t>
            </a:r>
          </a:p>
          <a:p>
            <a:r>
              <a:rPr lang="en-US" sz="2000" dirty="0"/>
              <a:t>Hawaii Department of Education funded by the Hawaii State Legislature and overseen by Board of Education </a:t>
            </a:r>
          </a:p>
          <a:p>
            <a:pPr lvl="1"/>
            <a:r>
              <a:rPr lang="en-US" sz="2000" dirty="0"/>
              <a:t>11 members appointed by the Governor and confirmed by the Hawaii State Senate</a:t>
            </a:r>
          </a:p>
          <a:p>
            <a:r>
              <a:rPr lang="en-US" sz="2000" dirty="0"/>
              <a:t>No county school boards or governance</a:t>
            </a:r>
          </a:p>
          <a:p>
            <a:r>
              <a:rPr lang="en-US" sz="2000" dirty="0"/>
              <a:t>No county funding supports the state public school system </a:t>
            </a:r>
          </a:p>
        </p:txBody>
      </p:sp>
    </p:spTree>
    <p:extLst>
      <p:ext uri="{BB962C8B-B14F-4D97-AF65-F5344CB8AC3E}">
        <p14:creationId xmlns:p14="http://schemas.microsoft.com/office/powerpoint/2010/main" val="2472221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4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9B29867-C44D-4123-9BE2-4D2C7D323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Challenges and Solutions</a:t>
            </a:r>
          </a:p>
        </p:txBody>
      </p:sp>
      <p:sp>
        <p:nvSpPr>
          <p:cNvPr id="3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48B057-B5E4-4F88-AABD-6FF075310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Challenges</a:t>
            </a:r>
          </a:p>
          <a:p>
            <a:pPr lvl="1"/>
            <a:r>
              <a:rPr lang="en-US" sz="2000" dirty="0"/>
              <a:t>Introduction of new curriculum into a school complex can be very difficult</a:t>
            </a:r>
          </a:p>
          <a:p>
            <a:pPr lvl="1"/>
            <a:r>
              <a:rPr lang="en-US" sz="2000" dirty="0"/>
              <a:t>Some reluctance from principals and teachers </a:t>
            </a:r>
          </a:p>
          <a:p>
            <a:pPr lvl="1"/>
            <a:r>
              <a:rPr lang="en-US" sz="2000" dirty="0"/>
              <a:t>Grant needed to hire teacher(s) or retrain existing teacher(s) to teach computer science </a:t>
            </a:r>
          </a:p>
          <a:p>
            <a:r>
              <a:rPr lang="en-US" sz="2000" dirty="0"/>
              <a:t>Solutions</a:t>
            </a:r>
          </a:p>
          <a:p>
            <a:pPr lvl="1"/>
            <a:r>
              <a:rPr lang="en-US" sz="2000" dirty="0"/>
              <a:t>Identify a teacher(s) willing to teach computer science </a:t>
            </a:r>
          </a:p>
          <a:p>
            <a:pPr lvl="1"/>
            <a:r>
              <a:rPr lang="en-US" sz="2000" dirty="0"/>
              <a:t>Identify your champion(s) within your district</a:t>
            </a:r>
          </a:p>
          <a:p>
            <a:pPr lvl="1"/>
            <a:r>
              <a:rPr lang="en-US" sz="2000" dirty="0"/>
              <a:t>Partner with your Department of Education leadership team </a:t>
            </a:r>
          </a:p>
          <a:p>
            <a:pPr lvl="1"/>
            <a:r>
              <a:rPr lang="en-US" sz="2000" dirty="0"/>
              <a:t>Provide incentives for teachers to take professional development and learn to teach computer science </a:t>
            </a:r>
          </a:p>
          <a:p>
            <a:pPr lvl="1"/>
            <a:r>
              <a:rPr lang="en-US" sz="2000" dirty="0"/>
              <a:t>Create student interest through programs such as </a:t>
            </a:r>
            <a:r>
              <a:rPr lang="en-US" sz="2000" dirty="0" err="1"/>
              <a:t>GenCyber</a:t>
            </a:r>
            <a:r>
              <a:rPr lang="en-US" sz="2000" dirty="0"/>
              <a:t> and Hacker Highschool </a:t>
            </a:r>
          </a:p>
          <a:p>
            <a:pPr lvl="1"/>
            <a:r>
              <a:rPr lang="en-US" sz="2000" dirty="0"/>
              <a:t>Create and fund position(s) to work on computer science pathways and pipelines</a:t>
            </a:r>
          </a:p>
          <a:p>
            <a:pPr lvl="1"/>
            <a:r>
              <a:rPr lang="en-US" sz="2000" dirty="0"/>
              <a:t>Identify employer(s) to engage with the school</a:t>
            </a:r>
          </a:p>
          <a:p>
            <a:pPr lvl="1"/>
            <a:r>
              <a:rPr lang="en-US" sz="2000" dirty="0"/>
              <a:t>Create afterschool programs which align with the pathway and pipeline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3407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9B29867-C44D-4123-9BE2-4D2C7D323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 dirty="0"/>
              <a:t>Aligning Curriculum to Workforce Opportunities 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48B057-B5E4-4F88-AABD-6FF075310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000" dirty="0"/>
              <a:t>Implementation of computer science within public schools and charter schools </a:t>
            </a:r>
          </a:p>
          <a:p>
            <a:pPr lvl="1"/>
            <a:r>
              <a:rPr lang="en-US" sz="2000" dirty="0"/>
              <a:t>Pathways and early college/dual credit opportunities</a:t>
            </a:r>
          </a:p>
          <a:p>
            <a:pPr lvl="1"/>
            <a:r>
              <a:rPr lang="en-US" sz="2000" dirty="0"/>
              <a:t>Graduates leave high school with industry-approved certifications </a:t>
            </a:r>
          </a:p>
          <a:p>
            <a:r>
              <a:rPr lang="en-US" sz="2000" dirty="0"/>
              <a:t>Creation of a local workforce for major employers and government contracts </a:t>
            </a:r>
          </a:p>
          <a:p>
            <a:pPr lvl="1"/>
            <a:r>
              <a:rPr lang="en-US" sz="2000" dirty="0"/>
              <a:t>Modernizing minimum qualifications for state employment opportunities</a:t>
            </a:r>
          </a:p>
          <a:p>
            <a:pPr lvl="1"/>
            <a:r>
              <a:rPr lang="en-US" sz="2000" dirty="0"/>
              <a:t>Identifying employment opportunities through major employers</a:t>
            </a:r>
          </a:p>
          <a:p>
            <a:pPr lvl="2"/>
            <a:r>
              <a:rPr lang="en-US" dirty="0"/>
              <a:t>Public utilities</a:t>
            </a:r>
          </a:p>
          <a:p>
            <a:pPr lvl="2"/>
            <a:r>
              <a:rPr lang="en-US" dirty="0"/>
              <a:t>Banks </a:t>
            </a:r>
          </a:p>
          <a:p>
            <a:pPr lvl="2"/>
            <a:r>
              <a:rPr lang="en-US" dirty="0"/>
              <a:t>Hospitals</a:t>
            </a:r>
          </a:p>
          <a:p>
            <a:pPr lvl="2"/>
            <a:r>
              <a:rPr lang="en-US" dirty="0"/>
              <a:t>Department of Defense</a:t>
            </a:r>
          </a:p>
          <a:p>
            <a:pPr lvl="1"/>
            <a:r>
              <a:rPr lang="en-US" sz="2000"/>
              <a:t>Supporting </a:t>
            </a:r>
            <a:r>
              <a:rPr lang="en-US" sz="2000" dirty="0"/>
              <a:t>local companies that are building capacity to bid and be awarded multi-million state and county IT contracts, keeping state dollars in the local economy 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88510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9B29867-C44D-4123-9BE2-4D2C7D323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 dirty="0"/>
              <a:t>Aligning Facilities to the Pathway 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21E982-88E0-4FAA-B544-917912791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36" y="2050840"/>
            <a:ext cx="5283231" cy="432583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D825913-03E3-4EB6-A49F-74F779E577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3801" y="2050840"/>
            <a:ext cx="4614723" cy="4325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103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9B29867-C44D-4123-9BE2-4D2C7D323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000" dirty="0"/>
              <a:t>Partnerships in and out of the legislature </a:t>
            </a:r>
          </a:p>
        </p:txBody>
      </p:sp>
      <p:sp>
        <p:nvSpPr>
          <p:cNvPr id="20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D721500E-BB59-481C-BA4D-5AAE1AD853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3274366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9558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9B29867-C44D-4123-9BE2-4D2C7D323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 dirty="0"/>
              <a:t>Existing Programs Through </a:t>
            </a:r>
            <a:r>
              <a:rPr lang="en-US" sz="4200" dirty="0" err="1"/>
              <a:t>Paxca</a:t>
            </a:r>
            <a:endParaRPr lang="en-US" sz="4200" dirty="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FA7B0361-56B5-4AF3-9E9A-3EB157131E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449" y="1909811"/>
            <a:ext cx="8582025" cy="482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289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4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9B29867-C44D-4123-9BE2-4D2C7D323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Legislative Achievements </a:t>
            </a:r>
          </a:p>
        </p:txBody>
      </p:sp>
      <p:sp>
        <p:nvSpPr>
          <p:cNvPr id="3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48B057-B5E4-4F88-AABD-6FF075310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000" dirty="0">
                <a:hlinkClick r:id="rId2"/>
              </a:rPr>
              <a:t>Act 51, Session Laws of Hawaii 2018 </a:t>
            </a:r>
            <a:endParaRPr lang="en-US" sz="2000" dirty="0"/>
          </a:p>
          <a:p>
            <a:pPr lvl="1"/>
            <a:r>
              <a:rPr lang="en-US" sz="2000" dirty="0"/>
              <a:t>Requires the Department of Education to develop and implement a statewide computer science curricula plan for public school students in K-12 that may include design thinking as part of the curricula and ensure each public high school offers at least 1 computer science course each school year</a:t>
            </a:r>
          </a:p>
          <a:p>
            <a:pPr lvl="1"/>
            <a:r>
              <a:rPr lang="en-US" sz="2000" dirty="0"/>
              <a:t>Appropriates $500,000 for the Department of Education to develop a plan for computer science implementation </a:t>
            </a:r>
          </a:p>
          <a:p>
            <a:pPr lvl="1"/>
            <a:r>
              <a:rPr lang="en-US" sz="2000" dirty="0">
                <a:hlinkClick r:id="rId3"/>
              </a:rPr>
              <a:t>CS Landscape Report of Hawaii Public Schools </a:t>
            </a:r>
            <a:endParaRPr lang="en-US" sz="2000" dirty="0"/>
          </a:p>
          <a:p>
            <a:r>
              <a:rPr lang="en-US" sz="2000" dirty="0">
                <a:hlinkClick r:id="rId4"/>
              </a:rPr>
              <a:t>Act 158, Session Laws of Hawaii 2021</a:t>
            </a:r>
            <a:endParaRPr lang="en-US" sz="2000" dirty="0"/>
          </a:p>
          <a:p>
            <a:pPr lvl="1"/>
            <a:r>
              <a:rPr lang="en-US" sz="2000" dirty="0"/>
              <a:t>Requires that all public and charter schools offer computer science by SY 2024-2025. Requires annual reports to the legislature</a:t>
            </a:r>
          </a:p>
          <a:p>
            <a:pPr lvl="1"/>
            <a:r>
              <a:rPr lang="en-US" sz="2000" dirty="0"/>
              <a:t>1</a:t>
            </a:r>
            <a:r>
              <a:rPr lang="en-US" sz="2000" baseline="30000" dirty="0"/>
              <a:t>st</a:t>
            </a:r>
            <a:r>
              <a:rPr lang="en-US" sz="2000" dirty="0"/>
              <a:t> annual legislative report due in December 2021 </a:t>
            </a:r>
          </a:p>
        </p:txBody>
      </p:sp>
    </p:spTree>
    <p:extLst>
      <p:ext uri="{BB962C8B-B14F-4D97-AF65-F5344CB8AC3E}">
        <p14:creationId xmlns:p14="http://schemas.microsoft.com/office/powerpoint/2010/main" val="474245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1943</TotalTime>
  <Words>792</Words>
  <Application>Microsoft Office PowerPoint</Application>
  <PresentationFormat>Widescreen</PresentationFormat>
  <Paragraphs>110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Presentation to the Workforce Development Council</vt:lpstr>
      <vt:lpstr>Why Computer Science and STEM?</vt:lpstr>
      <vt:lpstr>Hawaii’s Unique Education System</vt:lpstr>
      <vt:lpstr>Challenges and Solutions</vt:lpstr>
      <vt:lpstr>Aligning Curriculum to Workforce Opportunities </vt:lpstr>
      <vt:lpstr>Aligning Facilities to the Pathway </vt:lpstr>
      <vt:lpstr>Partnerships in and out of the legislature </vt:lpstr>
      <vt:lpstr>Existing Programs Through Paxca</vt:lpstr>
      <vt:lpstr>Legislative Achievements </vt:lpstr>
      <vt:lpstr>New Goals</vt:lpstr>
      <vt:lpstr>Key takeaways from Hawaii’s experience</vt:lpstr>
      <vt:lpstr>2022 Session Legislative Updates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Cho</dc:creator>
  <cp:lastModifiedBy>Kuranishi, Harrison</cp:lastModifiedBy>
  <cp:revision>34</cp:revision>
  <dcterms:created xsi:type="dcterms:W3CDTF">2021-10-22T20:09:17Z</dcterms:created>
  <dcterms:modified xsi:type="dcterms:W3CDTF">2022-02-10T19:12:20Z</dcterms:modified>
</cp:coreProperties>
</file>