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60" r:id="rId2"/>
    <p:sldId id="259" r:id="rId3"/>
    <p:sldId id="257" r:id="rId4"/>
    <p:sldId id="256" r:id="rId5"/>
    <p:sldId id="258" r:id="rId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4255-A117-4558-A4CE-7C13A05C4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56ED7-50B2-4BF2-B20C-6A61B8E6A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F8D53-4A75-4D17-8C27-AAF457EB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5DB27-78E3-4FF4-9E4F-5C308BB0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D2D8-6C16-449A-998A-EA57338B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61F5-EED8-4E8B-9F73-0F5096B1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F67E7-8B9A-4B8F-B4A3-232D85D35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DEEE-8284-4AFE-9FD9-39AA8B41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F9A00-EDA0-4B71-8B31-99B2480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6E4C-7775-4CFF-9E97-135EE4E3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16119-EAC8-41B0-9873-9C4CD5E50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E7A59-00B1-475D-BB66-987541C73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2D4B-98CD-4799-A293-39B9AF01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54095-6DF8-425C-A280-FCFD3822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DE60F-2A27-49A3-BF52-D492298A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5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0726-BDAF-4415-B9B3-5FAB67AA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F254-D90F-4E8F-B57D-87AFB0FB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895C9-FA5E-45E2-AF90-6E625B15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7C801-A9B2-430E-8EA4-C879FFED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FAEB6-BB8C-480A-90AC-5B5382BC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B01A-2740-40F7-8EC0-10938D34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5975F-5FDD-4BE6-8533-E8E523346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738F8-C794-40B4-91D9-4628685C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3F27-C195-4575-BB61-EF4CCE76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48800-9B58-4EEB-90F4-F5AF8105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0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B8EC-362C-49AD-B703-8E6D9826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EAF9-2713-4CCE-A37C-81B40EB67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AB702-BDE7-4396-844A-16882A853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B22DC-7D84-4F40-9D39-035FA1F8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E5D3F-1FDB-4CA8-B49D-C9670BB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8A955-D6BA-4833-A71A-77B9B703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5B3B-095D-451A-9015-874E029B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CF74-43F8-4D6B-BDC1-F58E14ED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98FE9-9DD7-45A3-A960-600BE7803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B6148-AF8A-4C5B-9BFE-9078E492D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7EEEB-D7C9-45B0-A8DC-6A54643E3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A4069-2920-4EAB-B2A1-4180BA1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9BA40-9B61-420E-9A19-ACDD5BCE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8EBAF-F636-442A-8E7A-0DB56C7B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A4CD-D8A2-4B6A-BE7D-C970DC30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7BDA4-31C1-43F3-8F9A-9B4D9B2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D09EF-4E53-4BE6-B453-DB31E43B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C8AF-E589-4C0B-926A-DAA46151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F8506-5646-4DF4-BFD0-E692B31C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AC827-BF3F-4DE6-9940-34CC030F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D0D13-06A5-4577-A8FC-5ADB1690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6DC5-5924-4123-BD67-EDAF2AC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5613-2464-43E2-A9DE-E5BBD021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B2157-F385-4101-AB68-42C164E72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7B6C-384C-4437-82B2-046E6A07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0AABB-8717-4509-A277-26631A27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C1EC2-9771-4965-9FFE-43185C66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276B-D751-466C-A556-AAFE3539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F9FD8-651A-4B3A-BA3D-BC70AA2AD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7372F-8D7B-465F-978D-609722D9F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6B5DC-7245-4DA9-97E7-D6C08952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4ABA0-594B-4878-B2F3-66559AF3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92A7-790A-48AA-8E32-DA0DC3DE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8D0A5-95EE-410F-ABA1-2B9A8A1D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6D969-8373-432C-98E1-B846A89E8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055F-F4C5-4A8A-AE5E-7455713CF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815D5-310C-4E5F-B4F6-1DE0CD75A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9C67B-953A-44EF-97E7-CF1B56878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7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6926-215B-4036-B0C4-E429CCEF9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41" y="3491345"/>
            <a:ext cx="2518142" cy="2913407"/>
          </a:xfrm>
        </p:spPr>
        <p:txBody>
          <a:bodyPr anchor="t">
            <a:normAutofit/>
          </a:bodyPr>
          <a:lstStyle/>
          <a:p>
            <a:pPr algn="r"/>
            <a:r>
              <a:rPr lang="en-US" sz="3300" dirty="0">
                <a:solidFill>
                  <a:srgbClr val="FFFFFF"/>
                </a:solidFill>
              </a:rPr>
              <a:t>	</a:t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     </a:t>
            </a:r>
            <a:r>
              <a:rPr lang="en-US" u="sng" dirty="0">
                <a:solidFill>
                  <a:srgbClr val="FFFFFF"/>
                </a:solidFill>
              </a:rPr>
              <a:t>APRIL 30,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C746F-9FD0-4DDF-9711-E7B781C53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022" y="1199769"/>
            <a:ext cx="2783060" cy="1611617"/>
          </a:xfrm>
        </p:spPr>
        <p:txBody>
          <a:bodyPr anchor="b">
            <a:noAutofit/>
          </a:bodyPr>
          <a:lstStyle/>
          <a:p>
            <a:pPr algn="r"/>
            <a:r>
              <a:rPr lang="en-US" sz="4455" dirty="0">
                <a:solidFill>
                  <a:srgbClr val="FFFFFF"/>
                </a:solidFill>
              </a:rPr>
              <a:t>APPLY ONLINE BY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104A6-386D-4E79-8D5E-44818522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1"/>
            <a:ext cx="9878674" cy="7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8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C3CF-E89C-4DAE-B71E-EB1E5C7BD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ACD03-79A8-4C2C-8594-1880AB161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BB43AD4-12E8-4E48-BAD0-803A99C01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0058400" cy="57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229492" y="2229491"/>
            <a:ext cx="7792594" cy="333361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02246" y="3637821"/>
            <a:ext cx="4936340" cy="333184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031437" y="2408629"/>
            <a:ext cx="7771915" cy="2954656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357848" y="1991823"/>
            <a:ext cx="5449409" cy="337314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A6926-215B-4036-B0C4-E429CCEF9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33" y="3136053"/>
            <a:ext cx="2376683" cy="3481493"/>
          </a:xfrm>
        </p:spPr>
        <p:txBody>
          <a:bodyPr anchor="t">
            <a:normAutofit/>
          </a:bodyPr>
          <a:lstStyle/>
          <a:p>
            <a:pPr algn="l"/>
            <a:r>
              <a:rPr lang="en-US" sz="3900">
                <a:solidFill>
                  <a:srgbClr val="FFFFFF"/>
                </a:solidFill>
              </a:rPr>
              <a:t>	</a:t>
            </a:r>
            <a:br>
              <a:rPr lang="en-US" sz="3900">
                <a:solidFill>
                  <a:srgbClr val="FFFFFF"/>
                </a:solidFill>
              </a:rPr>
            </a:br>
            <a:r>
              <a:rPr lang="en-US" sz="3900">
                <a:solidFill>
                  <a:srgbClr val="FFFFFF"/>
                </a:solidFill>
              </a:rPr>
              <a:t>     </a:t>
            </a:r>
            <a:r>
              <a:rPr lang="en-US" sz="3900" u="sng">
                <a:solidFill>
                  <a:srgbClr val="FFFFFF"/>
                </a:solidFill>
              </a:rPr>
              <a:t>APRIL 30,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C746F-9FD0-4DDF-9711-E7B781C53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34" y="914400"/>
            <a:ext cx="2408784" cy="1693333"/>
          </a:xfrm>
        </p:spPr>
        <p:txBody>
          <a:bodyPr anchor="b">
            <a:normAutofit/>
          </a:bodyPr>
          <a:lstStyle/>
          <a:p>
            <a:pPr algn="l"/>
            <a:r>
              <a:rPr lang="en-US" sz="1900">
                <a:solidFill>
                  <a:srgbClr val="FFFFFF"/>
                </a:solidFill>
              </a:rPr>
              <a:t>APPLY ONLINE BY 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29390B3-CCC2-4556-BD34-4E9C1B2C5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9592" b="1"/>
          <a:stretch/>
        </p:blipFill>
        <p:spPr>
          <a:xfrm>
            <a:off x="3331848" y="1374681"/>
            <a:ext cx="6726552" cy="50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2022</a:t>
            </a:r>
            <a:r>
              <a:rPr spc="-35" dirty="0"/>
              <a:t> </a:t>
            </a:r>
            <a:r>
              <a:rPr spc="-55" dirty="0"/>
              <a:t>HIRE</a:t>
            </a:r>
            <a:r>
              <a:rPr spc="-35" dirty="0"/>
              <a:t> </a:t>
            </a:r>
            <a:r>
              <a:rPr spc="15" dirty="0"/>
              <a:t>Vets</a:t>
            </a:r>
            <a:r>
              <a:rPr spc="-30" dirty="0"/>
              <a:t> </a:t>
            </a:r>
            <a:r>
              <a:rPr spc="10" dirty="0"/>
              <a:t>Medallion</a:t>
            </a:r>
            <a:r>
              <a:rPr spc="-35" dirty="0"/>
              <a:t> </a:t>
            </a:r>
            <a:r>
              <a:rPr spc="10" dirty="0"/>
              <a:t>Award</a:t>
            </a:r>
            <a:r>
              <a:rPr spc="-35" dirty="0"/>
              <a:t> </a:t>
            </a:r>
            <a:r>
              <a:rPr spc="10" dirty="0"/>
              <a:t>Criteria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5511" y="1400294"/>
            <a:ext cx="9307830" cy="6217285"/>
            <a:chOff x="405511" y="1400294"/>
            <a:chExt cx="9307830" cy="6217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4480" y="7199224"/>
              <a:ext cx="417918" cy="4179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8686" y="1403463"/>
              <a:ext cx="9301480" cy="1989455"/>
            </a:xfrm>
            <a:custGeom>
              <a:avLst/>
              <a:gdLst/>
              <a:ahLst/>
              <a:cxnLst/>
              <a:rect l="l" t="t" r="r" b="b"/>
              <a:pathLst>
                <a:path w="9301480" h="1989454">
                  <a:moveTo>
                    <a:pt x="6745757" y="0"/>
                  </a:moveTo>
                  <a:lnTo>
                    <a:pt x="4190377" y="0"/>
                  </a:lnTo>
                  <a:lnTo>
                    <a:pt x="1634998" y="0"/>
                  </a:lnTo>
                  <a:lnTo>
                    <a:pt x="0" y="0"/>
                  </a:lnTo>
                  <a:lnTo>
                    <a:pt x="0" y="1989074"/>
                  </a:lnTo>
                  <a:lnTo>
                    <a:pt x="1634998" y="1989074"/>
                  </a:lnTo>
                  <a:lnTo>
                    <a:pt x="1634998" y="304800"/>
                  </a:lnTo>
                  <a:lnTo>
                    <a:pt x="4190377" y="304800"/>
                  </a:lnTo>
                  <a:lnTo>
                    <a:pt x="6745757" y="304800"/>
                  </a:lnTo>
                  <a:lnTo>
                    <a:pt x="6745757" y="0"/>
                  </a:lnTo>
                  <a:close/>
                </a:path>
                <a:path w="9301480" h="1989454">
                  <a:moveTo>
                    <a:pt x="9301150" y="0"/>
                  </a:moveTo>
                  <a:lnTo>
                    <a:pt x="6745770" y="0"/>
                  </a:lnTo>
                  <a:lnTo>
                    <a:pt x="6745770" y="304800"/>
                  </a:lnTo>
                  <a:lnTo>
                    <a:pt x="9301150" y="304800"/>
                  </a:lnTo>
                  <a:lnTo>
                    <a:pt x="9301150" y="0"/>
                  </a:lnTo>
                  <a:close/>
                </a:path>
              </a:pathLst>
            </a:custGeom>
            <a:solidFill>
              <a:srgbClr val="1B2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511" y="1400294"/>
              <a:ext cx="9307506" cy="242214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11618" y="7269444"/>
            <a:ext cx="2001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1C3278"/>
                </a:solidFill>
                <a:latin typeface="Arial"/>
                <a:cs typeface="Arial"/>
              </a:rPr>
              <a:t>Veterans</a:t>
            </a:r>
            <a:r>
              <a:rPr sz="800" dirty="0">
                <a:solidFill>
                  <a:srgbClr val="1C3278"/>
                </a:solidFill>
                <a:latin typeface="Arial"/>
                <a:cs typeface="Arial"/>
              </a:rPr>
              <a:t> Employment and </a:t>
            </a:r>
            <a:r>
              <a:rPr sz="800" spc="-15" dirty="0">
                <a:solidFill>
                  <a:srgbClr val="1C3278"/>
                </a:solidFill>
                <a:latin typeface="Arial"/>
                <a:cs typeface="Arial"/>
              </a:rPr>
              <a:t>Training</a:t>
            </a:r>
            <a:r>
              <a:rPr sz="800" dirty="0">
                <a:solidFill>
                  <a:srgbClr val="1C3278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1C3278"/>
                </a:solidFill>
                <a:latin typeface="Arial"/>
                <a:cs typeface="Arial"/>
              </a:rPr>
              <a:t>Service </a:t>
            </a:r>
            <a:r>
              <a:rPr sz="800" dirty="0">
                <a:solidFill>
                  <a:srgbClr val="1C3278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C3278"/>
                </a:solidFill>
                <a:latin typeface="Arial"/>
                <a:cs typeface="Arial"/>
              </a:rPr>
              <a:t>UNITED</a:t>
            </a:r>
            <a:r>
              <a:rPr sz="800" dirty="0">
                <a:solidFill>
                  <a:srgbClr val="1C3278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C3278"/>
                </a:solidFill>
                <a:latin typeface="Arial"/>
                <a:cs typeface="Arial"/>
              </a:rPr>
              <a:t>S</a:t>
            </a:r>
            <a:r>
              <a:rPr sz="800" spc="-100" dirty="0">
                <a:solidFill>
                  <a:srgbClr val="1C3278"/>
                </a:solidFill>
                <a:latin typeface="Arial"/>
                <a:cs typeface="Arial"/>
              </a:rPr>
              <a:t>T</a:t>
            </a:r>
            <a:r>
              <a:rPr sz="800" spc="-95" dirty="0">
                <a:solidFill>
                  <a:srgbClr val="1C3278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1C3278"/>
                </a:solidFill>
                <a:latin typeface="Arial"/>
                <a:cs typeface="Arial"/>
              </a:rPr>
              <a:t>TES</a:t>
            </a:r>
            <a:r>
              <a:rPr sz="800" dirty="0">
                <a:solidFill>
                  <a:srgbClr val="1C3278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1C3278"/>
                </a:solidFill>
                <a:latin typeface="Arial"/>
                <a:cs typeface="Arial"/>
              </a:rPr>
              <a:t>DE</a:t>
            </a:r>
            <a:r>
              <a:rPr sz="800" spc="-85" dirty="0">
                <a:solidFill>
                  <a:srgbClr val="1C3278"/>
                </a:solidFill>
                <a:latin typeface="Arial"/>
                <a:cs typeface="Arial"/>
              </a:rPr>
              <a:t>P</a:t>
            </a:r>
            <a:r>
              <a:rPr sz="800" spc="-25" dirty="0">
                <a:solidFill>
                  <a:srgbClr val="1C3278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1C3278"/>
                </a:solidFill>
                <a:latin typeface="Arial"/>
                <a:cs typeface="Arial"/>
              </a:rPr>
              <a:t>R</a:t>
            </a:r>
            <a:r>
              <a:rPr sz="800" spc="-15" dirty="0">
                <a:solidFill>
                  <a:srgbClr val="1C3278"/>
                </a:solidFill>
                <a:latin typeface="Arial"/>
                <a:cs typeface="Arial"/>
              </a:rPr>
              <a:t>TMENT</a:t>
            </a:r>
            <a:r>
              <a:rPr sz="800" dirty="0">
                <a:solidFill>
                  <a:srgbClr val="1C3278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C3278"/>
                </a:solidFill>
                <a:latin typeface="Arial"/>
                <a:cs typeface="Arial"/>
              </a:rPr>
              <a:t>OF</a:t>
            </a:r>
            <a:r>
              <a:rPr sz="800" dirty="0">
                <a:solidFill>
                  <a:srgbClr val="1C327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C3278"/>
                </a:solidFill>
                <a:latin typeface="Arial"/>
                <a:cs typeface="Arial"/>
              </a:rPr>
              <a:t>LABOR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786" y="1421248"/>
            <a:ext cx="868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QUIREMEN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5534" y="1421248"/>
            <a:ext cx="1492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FFFFFF"/>
                </a:solidFill>
                <a:latin typeface="Tahoma"/>
                <a:cs typeface="Tahoma"/>
              </a:rPr>
              <a:t>LARGE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EMPLOYER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AWARDS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(500+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Employees)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6021" y="1421248"/>
            <a:ext cx="1562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MEDIUM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EMPLOYER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AWARDS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(51-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Empl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7270" y="1421248"/>
            <a:ext cx="1490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30" dirty="0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EMPLOYER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AWARDS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(1-50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Empl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787" y="2421916"/>
            <a:ext cx="1416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Hiring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Century Gothic"/>
                <a:cs typeface="Century Gothic"/>
              </a:rPr>
              <a:t>(Vets</a:t>
            </a:r>
            <a:r>
              <a:rPr sz="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Century Gothic"/>
                <a:cs typeface="Century Gothic"/>
              </a:rPr>
              <a:t>hired</a:t>
            </a:r>
            <a:r>
              <a:rPr sz="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Century Gothic"/>
                <a:cs typeface="Century Gothic"/>
              </a:rPr>
              <a:t>during</a:t>
            </a:r>
            <a:r>
              <a:rPr sz="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r>
              <a:rPr sz="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Century Gothic"/>
                <a:cs typeface="Century Gothic"/>
              </a:rPr>
              <a:t>2021)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787" y="2861682"/>
            <a:ext cx="1450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Retention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Century Gothic"/>
                <a:cs typeface="Century Gothic"/>
              </a:rPr>
              <a:t>(Vets</a:t>
            </a:r>
            <a:r>
              <a:rPr sz="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Century Gothic"/>
                <a:cs typeface="Century Gothic"/>
              </a:rPr>
              <a:t>hired</a:t>
            </a:r>
            <a:r>
              <a:rPr sz="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Century Gothic"/>
                <a:cs typeface="Century Gothic"/>
              </a:rPr>
              <a:t>during</a:t>
            </a:r>
            <a:r>
              <a:rPr sz="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r>
              <a:rPr sz="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70" dirty="0">
                <a:solidFill>
                  <a:srgbClr val="FFFFFF"/>
                </a:solidFill>
                <a:latin typeface="Century Gothic"/>
                <a:cs typeface="Century Gothic"/>
              </a:rPr>
              <a:t>2020)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254" y="2112039"/>
            <a:ext cx="1094105" cy="11410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00"/>
              </a:spcBef>
            </a:pPr>
            <a:r>
              <a:rPr sz="1200" b="1" dirty="0">
                <a:latin typeface="Tahoma"/>
                <a:cs typeface="Tahoma"/>
              </a:rPr>
              <a:t>Platinum</a:t>
            </a:r>
            <a:endParaRPr sz="1200">
              <a:latin typeface="Tahoma"/>
              <a:cs typeface="Tahoma"/>
            </a:endParaRPr>
          </a:p>
          <a:p>
            <a:pPr marL="88900" marR="81280" algn="ctr">
              <a:lnSpc>
                <a:spcPct val="100000"/>
              </a:lnSpc>
              <a:spcBef>
                <a:spcPts val="400"/>
              </a:spcBef>
            </a:pP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10%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empl</a:t>
            </a:r>
            <a:r>
              <a:rPr sz="800" spc="-5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y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ee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45" dirty="0">
                <a:solidFill>
                  <a:srgbClr val="1B2E5A"/>
                </a:solidFill>
                <a:latin typeface="Century Gothic"/>
                <a:cs typeface="Century Gothic"/>
              </a:rPr>
              <a:t>ed  </a:t>
            </a:r>
            <a:r>
              <a:rPr sz="800" b="1" spc="15" dirty="0">
                <a:solidFill>
                  <a:srgbClr val="1B2E5A"/>
                </a:solidFill>
                <a:latin typeface="Tahoma"/>
                <a:cs typeface="Tahoma"/>
              </a:rPr>
              <a:t>AND</a:t>
            </a:r>
            <a:endParaRPr sz="8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80"/>
              </a:spcBef>
            </a:pP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25" dirty="0">
                <a:solidFill>
                  <a:srgbClr val="1B2E5A"/>
                </a:solidFill>
                <a:latin typeface="Century Gothic"/>
                <a:cs typeface="Century Gothic"/>
              </a:rPr>
              <a:t>85</a:t>
            </a:r>
            <a:r>
              <a:rPr sz="800" spc="60" dirty="0">
                <a:solidFill>
                  <a:srgbClr val="1B2E5A"/>
                </a:solidFill>
                <a:latin typeface="Century Gothic"/>
                <a:cs typeface="Century Gothic"/>
              </a:rPr>
              <a:t>%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of  </a:t>
            </a:r>
            <a:r>
              <a:rPr sz="800" spc="-45" dirty="0">
                <a:solidFill>
                  <a:srgbClr val="1B2E5A"/>
                </a:solidFill>
                <a:latin typeface="Century Gothic"/>
                <a:cs typeface="Century Gothic"/>
              </a:rPr>
              <a:t>V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et</a:t>
            </a:r>
            <a:r>
              <a:rPr sz="800" spc="2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55" dirty="0">
                <a:solidFill>
                  <a:srgbClr val="1B2E5A"/>
                </a:solidFill>
                <a:latin typeface="Century Gothic"/>
                <a:cs typeface="Century Gothic"/>
              </a:rPr>
              <a:t>e</a:t>
            </a:r>
            <a:r>
              <a:rPr sz="800" spc="-35" dirty="0">
                <a:solidFill>
                  <a:srgbClr val="1B2E5A"/>
                </a:solidFill>
                <a:latin typeface="Century Gothic"/>
                <a:cs typeface="Century Gothic"/>
              </a:rPr>
              <a:t>d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35" dirty="0">
                <a:solidFill>
                  <a:srgbClr val="1B2E5A"/>
                </a:solidFill>
                <a:latin typeface="Century Gothic"/>
                <a:cs typeface="Century Gothic"/>
              </a:rPr>
              <a:t>etaine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d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for  </a:t>
            </a:r>
            <a:r>
              <a:rPr sz="800" spc="-85" dirty="0">
                <a:solidFill>
                  <a:srgbClr val="1B2E5A"/>
                </a:solidFill>
                <a:latin typeface="Century Gothic"/>
                <a:cs typeface="Century Gothic"/>
              </a:rPr>
              <a:t>1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2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months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1946" y="2112039"/>
            <a:ext cx="1094105" cy="11410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00"/>
              </a:spcBef>
            </a:pPr>
            <a:r>
              <a:rPr sz="1200" b="1" spc="30" dirty="0">
                <a:latin typeface="Tahoma"/>
                <a:cs typeface="Tahoma"/>
              </a:rPr>
              <a:t>Gold</a:t>
            </a:r>
            <a:endParaRPr sz="1200">
              <a:latin typeface="Tahoma"/>
              <a:cs typeface="Tahoma"/>
            </a:endParaRPr>
          </a:p>
          <a:p>
            <a:pPr marL="88900" marR="81280" algn="ctr">
              <a:lnSpc>
                <a:spcPct val="100000"/>
              </a:lnSpc>
              <a:spcBef>
                <a:spcPts val="400"/>
              </a:spcBef>
            </a:pP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7%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empl</a:t>
            </a:r>
            <a:r>
              <a:rPr sz="800" spc="-5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y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ee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45" dirty="0">
                <a:solidFill>
                  <a:srgbClr val="1B2E5A"/>
                </a:solidFill>
                <a:latin typeface="Century Gothic"/>
                <a:cs typeface="Century Gothic"/>
              </a:rPr>
              <a:t>ed  </a:t>
            </a:r>
            <a:r>
              <a:rPr sz="800" b="1" spc="15" dirty="0">
                <a:solidFill>
                  <a:srgbClr val="1B2E5A"/>
                </a:solidFill>
                <a:latin typeface="Tahoma"/>
                <a:cs typeface="Tahoma"/>
              </a:rPr>
              <a:t>AND</a:t>
            </a:r>
            <a:endParaRPr sz="800">
              <a:latin typeface="Tahoma"/>
              <a:cs typeface="Tahoma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580"/>
              </a:spcBef>
            </a:pP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5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7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5</a:t>
            </a:r>
            <a:r>
              <a:rPr sz="800" spc="50" dirty="0">
                <a:solidFill>
                  <a:srgbClr val="1B2E5A"/>
                </a:solidFill>
                <a:latin typeface="Century Gothic"/>
                <a:cs typeface="Century Gothic"/>
              </a:rPr>
              <a:t>%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35" dirty="0">
                <a:solidFill>
                  <a:srgbClr val="1B2E5A"/>
                </a:solidFill>
                <a:latin typeface="Century Gothic"/>
                <a:cs typeface="Century Gothic"/>
              </a:rPr>
              <a:t>f  </a:t>
            </a:r>
            <a:r>
              <a:rPr sz="800" spc="-45" dirty="0">
                <a:solidFill>
                  <a:srgbClr val="1B2E5A"/>
                </a:solidFill>
                <a:latin typeface="Century Gothic"/>
                <a:cs typeface="Century Gothic"/>
              </a:rPr>
              <a:t>V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et</a:t>
            </a:r>
            <a:r>
              <a:rPr sz="800" spc="2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55" dirty="0">
                <a:solidFill>
                  <a:srgbClr val="1B2E5A"/>
                </a:solidFill>
                <a:latin typeface="Century Gothic"/>
                <a:cs typeface="Century Gothic"/>
              </a:rPr>
              <a:t>e</a:t>
            </a:r>
            <a:r>
              <a:rPr sz="800" spc="-35" dirty="0">
                <a:solidFill>
                  <a:srgbClr val="1B2E5A"/>
                </a:solidFill>
                <a:latin typeface="Century Gothic"/>
                <a:cs typeface="Century Gothic"/>
              </a:rPr>
              <a:t>d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35" dirty="0">
                <a:solidFill>
                  <a:srgbClr val="1B2E5A"/>
                </a:solidFill>
                <a:latin typeface="Century Gothic"/>
                <a:cs typeface="Century Gothic"/>
              </a:rPr>
              <a:t>etaine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d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for  </a:t>
            </a:r>
            <a:r>
              <a:rPr sz="800" spc="-85" dirty="0">
                <a:solidFill>
                  <a:srgbClr val="1B2E5A"/>
                </a:solidFill>
                <a:latin typeface="Century Gothic"/>
                <a:cs typeface="Century Gothic"/>
              </a:rPr>
              <a:t>1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2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months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787" y="3410320"/>
            <a:ext cx="1557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Veteran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Employee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Percentage </a:t>
            </a:r>
            <a:r>
              <a:rPr sz="8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Century Gothic"/>
                <a:cs typeface="Century Gothic"/>
              </a:rPr>
              <a:t>(Vets </a:t>
            </a: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employed </a:t>
            </a:r>
            <a:r>
              <a:rPr sz="800" spc="-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800" spc="-55" dirty="0">
                <a:solidFill>
                  <a:srgbClr val="FFFFFF"/>
                </a:solidFill>
                <a:latin typeface="Century Gothic"/>
                <a:cs typeface="Century Gothic"/>
              </a:rPr>
              <a:t>31</a:t>
            </a:r>
            <a:r>
              <a:rPr sz="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Century Gothic"/>
                <a:cs typeface="Century Gothic"/>
              </a:rPr>
              <a:t>Dec. </a:t>
            </a:r>
            <a:r>
              <a:rPr sz="800" spc="1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Century Gothic"/>
                <a:cs typeface="Century Gothic"/>
              </a:rPr>
              <a:t>CY </a:t>
            </a:r>
            <a:r>
              <a:rPr sz="800" spc="15" dirty="0">
                <a:solidFill>
                  <a:srgbClr val="FFFFFF"/>
                </a:solidFill>
                <a:latin typeface="Century Gothic"/>
                <a:cs typeface="Century Gothic"/>
              </a:rPr>
              <a:t>2021)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69857" y="3410320"/>
            <a:ext cx="213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55" dirty="0">
                <a:solidFill>
                  <a:srgbClr val="1B2E5A"/>
                </a:solidFill>
                <a:latin typeface="Century Gothic"/>
                <a:cs typeface="Century Gothic"/>
              </a:rPr>
              <a:t>/A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7550" y="3410320"/>
            <a:ext cx="213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55" dirty="0">
                <a:solidFill>
                  <a:srgbClr val="1B2E5A"/>
                </a:solidFill>
                <a:latin typeface="Century Gothic"/>
                <a:cs typeface="Century Gothic"/>
              </a:rPr>
              <a:t>/A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1955" y="2112039"/>
            <a:ext cx="1009650" cy="15678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00"/>
              </a:spcBef>
            </a:pPr>
            <a:r>
              <a:rPr sz="1200" b="1" dirty="0">
                <a:latin typeface="Tahoma"/>
                <a:cs typeface="Tahoma"/>
              </a:rPr>
              <a:t>Platinum</a:t>
            </a:r>
            <a:endParaRPr sz="1200">
              <a:latin typeface="Tahoma"/>
              <a:cs typeface="Tahoma"/>
            </a:endParaRPr>
          </a:p>
          <a:p>
            <a:pPr marL="46355" marR="39370" algn="ctr">
              <a:lnSpc>
                <a:spcPct val="100000"/>
              </a:lnSpc>
              <a:spcBef>
                <a:spcPts val="400"/>
              </a:spcBef>
            </a:pP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10%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empl</a:t>
            </a:r>
            <a:r>
              <a:rPr sz="800" spc="-5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y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ee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45" dirty="0">
                <a:solidFill>
                  <a:srgbClr val="1B2E5A"/>
                </a:solidFill>
                <a:latin typeface="Century Gothic"/>
                <a:cs typeface="Century Gothic"/>
              </a:rPr>
              <a:t>ed  </a:t>
            </a:r>
            <a:r>
              <a:rPr sz="800" b="1" dirty="0">
                <a:solidFill>
                  <a:srgbClr val="1B2E5A"/>
                </a:solidFill>
                <a:latin typeface="Tahoma"/>
                <a:cs typeface="Tahoma"/>
              </a:rPr>
              <a:t>OR</a:t>
            </a:r>
            <a:endParaRPr sz="8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80"/>
              </a:spcBef>
            </a:pP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25" dirty="0">
                <a:solidFill>
                  <a:srgbClr val="1B2E5A"/>
                </a:solidFill>
                <a:latin typeface="Century Gothic"/>
                <a:cs typeface="Century Gothic"/>
              </a:rPr>
              <a:t>85</a:t>
            </a:r>
            <a:r>
              <a:rPr sz="800" spc="60" dirty="0">
                <a:solidFill>
                  <a:srgbClr val="1B2E5A"/>
                </a:solidFill>
                <a:latin typeface="Century Gothic"/>
                <a:cs typeface="Century Gothic"/>
              </a:rPr>
              <a:t>%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of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Vets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hired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retained 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85" dirty="0">
                <a:solidFill>
                  <a:srgbClr val="1B2E5A"/>
                </a:solidFill>
                <a:latin typeface="Century Gothic"/>
                <a:cs typeface="Century Gothic"/>
              </a:rPr>
              <a:t>1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2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months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00" b="1" spc="15" dirty="0">
                <a:solidFill>
                  <a:srgbClr val="1B2E5A"/>
                </a:solidFill>
                <a:latin typeface="Tahoma"/>
                <a:cs typeface="Tahoma"/>
              </a:rPr>
              <a:t>AND</a:t>
            </a:r>
            <a:endParaRPr sz="800">
              <a:latin typeface="Tahoma"/>
              <a:cs typeface="Tahoma"/>
            </a:endParaRPr>
          </a:p>
          <a:p>
            <a:pPr marL="15240" marR="5080" algn="ctr">
              <a:lnSpc>
                <a:spcPct val="100000"/>
              </a:lnSpc>
              <a:spcBef>
                <a:spcPts val="480"/>
              </a:spcBef>
            </a:pP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At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least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10%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of 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employees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are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Vets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9784" y="2112039"/>
            <a:ext cx="1052195" cy="15678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200" b="1" spc="30" dirty="0">
                <a:latin typeface="Tahoma"/>
                <a:cs typeface="Tahoma"/>
              </a:rPr>
              <a:t>Gold</a:t>
            </a:r>
            <a:endParaRPr sz="1200">
              <a:latin typeface="Tahoma"/>
              <a:cs typeface="Tahoma"/>
            </a:endParaRPr>
          </a:p>
          <a:p>
            <a:pPr marL="66675" marR="61594" indent="67310">
              <a:lnSpc>
                <a:spcPct val="100000"/>
              </a:lnSpc>
              <a:spcBef>
                <a:spcPts val="400"/>
              </a:spcBef>
            </a:pP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4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1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40" dirty="0">
                <a:solidFill>
                  <a:srgbClr val="1B2E5A"/>
                </a:solidFill>
                <a:latin typeface="Century Gothic"/>
                <a:cs typeface="Century Gothic"/>
              </a:rPr>
              <a:t> 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4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7%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empl</a:t>
            </a:r>
            <a:r>
              <a:rPr sz="800" spc="-5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y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ee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55" dirty="0">
                <a:solidFill>
                  <a:srgbClr val="1B2E5A"/>
                </a:solidFill>
                <a:latin typeface="Century Gothic"/>
                <a:cs typeface="Century Gothic"/>
              </a:rPr>
              <a:t>ed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00" b="1" dirty="0">
                <a:solidFill>
                  <a:srgbClr val="1B2E5A"/>
                </a:solidFill>
                <a:latin typeface="Tahoma"/>
                <a:cs typeface="Tahoma"/>
              </a:rPr>
              <a:t>OR</a:t>
            </a:r>
            <a:endParaRPr sz="8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80"/>
              </a:spcBef>
            </a:pPr>
            <a:r>
              <a:rPr sz="800" spc="25" dirty="0">
                <a:solidFill>
                  <a:srgbClr val="1B2E5A"/>
                </a:solidFill>
                <a:latin typeface="Century Gothic"/>
                <a:cs typeface="Century Gothic"/>
              </a:rPr>
              <a:t>Not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less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than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5" dirty="0">
                <a:solidFill>
                  <a:srgbClr val="1B2E5A"/>
                </a:solidFill>
                <a:latin typeface="Century Gothic"/>
                <a:cs typeface="Century Gothic"/>
              </a:rPr>
              <a:t>75%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of </a:t>
            </a:r>
            <a:r>
              <a:rPr sz="800" spc="-204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Vets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hired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retained 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85" dirty="0">
                <a:solidFill>
                  <a:srgbClr val="1B2E5A"/>
                </a:solidFill>
                <a:latin typeface="Century Gothic"/>
                <a:cs typeface="Century Gothic"/>
              </a:rPr>
              <a:t>1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2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months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00" b="1" spc="15" dirty="0">
                <a:solidFill>
                  <a:srgbClr val="1B2E5A"/>
                </a:solidFill>
                <a:latin typeface="Tahoma"/>
                <a:cs typeface="Tahoma"/>
              </a:rPr>
              <a:t>AND</a:t>
            </a:r>
            <a:endParaRPr sz="800">
              <a:latin typeface="Tahoma"/>
              <a:cs typeface="Tahoma"/>
            </a:endParaRPr>
          </a:p>
          <a:p>
            <a:pPr marL="34925" marR="27305" algn="ctr">
              <a:lnSpc>
                <a:spcPct val="100000"/>
              </a:lnSpc>
              <a:spcBef>
                <a:spcPts val="480"/>
              </a:spcBef>
            </a:pP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At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least </a:t>
            </a: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7%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of 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employees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are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Vets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87341" y="2112039"/>
            <a:ext cx="1009650" cy="15678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00"/>
              </a:spcBef>
            </a:pPr>
            <a:r>
              <a:rPr sz="1200" b="1" dirty="0">
                <a:latin typeface="Tahoma"/>
                <a:cs typeface="Tahoma"/>
              </a:rPr>
              <a:t>Platinum</a:t>
            </a:r>
            <a:endParaRPr sz="1200">
              <a:latin typeface="Tahoma"/>
              <a:cs typeface="Tahoma"/>
            </a:endParaRPr>
          </a:p>
          <a:p>
            <a:pPr marL="46355" marR="39370" algn="ctr">
              <a:lnSpc>
                <a:spcPct val="100000"/>
              </a:lnSpc>
              <a:spcBef>
                <a:spcPts val="400"/>
              </a:spcBef>
            </a:pP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10%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empl</a:t>
            </a:r>
            <a:r>
              <a:rPr sz="800" spc="-5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y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ee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45" dirty="0">
                <a:solidFill>
                  <a:srgbClr val="1B2E5A"/>
                </a:solidFill>
                <a:latin typeface="Century Gothic"/>
                <a:cs typeface="Century Gothic"/>
              </a:rPr>
              <a:t>ed  </a:t>
            </a:r>
            <a:r>
              <a:rPr sz="800" b="1" dirty="0">
                <a:solidFill>
                  <a:srgbClr val="1B2E5A"/>
                </a:solidFill>
                <a:latin typeface="Tahoma"/>
                <a:cs typeface="Tahoma"/>
              </a:rPr>
              <a:t>OR</a:t>
            </a:r>
            <a:endParaRPr sz="8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580"/>
              </a:spcBef>
            </a:pP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30" dirty="0">
                <a:solidFill>
                  <a:srgbClr val="1B2E5A"/>
                </a:solidFill>
                <a:latin typeface="Century Gothic"/>
                <a:cs typeface="Century Gothic"/>
              </a:rPr>
              <a:t>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25" dirty="0">
                <a:solidFill>
                  <a:srgbClr val="1B2E5A"/>
                </a:solidFill>
                <a:latin typeface="Century Gothic"/>
                <a:cs typeface="Century Gothic"/>
              </a:rPr>
              <a:t>85</a:t>
            </a:r>
            <a:r>
              <a:rPr sz="800" spc="60" dirty="0">
                <a:solidFill>
                  <a:srgbClr val="1B2E5A"/>
                </a:solidFill>
                <a:latin typeface="Century Gothic"/>
                <a:cs typeface="Century Gothic"/>
              </a:rPr>
              <a:t>%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of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Vets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hired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retained 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85" dirty="0">
                <a:solidFill>
                  <a:srgbClr val="1B2E5A"/>
                </a:solidFill>
                <a:latin typeface="Century Gothic"/>
                <a:cs typeface="Century Gothic"/>
              </a:rPr>
              <a:t>1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2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months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00" b="1" spc="15" dirty="0">
                <a:solidFill>
                  <a:srgbClr val="1B2E5A"/>
                </a:solidFill>
                <a:latin typeface="Tahoma"/>
                <a:cs typeface="Tahoma"/>
              </a:rPr>
              <a:t>AND</a:t>
            </a:r>
            <a:endParaRPr sz="800">
              <a:latin typeface="Tahoma"/>
              <a:cs typeface="Tahoma"/>
            </a:endParaRPr>
          </a:p>
          <a:p>
            <a:pPr marL="15240" marR="5080" algn="ctr">
              <a:lnSpc>
                <a:spcPct val="100000"/>
              </a:lnSpc>
              <a:spcBef>
                <a:spcPts val="480"/>
              </a:spcBef>
            </a:pP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At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least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10%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of 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employees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are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Vets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45169" y="2112039"/>
            <a:ext cx="1052195" cy="15678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200" b="1" spc="30" dirty="0">
                <a:latin typeface="Tahoma"/>
                <a:cs typeface="Tahoma"/>
              </a:rPr>
              <a:t>Gold</a:t>
            </a:r>
            <a:endParaRPr sz="1200">
              <a:latin typeface="Tahoma"/>
              <a:cs typeface="Tahoma"/>
            </a:endParaRPr>
          </a:p>
          <a:p>
            <a:pPr marL="66675" marR="61594" indent="67310">
              <a:lnSpc>
                <a:spcPct val="100000"/>
              </a:lnSpc>
              <a:spcBef>
                <a:spcPts val="400"/>
              </a:spcBef>
            </a:pP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No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t</a:t>
            </a:r>
            <a:r>
              <a:rPr sz="800" spc="-4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le</a:t>
            </a:r>
            <a:r>
              <a:rPr sz="800" spc="-1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8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40" dirty="0">
                <a:solidFill>
                  <a:srgbClr val="1B2E5A"/>
                </a:solidFill>
                <a:latin typeface="Century Gothic"/>
                <a:cs typeface="Century Gothic"/>
              </a:rPr>
              <a:t> tha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n</a:t>
            </a:r>
            <a:r>
              <a:rPr sz="800" spc="-4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7% 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empl</a:t>
            </a:r>
            <a:r>
              <a:rPr sz="800" spc="-5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y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ee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s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hi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55" dirty="0">
                <a:solidFill>
                  <a:srgbClr val="1B2E5A"/>
                </a:solidFill>
                <a:latin typeface="Century Gothic"/>
                <a:cs typeface="Century Gothic"/>
              </a:rPr>
              <a:t>ed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00" b="1" dirty="0">
                <a:solidFill>
                  <a:srgbClr val="1B2E5A"/>
                </a:solidFill>
                <a:latin typeface="Tahoma"/>
                <a:cs typeface="Tahoma"/>
              </a:rPr>
              <a:t>OR</a:t>
            </a:r>
            <a:endParaRPr sz="8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580"/>
              </a:spcBef>
            </a:pPr>
            <a:r>
              <a:rPr sz="800" spc="25" dirty="0">
                <a:solidFill>
                  <a:srgbClr val="1B2E5A"/>
                </a:solidFill>
                <a:latin typeface="Century Gothic"/>
                <a:cs typeface="Century Gothic"/>
              </a:rPr>
              <a:t>Not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less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than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35" dirty="0">
                <a:solidFill>
                  <a:srgbClr val="1B2E5A"/>
                </a:solidFill>
                <a:latin typeface="Century Gothic"/>
                <a:cs typeface="Century Gothic"/>
              </a:rPr>
              <a:t>75%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of </a:t>
            </a:r>
            <a:r>
              <a:rPr sz="800" spc="-204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1B2E5A"/>
                </a:solidFill>
                <a:latin typeface="Century Gothic"/>
                <a:cs typeface="Century Gothic"/>
              </a:rPr>
              <a:t>Vets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hired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retained </a:t>
            </a:r>
            <a:r>
              <a:rPr sz="800" spc="-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f</a:t>
            </a: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o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r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85" dirty="0">
                <a:solidFill>
                  <a:srgbClr val="1B2E5A"/>
                </a:solidFill>
                <a:latin typeface="Century Gothic"/>
                <a:cs typeface="Century Gothic"/>
              </a:rPr>
              <a:t>1</a:t>
            </a:r>
            <a:r>
              <a:rPr sz="800" spc="-65" dirty="0">
                <a:solidFill>
                  <a:srgbClr val="1B2E5A"/>
                </a:solidFill>
                <a:latin typeface="Century Gothic"/>
                <a:cs typeface="Century Gothic"/>
              </a:rPr>
              <a:t>2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5" dirty="0">
                <a:solidFill>
                  <a:srgbClr val="1B2E5A"/>
                </a:solidFill>
                <a:latin typeface="Century Gothic"/>
                <a:cs typeface="Century Gothic"/>
              </a:rPr>
              <a:t>months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00" b="1" spc="15" dirty="0">
                <a:solidFill>
                  <a:srgbClr val="1B2E5A"/>
                </a:solidFill>
                <a:latin typeface="Tahoma"/>
                <a:cs typeface="Tahoma"/>
              </a:rPr>
              <a:t>AND</a:t>
            </a:r>
            <a:endParaRPr sz="800">
              <a:latin typeface="Tahoma"/>
              <a:cs typeface="Tahoma"/>
            </a:endParaRPr>
          </a:p>
          <a:p>
            <a:pPr marL="34925" marR="27305" algn="ctr">
              <a:lnSpc>
                <a:spcPct val="100000"/>
              </a:lnSpc>
              <a:spcBef>
                <a:spcPts val="480"/>
              </a:spcBef>
            </a:pPr>
            <a:r>
              <a:rPr sz="800" spc="30" dirty="0">
                <a:solidFill>
                  <a:srgbClr val="1B2E5A"/>
                </a:solidFill>
                <a:latin typeface="Century Gothic"/>
                <a:cs typeface="Century Gothic"/>
              </a:rPr>
              <a:t>At </a:t>
            </a:r>
            <a:r>
              <a:rPr sz="800" spc="10" dirty="0">
                <a:solidFill>
                  <a:srgbClr val="1B2E5A"/>
                </a:solidFill>
                <a:latin typeface="Century Gothic"/>
                <a:cs typeface="Century Gothic"/>
              </a:rPr>
              <a:t>least </a:t>
            </a:r>
            <a:r>
              <a:rPr sz="800" spc="40" dirty="0">
                <a:solidFill>
                  <a:srgbClr val="1B2E5A"/>
                </a:solidFill>
                <a:latin typeface="Century Gothic"/>
                <a:cs typeface="Century Gothic"/>
              </a:rPr>
              <a:t>7%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of </a:t>
            </a:r>
            <a:r>
              <a:rPr sz="800" spc="2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5" dirty="0">
                <a:solidFill>
                  <a:srgbClr val="1B2E5A"/>
                </a:solidFill>
                <a:latin typeface="Century Gothic"/>
                <a:cs typeface="Century Gothic"/>
              </a:rPr>
              <a:t>employees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-25" dirty="0">
                <a:solidFill>
                  <a:srgbClr val="1B2E5A"/>
                </a:solidFill>
                <a:latin typeface="Century Gothic"/>
                <a:cs typeface="Century Gothic"/>
              </a:rPr>
              <a:t>are</a:t>
            </a:r>
            <a:r>
              <a:rPr sz="8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800" spc="15" dirty="0">
                <a:solidFill>
                  <a:srgbClr val="1B2E5A"/>
                </a:solidFill>
                <a:latin typeface="Century Gothic"/>
                <a:cs typeface="Century Gothic"/>
              </a:rPr>
              <a:t>Vets</a:t>
            </a:r>
            <a:endParaRPr sz="800">
              <a:latin typeface="Century Gothic"/>
              <a:cs typeface="Century Gothic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05511" y="4039603"/>
          <a:ext cx="9304653" cy="2038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1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084">
                <a:tc>
                  <a:txBody>
                    <a:bodyPr/>
                    <a:lstStyle/>
                    <a:p>
                      <a:pPr marL="53975" marR="3409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Veteran</a:t>
                      </a:r>
                      <a:r>
                        <a:rPr sz="8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Organization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 </a:t>
                      </a:r>
                      <a:r>
                        <a:rPr sz="800" b="1" spc="-2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Resource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Group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(employer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established)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B2E5A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130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established </a:t>
                      </a:r>
                      <a:r>
                        <a:rPr sz="800" spc="-204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exist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Dec.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30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 </a:t>
                      </a:r>
                      <a:r>
                        <a:rPr sz="800" spc="-3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established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and </a:t>
                      </a:r>
                      <a:r>
                        <a:rPr sz="800" spc="-3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exist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Dec.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30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established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exist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Dec.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tisfy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Satisfy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4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635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Leadership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Program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B2E5A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130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established </a:t>
                      </a:r>
                      <a:r>
                        <a:rPr sz="800" spc="-204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exist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Dec.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30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 </a:t>
                      </a:r>
                      <a:r>
                        <a:rPr sz="800" spc="-3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established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and </a:t>
                      </a:r>
                      <a:r>
                        <a:rPr sz="800" spc="-3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exist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Dec.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30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established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exist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by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Dec.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635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53975" marR="2362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Dedicated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HR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Professional </a:t>
                      </a:r>
                      <a:r>
                        <a:rPr sz="800" b="1" spc="-2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(large)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HR Veterans’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Initiative</a:t>
                      </a:r>
                      <a:r>
                        <a:rPr sz="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(medium/small)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B2E5A"/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131445" indent="-2603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targeted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sz="800" spc="-204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veteran</a:t>
                      </a: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employees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tisfy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635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53975" marR="781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Dif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ential 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Program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B2E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provided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635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Tuition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Assistance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Program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B2E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</a:t>
                      </a:r>
                      <a:r>
                        <a:rPr sz="800" spc="-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800" spc="-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available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635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02336" y="6120122"/>
          <a:ext cx="9307194" cy="77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7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Labor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Law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Violations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B2E5A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7208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any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violations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identified</a:t>
                      </a:r>
                      <a:r>
                        <a:rPr sz="800" spc="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CFR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§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1011.120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208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any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violations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identified</a:t>
                      </a:r>
                      <a:r>
                        <a:rPr sz="800" spc="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CFR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§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1011.120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208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any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violations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identified</a:t>
                      </a:r>
                      <a:r>
                        <a:rPr sz="800" spc="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CFR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§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1011.120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208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any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violations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identified</a:t>
                      </a:r>
                      <a:r>
                        <a:rPr sz="800" spc="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CFR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§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1011.120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208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any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violations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identified</a:t>
                      </a:r>
                      <a:r>
                        <a:rPr sz="800" spc="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CFR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§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1011.120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208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Must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any </a:t>
                      </a:r>
                      <a:r>
                        <a:rPr sz="800" spc="-2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80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800" spc="2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violations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identified</a:t>
                      </a:r>
                      <a:r>
                        <a:rPr sz="800" spc="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2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7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800" spc="-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CFR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1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§</a:t>
                      </a:r>
                      <a:r>
                        <a:rPr sz="800" spc="-3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spc="-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1011.120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635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Application</a:t>
                      </a:r>
                      <a:r>
                        <a:rPr sz="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Fee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B2E5A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6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$495.00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6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$495.00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$190.00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40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$190.00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$90.00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1270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75" dirty="0">
                          <a:solidFill>
                            <a:srgbClr val="1B2E5A"/>
                          </a:solidFill>
                          <a:latin typeface="Century Gothic"/>
                          <a:cs typeface="Century Gothic"/>
                        </a:rPr>
                        <a:t>$90.00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B2E5A"/>
                      </a:solidFill>
                      <a:prstDash val="solid"/>
                    </a:lnL>
                    <a:lnR w="6350">
                      <a:solidFill>
                        <a:srgbClr val="1B2E5A"/>
                      </a:solidFill>
                      <a:prstDash val="solid"/>
                    </a:lnR>
                    <a:lnT w="6350">
                      <a:solidFill>
                        <a:srgbClr val="1B2E5A"/>
                      </a:solidFill>
                      <a:prstDash val="solid"/>
                    </a:lnT>
                    <a:lnB w="6350">
                      <a:solidFill>
                        <a:srgbClr val="1B2E5A"/>
                      </a:solidFill>
                      <a:prstDash val="solid"/>
                    </a:lnB>
                    <a:solidFill>
                      <a:srgbClr val="F7D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21387" y="6926190"/>
            <a:ext cx="713168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25" spc="-104" baseline="31746" dirty="0">
                <a:solidFill>
                  <a:srgbClr val="1B2E5A"/>
                </a:solidFill>
                <a:latin typeface="Century Gothic"/>
                <a:cs typeface="Century Gothic"/>
              </a:rPr>
              <a:t>1</a:t>
            </a:r>
            <a:r>
              <a:rPr sz="525" spc="89" baseline="31746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20" dirty="0">
                <a:solidFill>
                  <a:srgbClr val="1B2E5A"/>
                </a:solidFill>
                <a:latin typeface="Century Gothic"/>
                <a:cs typeface="Century Gothic"/>
              </a:rPr>
              <a:t>The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40" dirty="0">
                <a:solidFill>
                  <a:srgbClr val="1B2E5A"/>
                </a:solidFill>
                <a:latin typeface="Century Gothic"/>
                <a:cs typeface="Century Gothic"/>
              </a:rPr>
              <a:t>above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40" dirty="0">
                <a:solidFill>
                  <a:srgbClr val="1B2E5A"/>
                </a:solidFill>
                <a:latin typeface="Century Gothic"/>
                <a:cs typeface="Century Gothic"/>
              </a:rPr>
              <a:t>is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65" dirty="0">
                <a:solidFill>
                  <a:srgbClr val="1B2E5A"/>
                </a:solidFill>
                <a:latin typeface="Century Gothic"/>
                <a:cs typeface="Century Gothic"/>
              </a:rPr>
              <a:t>a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5" dirty="0">
                <a:solidFill>
                  <a:srgbClr val="1B2E5A"/>
                </a:solidFill>
                <a:latin typeface="Century Gothic"/>
                <a:cs typeface="Century Gothic"/>
              </a:rPr>
              <a:t>brief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overview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5" dirty="0">
                <a:solidFill>
                  <a:srgbClr val="1B2E5A"/>
                </a:solidFill>
                <a:latin typeface="Century Gothic"/>
                <a:cs typeface="Century Gothic"/>
              </a:rPr>
              <a:t>of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the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1B2E5A"/>
                </a:solidFill>
                <a:latin typeface="Century Gothic"/>
                <a:cs typeface="Century Gothic"/>
              </a:rPr>
              <a:t>criteria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35" dirty="0">
                <a:solidFill>
                  <a:srgbClr val="1B2E5A"/>
                </a:solidFill>
                <a:latin typeface="Century Gothic"/>
                <a:cs typeface="Century Gothic"/>
              </a:rPr>
              <a:t>needed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dirty="0">
                <a:solidFill>
                  <a:srgbClr val="1B2E5A"/>
                </a:solidFill>
                <a:latin typeface="Century Gothic"/>
                <a:cs typeface="Century Gothic"/>
              </a:rPr>
              <a:t>to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1B2E5A"/>
                </a:solidFill>
                <a:latin typeface="Century Gothic"/>
                <a:cs typeface="Century Gothic"/>
              </a:rPr>
              <a:t>qualify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dirty="0">
                <a:solidFill>
                  <a:srgbClr val="1B2E5A"/>
                </a:solidFill>
                <a:latin typeface="Century Gothic"/>
                <a:cs typeface="Century Gothic"/>
              </a:rPr>
              <a:t>to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25" dirty="0">
                <a:solidFill>
                  <a:srgbClr val="1B2E5A"/>
                </a:solidFill>
                <a:latin typeface="Century Gothic"/>
                <a:cs typeface="Century Gothic"/>
              </a:rPr>
              <a:t>receive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65" dirty="0">
                <a:solidFill>
                  <a:srgbClr val="1B2E5A"/>
                </a:solidFill>
                <a:latin typeface="Century Gothic"/>
                <a:cs typeface="Century Gothic"/>
              </a:rPr>
              <a:t>a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45" dirty="0">
                <a:solidFill>
                  <a:srgbClr val="1B2E5A"/>
                </a:solidFill>
                <a:latin typeface="Century Gothic"/>
                <a:cs typeface="Century Gothic"/>
              </a:rPr>
              <a:t>HIRE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dirty="0">
                <a:solidFill>
                  <a:srgbClr val="1B2E5A"/>
                </a:solidFill>
                <a:latin typeface="Century Gothic"/>
                <a:cs typeface="Century Gothic"/>
              </a:rPr>
              <a:t>Vets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20" dirty="0">
                <a:solidFill>
                  <a:srgbClr val="1B2E5A"/>
                </a:solidFill>
                <a:latin typeface="Century Gothic"/>
                <a:cs typeface="Century Gothic"/>
              </a:rPr>
              <a:t>Medallion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20" dirty="0">
                <a:solidFill>
                  <a:srgbClr val="1B2E5A"/>
                </a:solidFill>
                <a:latin typeface="Century Gothic"/>
                <a:cs typeface="Century Gothic"/>
              </a:rPr>
              <a:t>Award.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40" dirty="0">
                <a:solidFill>
                  <a:srgbClr val="1B2E5A"/>
                </a:solidFill>
                <a:latin typeface="Century Gothic"/>
                <a:cs typeface="Century Gothic"/>
              </a:rPr>
              <a:t>For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65" dirty="0">
                <a:solidFill>
                  <a:srgbClr val="1B2E5A"/>
                </a:solidFill>
                <a:latin typeface="Century Gothic"/>
                <a:cs typeface="Century Gothic"/>
              </a:rPr>
              <a:t>a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20" dirty="0">
                <a:solidFill>
                  <a:srgbClr val="1B2E5A"/>
                </a:solidFill>
                <a:latin typeface="Century Gothic"/>
                <a:cs typeface="Century Gothic"/>
              </a:rPr>
              <a:t>detailed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20" dirty="0">
                <a:solidFill>
                  <a:srgbClr val="1B2E5A"/>
                </a:solidFill>
                <a:latin typeface="Century Gothic"/>
                <a:cs typeface="Century Gothic"/>
              </a:rPr>
              <a:t>explanation,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20" dirty="0">
                <a:solidFill>
                  <a:srgbClr val="1B2E5A"/>
                </a:solidFill>
                <a:latin typeface="Century Gothic"/>
                <a:cs typeface="Century Gothic"/>
              </a:rPr>
              <a:t>please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25" dirty="0">
                <a:solidFill>
                  <a:srgbClr val="1B2E5A"/>
                </a:solidFill>
                <a:latin typeface="Century Gothic"/>
                <a:cs typeface="Century Gothic"/>
              </a:rPr>
              <a:t>visit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5" dirty="0">
                <a:solidFill>
                  <a:srgbClr val="1B2E5A"/>
                </a:solidFill>
                <a:latin typeface="Century Gothic"/>
                <a:cs typeface="Century Gothic"/>
              </a:rPr>
              <a:t>HIREVets.gov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35" dirty="0">
                <a:solidFill>
                  <a:srgbClr val="1B2E5A"/>
                </a:solidFill>
                <a:latin typeface="Century Gothic"/>
                <a:cs typeface="Century Gothic"/>
              </a:rPr>
              <a:t>and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5" dirty="0">
                <a:solidFill>
                  <a:srgbClr val="1B2E5A"/>
                </a:solidFill>
                <a:latin typeface="Century Gothic"/>
                <a:cs typeface="Century Gothic"/>
              </a:rPr>
              <a:t>view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the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10" dirty="0">
                <a:solidFill>
                  <a:srgbClr val="1B2E5A"/>
                </a:solidFill>
                <a:latin typeface="Century Gothic"/>
                <a:cs typeface="Century Gothic"/>
              </a:rPr>
              <a:t>Final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5" dirty="0">
                <a:solidFill>
                  <a:srgbClr val="1B2E5A"/>
                </a:solidFill>
                <a:latin typeface="Century Gothic"/>
                <a:cs typeface="Century Gothic"/>
              </a:rPr>
              <a:t>Rule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15" dirty="0">
                <a:solidFill>
                  <a:srgbClr val="1B2E5A"/>
                </a:solidFill>
                <a:latin typeface="Century Gothic"/>
                <a:cs typeface="Century Gothic"/>
              </a:rPr>
              <a:t>for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1B2E5A"/>
                </a:solidFill>
                <a:latin typeface="Century Gothic"/>
                <a:cs typeface="Century Gothic"/>
              </a:rPr>
              <a:t>the</a:t>
            </a:r>
            <a:r>
              <a:rPr sz="600" spc="-15" dirty="0">
                <a:solidFill>
                  <a:srgbClr val="1B2E5A"/>
                </a:solidFill>
                <a:latin typeface="Century Gothic"/>
                <a:cs typeface="Century Gothic"/>
              </a:rPr>
              <a:t> program.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7128" y="6069751"/>
            <a:ext cx="146050" cy="653415"/>
          </a:xfrm>
          <a:prstGeom prst="rect">
            <a:avLst/>
          </a:prstGeom>
        </p:spPr>
        <p:txBody>
          <a:bodyPr vert="vert270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-25" dirty="0">
                <a:solidFill>
                  <a:srgbClr val="1B2E5A"/>
                </a:solidFill>
                <a:latin typeface="Tahoma"/>
                <a:cs typeface="Tahoma"/>
              </a:rPr>
              <a:t>O</a:t>
            </a:r>
            <a:r>
              <a:rPr sz="700" b="1" dirty="0">
                <a:solidFill>
                  <a:srgbClr val="1B2E5A"/>
                </a:solidFill>
                <a:latin typeface="Tahoma"/>
                <a:cs typeface="Tahoma"/>
              </a:rPr>
              <a:t>THER</a:t>
            </a:r>
            <a:r>
              <a:rPr sz="700" b="1" spc="-15" dirty="0">
                <a:solidFill>
                  <a:srgbClr val="1B2E5A"/>
                </a:solidFill>
                <a:latin typeface="Tahoma"/>
                <a:cs typeface="Tahoma"/>
              </a:rPr>
              <a:t> </a:t>
            </a:r>
            <a:r>
              <a:rPr sz="700" b="1" dirty="0">
                <a:solidFill>
                  <a:srgbClr val="1B2E5A"/>
                </a:solidFill>
                <a:latin typeface="Tahoma"/>
                <a:cs typeface="Tahoma"/>
              </a:rPr>
              <a:t>ITEMS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7128" y="3935840"/>
            <a:ext cx="146050" cy="1836420"/>
          </a:xfrm>
          <a:prstGeom prst="rect">
            <a:avLst/>
          </a:prstGeom>
        </p:spPr>
        <p:txBody>
          <a:bodyPr vert="vert270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-5" dirty="0">
                <a:solidFill>
                  <a:srgbClr val="1B2E5A"/>
                </a:solidFill>
                <a:latin typeface="Tahoma"/>
                <a:cs typeface="Tahoma"/>
              </a:rPr>
              <a:t>INTEGRATION</a:t>
            </a:r>
            <a:r>
              <a:rPr sz="700" b="1" spc="-45" dirty="0">
                <a:solidFill>
                  <a:srgbClr val="1B2E5A"/>
                </a:solidFill>
                <a:latin typeface="Tahoma"/>
                <a:cs typeface="Tahoma"/>
              </a:rPr>
              <a:t> </a:t>
            </a:r>
            <a:r>
              <a:rPr sz="700" b="1" spc="10" dirty="0">
                <a:solidFill>
                  <a:srgbClr val="1B2E5A"/>
                </a:solidFill>
                <a:latin typeface="Tahoma"/>
                <a:cs typeface="Tahoma"/>
              </a:rPr>
              <a:t>ASSISTANCE</a:t>
            </a:r>
            <a:r>
              <a:rPr sz="700" b="1" spc="-45" dirty="0">
                <a:solidFill>
                  <a:srgbClr val="1B2E5A"/>
                </a:solidFill>
                <a:latin typeface="Tahoma"/>
                <a:cs typeface="Tahoma"/>
              </a:rPr>
              <a:t> </a:t>
            </a:r>
            <a:r>
              <a:rPr sz="700" b="1" spc="15" dirty="0">
                <a:solidFill>
                  <a:srgbClr val="1B2E5A"/>
                </a:solidFill>
                <a:latin typeface="Tahoma"/>
                <a:cs typeface="Tahoma"/>
              </a:rPr>
              <a:t>PROGRAMS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8731" y="7432458"/>
            <a:ext cx="5975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solidFill>
                  <a:srgbClr val="1C3278"/>
                </a:solidFill>
                <a:latin typeface="Arial"/>
                <a:cs typeface="Arial"/>
              </a:rPr>
              <a:t>Updated</a:t>
            </a:r>
            <a:r>
              <a:rPr sz="600" b="1" spc="-45" dirty="0">
                <a:solidFill>
                  <a:srgbClr val="1C3278"/>
                </a:solidFill>
                <a:latin typeface="Arial"/>
                <a:cs typeface="Arial"/>
              </a:rPr>
              <a:t> </a:t>
            </a:r>
            <a:r>
              <a:rPr sz="600" b="1" spc="5" dirty="0">
                <a:solidFill>
                  <a:srgbClr val="1C3278"/>
                </a:solidFill>
                <a:latin typeface="Arial"/>
                <a:cs typeface="Arial"/>
              </a:rPr>
              <a:t>7/2020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83199" y="7204990"/>
            <a:ext cx="2385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5" dirty="0">
                <a:solidFill>
                  <a:srgbClr val="1B2E5A"/>
                </a:solidFill>
                <a:latin typeface="Tahoma"/>
                <a:cs typeface="Tahoma"/>
              </a:rPr>
              <a:t>HIRE</a:t>
            </a:r>
            <a:r>
              <a:rPr sz="2700" b="1" spc="-15" dirty="0">
                <a:solidFill>
                  <a:srgbClr val="D2232A"/>
                </a:solidFill>
                <a:latin typeface="Tahoma"/>
                <a:cs typeface="Tahoma"/>
              </a:rPr>
              <a:t>Vets</a:t>
            </a:r>
            <a:r>
              <a:rPr sz="2700" b="1" spc="-15" dirty="0">
                <a:solidFill>
                  <a:srgbClr val="1B2E5A"/>
                </a:solidFill>
                <a:latin typeface="Tahoma"/>
                <a:cs typeface="Tahoma"/>
              </a:rPr>
              <a:t>.gov</a:t>
            </a:r>
            <a:endParaRPr sz="2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D964-009D-4B4E-84BB-62A8985D4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928" y="1297424"/>
            <a:ext cx="9146857" cy="769468"/>
          </a:xfrm>
        </p:spPr>
        <p:txBody>
          <a:bodyPr>
            <a:normAutofit/>
          </a:bodyPr>
          <a:lstStyle/>
          <a:p>
            <a:pPr algn="l"/>
            <a:r>
              <a:rPr lang="en-US" sz="4455" i="1" dirty="0">
                <a:solidFill>
                  <a:srgbClr val="FF0000"/>
                </a:solidFill>
              </a:rPr>
              <a:t>Hawaii’s Hire Vets Medallion Awardees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8FEEF-F6C7-461B-9BF9-745FBBA3C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29" y="2066892"/>
            <a:ext cx="8958259" cy="624873"/>
          </a:xfrm>
        </p:spPr>
        <p:txBody>
          <a:bodyPr>
            <a:noAutofit/>
          </a:bodyPr>
          <a:lstStyle/>
          <a:p>
            <a:r>
              <a:rPr lang="en-US" sz="3300" b="1" i="1">
                <a:solidFill>
                  <a:srgbClr val="FF0000"/>
                </a:solidFill>
              </a:rPr>
              <a:t>2021</a:t>
            </a:r>
            <a:endParaRPr lang="en-US" sz="33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6C3139-1713-4A10-816A-9CAAB22B7BDB}"/>
              </a:ext>
            </a:extLst>
          </p:cNvPr>
          <p:cNvGraphicFramePr>
            <a:graphicFrameLocks noGrp="1"/>
          </p:cNvGraphicFramePr>
          <p:nvPr/>
        </p:nvGraphicFramePr>
        <p:xfrm>
          <a:off x="487204" y="3419263"/>
          <a:ext cx="9028984" cy="3251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19">
                  <a:extLst>
                    <a:ext uri="{9D8B030D-6E8A-4147-A177-3AD203B41FA5}">
                      <a16:colId xmlns:a16="http://schemas.microsoft.com/office/drawing/2014/main" val="3316515170"/>
                    </a:ext>
                  </a:extLst>
                </a:gridCol>
                <a:gridCol w="2075127">
                  <a:extLst>
                    <a:ext uri="{9D8B030D-6E8A-4147-A177-3AD203B41FA5}">
                      <a16:colId xmlns:a16="http://schemas.microsoft.com/office/drawing/2014/main" val="2748366001"/>
                    </a:ext>
                  </a:extLst>
                </a:gridCol>
                <a:gridCol w="1284046">
                  <a:extLst>
                    <a:ext uri="{9D8B030D-6E8A-4147-A177-3AD203B41FA5}">
                      <a16:colId xmlns:a16="http://schemas.microsoft.com/office/drawing/2014/main" val="39696103"/>
                    </a:ext>
                  </a:extLst>
                </a:gridCol>
                <a:gridCol w="1273521">
                  <a:extLst>
                    <a:ext uri="{9D8B030D-6E8A-4147-A177-3AD203B41FA5}">
                      <a16:colId xmlns:a16="http://schemas.microsoft.com/office/drawing/2014/main" val="2963200014"/>
                    </a:ext>
                  </a:extLst>
                </a:gridCol>
                <a:gridCol w="1378771">
                  <a:extLst>
                    <a:ext uri="{9D8B030D-6E8A-4147-A177-3AD203B41FA5}">
                      <a16:colId xmlns:a16="http://schemas.microsoft.com/office/drawing/2014/main" val="2671570599"/>
                    </a:ext>
                  </a:extLst>
                </a:gridCol>
              </a:tblGrid>
              <a:tr h="639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 dirty="0">
                          <a:effectLst/>
                        </a:rPr>
                        <a:t>Representative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Employer Name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Category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Award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City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extLst>
                  <a:ext uri="{0D108BD9-81ED-4DB2-BD59-A6C34878D82A}">
                    <a16:rowId xmlns:a16="http://schemas.microsoft.com/office/drawing/2014/main" val="583259552"/>
                  </a:ext>
                </a:extLst>
              </a:tr>
              <a:tr h="1061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Chels Chae (Owner)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9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 dirty="0">
                          <a:effectLst/>
                        </a:rPr>
                        <a:t>Dynamic Planning &amp; Response LLC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Small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Platinum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Honolulu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extLst>
                  <a:ext uri="{0D108BD9-81ED-4DB2-BD59-A6C34878D82A}">
                    <a16:rowId xmlns:a16="http://schemas.microsoft.com/office/drawing/2014/main" val="211388791"/>
                  </a:ext>
                </a:extLst>
              </a:tr>
              <a:tr h="7091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 dirty="0">
                          <a:effectLst/>
                        </a:rPr>
                        <a:t>Charlie Alexander, HR Manager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9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Environet Inc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Small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 dirty="0">
                          <a:effectLst/>
                        </a:rPr>
                        <a:t>Gold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 dirty="0">
                          <a:effectLst/>
                        </a:rPr>
                        <a:t>Honolulu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extLst>
                  <a:ext uri="{0D108BD9-81ED-4DB2-BD59-A6C34878D82A}">
                    <a16:rowId xmlns:a16="http://schemas.microsoft.com/office/drawing/2014/main" val="2426985387"/>
                  </a:ext>
                </a:extLst>
              </a:tr>
              <a:tr h="841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Charlie Alexander, HR Manager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9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GSI Service Group Inc.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Medium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 dirty="0">
                          <a:effectLst/>
                        </a:rPr>
                        <a:t>Gold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 dirty="0">
                          <a:effectLst/>
                        </a:rPr>
                        <a:t>Honolulu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6" marR="5066" marT="5066" marB="0" anchor="ctr"/>
                </a:tc>
                <a:extLst>
                  <a:ext uri="{0D108BD9-81ED-4DB2-BD59-A6C34878D82A}">
                    <a16:rowId xmlns:a16="http://schemas.microsoft.com/office/drawing/2014/main" val="872854655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E2C6822-C03F-4C4C-8F84-8BBB8BC63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67" y="2051134"/>
            <a:ext cx="1732614" cy="128126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AB6B80C-BAB4-48A9-A5C5-A938DE9B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58" y="2066893"/>
            <a:ext cx="1732614" cy="1281260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D1B07FF-EB1D-479D-9819-7322036E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8" y="2051134"/>
            <a:ext cx="1838355" cy="1359456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26EBC9A-CAE6-487E-91B3-8BFBFF696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19" y="2051134"/>
            <a:ext cx="1797748" cy="13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606</Words>
  <Application>Microsoft Office PowerPoint</Application>
  <PresentationFormat>Custom</PresentationFormat>
  <Paragraphs>141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       APRIL 30, 2022</vt:lpstr>
      <vt:lpstr>PowerPoint Presentation</vt:lpstr>
      <vt:lpstr>       APRIL 30, 2022</vt:lpstr>
      <vt:lpstr>2022 HIRE Vets Medallion Award Criteria</vt:lpstr>
      <vt:lpstr>Hawaii’s Hire Vets Medallion Awardees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HIRE Vets Medallion Award Criteria</dc:title>
  <dc:creator>Carol Kanayama - Local Account</dc:creator>
  <cp:lastModifiedBy>Kawamura, Daven F</cp:lastModifiedBy>
  <cp:revision>4</cp:revision>
  <dcterms:created xsi:type="dcterms:W3CDTF">2022-03-10T20:48:08Z</dcterms:created>
  <dcterms:modified xsi:type="dcterms:W3CDTF">2022-04-08T22:58:20Z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2021-12-02T00:00:00Z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2022-03-10T00:00:00Z</vt:filetime>
  </property>
</Properties>
</file>