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5" d="100"/>
          <a:sy n="95" d="100"/>
        </p:scale>
        <p:origin x="4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77F3F-D9F1-D0B7-0BEA-A3676CC312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818B70-B868-AE7F-791D-161755AA2F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2B9A7D-3DB7-72BC-6CDE-FFF70B205EA0}"/>
              </a:ext>
            </a:extLst>
          </p:cNvPr>
          <p:cNvSpPr>
            <a:spLocks noGrp="1"/>
          </p:cNvSpPr>
          <p:nvPr>
            <p:ph type="dt" sz="half" idx="10"/>
          </p:nvPr>
        </p:nvSpPr>
        <p:spPr/>
        <p:txBody>
          <a:bodyPr/>
          <a:lstStyle/>
          <a:p>
            <a:fld id="{024172B0-C6B3-4406-A76A-A04854E0B2DB}" type="datetimeFigureOut">
              <a:rPr lang="en-US" smtClean="0"/>
              <a:t>6/23/2022</a:t>
            </a:fld>
            <a:endParaRPr lang="en-US"/>
          </a:p>
        </p:txBody>
      </p:sp>
      <p:sp>
        <p:nvSpPr>
          <p:cNvPr id="5" name="Footer Placeholder 4">
            <a:extLst>
              <a:ext uri="{FF2B5EF4-FFF2-40B4-BE49-F238E27FC236}">
                <a16:creationId xmlns:a16="http://schemas.microsoft.com/office/drawing/2014/main" id="{90061C94-BB2A-F314-9982-831A0A879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71680D-9FC7-3597-B773-3E98BDD9CBFD}"/>
              </a:ext>
            </a:extLst>
          </p:cNvPr>
          <p:cNvSpPr>
            <a:spLocks noGrp="1"/>
          </p:cNvSpPr>
          <p:nvPr>
            <p:ph type="sldNum" sz="quarter" idx="12"/>
          </p:nvPr>
        </p:nvSpPr>
        <p:spPr/>
        <p:txBody>
          <a:bodyPr/>
          <a:lstStyle/>
          <a:p>
            <a:fld id="{35297C36-302F-4709-8EDF-A11BB73E4EDF}" type="slidenum">
              <a:rPr lang="en-US" smtClean="0"/>
              <a:t>‹#›</a:t>
            </a:fld>
            <a:endParaRPr lang="en-US"/>
          </a:p>
        </p:txBody>
      </p:sp>
    </p:spTree>
    <p:extLst>
      <p:ext uri="{BB962C8B-B14F-4D97-AF65-F5344CB8AC3E}">
        <p14:creationId xmlns:p14="http://schemas.microsoft.com/office/powerpoint/2010/main" val="1259212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103D8-EF81-E467-85E7-7FE1EC6678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82DDCE-F8FB-81C1-013F-2E6BFD8C75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FB6FC8-C6DB-A80F-115B-655BA75F8384}"/>
              </a:ext>
            </a:extLst>
          </p:cNvPr>
          <p:cNvSpPr>
            <a:spLocks noGrp="1"/>
          </p:cNvSpPr>
          <p:nvPr>
            <p:ph type="dt" sz="half" idx="10"/>
          </p:nvPr>
        </p:nvSpPr>
        <p:spPr/>
        <p:txBody>
          <a:bodyPr/>
          <a:lstStyle/>
          <a:p>
            <a:fld id="{024172B0-C6B3-4406-A76A-A04854E0B2DB}" type="datetimeFigureOut">
              <a:rPr lang="en-US" smtClean="0"/>
              <a:t>6/23/2022</a:t>
            </a:fld>
            <a:endParaRPr lang="en-US"/>
          </a:p>
        </p:txBody>
      </p:sp>
      <p:sp>
        <p:nvSpPr>
          <p:cNvPr id="5" name="Footer Placeholder 4">
            <a:extLst>
              <a:ext uri="{FF2B5EF4-FFF2-40B4-BE49-F238E27FC236}">
                <a16:creationId xmlns:a16="http://schemas.microsoft.com/office/drawing/2014/main" id="{533AA7E0-E544-656C-63E8-60C8EEA5BD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A27548-AA38-83FD-2262-57571CF797C4}"/>
              </a:ext>
            </a:extLst>
          </p:cNvPr>
          <p:cNvSpPr>
            <a:spLocks noGrp="1"/>
          </p:cNvSpPr>
          <p:nvPr>
            <p:ph type="sldNum" sz="quarter" idx="12"/>
          </p:nvPr>
        </p:nvSpPr>
        <p:spPr/>
        <p:txBody>
          <a:bodyPr/>
          <a:lstStyle/>
          <a:p>
            <a:fld id="{35297C36-302F-4709-8EDF-A11BB73E4EDF}" type="slidenum">
              <a:rPr lang="en-US" smtClean="0"/>
              <a:t>‹#›</a:t>
            </a:fld>
            <a:endParaRPr lang="en-US"/>
          </a:p>
        </p:txBody>
      </p:sp>
    </p:spTree>
    <p:extLst>
      <p:ext uri="{BB962C8B-B14F-4D97-AF65-F5344CB8AC3E}">
        <p14:creationId xmlns:p14="http://schemas.microsoft.com/office/powerpoint/2010/main" val="2118539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0241EC-E58A-A47F-9A32-91BE3B0648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55A2C5-B005-8E87-9E38-8E1EE62B97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FA360F-8AD6-77D5-BBF3-81E5295D26FD}"/>
              </a:ext>
            </a:extLst>
          </p:cNvPr>
          <p:cNvSpPr>
            <a:spLocks noGrp="1"/>
          </p:cNvSpPr>
          <p:nvPr>
            <p:ph type="dt" sz="half" idx="10"/>
          </p:nvPr>
        </p:nvSpPr>
        <p:spPr/>
        <p:txBody>
          <a:bodyPr/>
          <a:lstStyle/>
          <a:p>
            <a:fld id="{024172B0-C6B3-4406-A76A-A04854E0B2DB}" type="datetimeFigureOut">
              <a:rPr lang="en-US" smtClean="0"/>
              <a:t>6/23/2022</a:t>
            </a:fld>
            <a:endParaRPr lang="en-US"/>
          </a:p>
        </p:txBody>
      </p:sp>
      <p:sp>
        <p:nvSpPr>
          <p:cNvPr id="5" name="Footer Placeholder 4">
            <a:extLst>
              <a:ext uri="{FF2B5EF4-FFF2-40B4-BE49-F238E27FC236}">
                <a16:creationId xmlns:a16="http://schemas.microsoft.com/office/drawing/2014/main" id="{E6111248-C478-8359-32A3-169593B5FF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D0946A-3D8B-4A46-1D0E-366C773749F5}"/>
              </a:ext>
            </a:extLst>
          </p:cNvPr>
          <p:cNvSpPr>
            <a:spLocks noGrp="1"/>
          </p:cNvSpPr>
          <p:nvPr>
            <p:ph type="sldNum" sz="quarter" idx="12"/>
          </p:nvPr>
        </p:nvSpPr>
        <p:spPr/>
        <p:txBody>
          <a:bodyPr/>
          <a:lstStyle/>
          <a:p>
            <a:fld id="{35297C36-302F-4709-8EDF-A11BB73E4EDF}" type="slidenum">
              <a:rPr lang="en-US" smtClean="0"/>
              <a:t>‹#›</a:t>
            </a:fld>
            <a:endParaRPr lang="en-US"/>
          </a:p>
        </p:txBody>
      </p:sp>
    </p:spTree>
    <p:extLst>
      <p:ext uri="{BB962C8B-B14F-4D97-AF65-F5344CB8AC3E}">
        <p14:creationId xmlns:p14="http://schemas.microsoft.com/office/powerpoint/2010/main" val="583064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32639-86D9-785F-1D2E-3E332A133F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277FE4-C11E-2166-78F0-849EDB6BD3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E32D3F-5595-38F3-9C71-4E281747A45B}"/>
              </a:ext>
            </a:extLst>
          </p:cNvPr>
          <p:cNvSpPr>
            <a:spLocks noGrp="1"/>
          </p:cNvSpPr>
          <p:nvPr>
            <p:ph type="dt" sz="half" idx="10"/>
          </p:nvPr>
        </p:nvSpPr>
        <p:spPr/>
        <p:txBody>
          <a:bodyPr/>
          <a:lstStyle/>
          <a:p>
            <a:fld id="{024172B0-C6B3-4406-A76A-A04854E0B2DB}" type="datetimeFigureOut">
              <a:rPr lang="en-US" smtClean="0"/>
              <a:t>6/23/2022</a:t>
            </a:fld>
            <a:endParaRPr lang="en-US"/>
          </a:p>
        </p:txBody>
      </p:sp>
      <p:sp>
        <p:nvSpPr>
          <p:cNvPr id="5" name="Footer Placeholder 4">
            <a:extLst>
              <a:ext uri="{FF2B5EF4-FFF2-40B4-BE49-F238E27FC236}">
                <a16:creationId xmlns:a16="http://schemas.microsoft.com/office/drawing/2014/main" id="{7A74A741-A825-4680-80F8-997B137AE3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36B60D-292D-B906-CA15-7B8363B8ED29}"/>
              </a:ext>
            </a:extLst>
          </p:cNvPr>
          <p:cNvSpPr>
            <a:spLocks noGrp="1"/>
          </p:cNvSpPr>
          <p:nvPr>
            <p:ph type="sldNum" sz="quarter" idx="12"/>
          </p:nvPr>
        </p:nvSpPr>
        <p:spPr/>
        <p:txBody>
          <a:bodyPr/>
          <a:lstStyle/>
          <a:p>
            <a:fld id="{35297C36-302F-4709-8EDF-A11BB73E4EDF}" type="slidenum">
              <a:rPr lang="en-US" smtClean="0"/>
              <a:t>‹#›</a:t>
            </a:fld>
            <a:endParaRPr lang="en-US"/>
          </a:p>
        </p:txBody>
      </p:sp>
    </p:spTree>
    <p:extLst>
      <p:ext uri="{BB962C8B-B14F-4D97-AF65-F5344CB8AC3E}">
        <p14:creationId xmlns:p14="http://schemas.microsoft.com/office/powerpoint/2010/main" val="3883876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3E990-43B8-416B-03CF-9D71C44136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4E77CF-ADA4-72B7-13D0-CDFEE5121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0DABAD-4A65-40A8-3229-96102CF06B58}"/>
              </a:ext>
            </a:extLst>
          </p:cNvPr>
          <p:cNvSpPr>
            <a:spLocks noGrp="1"/>
          </p:cNvSpPr>
          <p:nvPr>
            <p:ph type="dt" sz="half" idx="10"/>
          </p:nvPr>
        </p:nvSpPr>
        <p:spPr/>
        <p:txBody>
          <a:bodyPr/>
          <a:lstStyle/>
          <a:p>
            <a:fld id="{024172B0-C6B3-4406-A76A-A04854E0B2DB}" type="datetimeFigureOut">
              <a:rPr lang="en-US" smtClean="0"/>
              <a:t>6/23/2022</a:t>
            </a:fld>
            <a:endParaRPr lang="en-US"/>
          </a:p>
        </p:txBody>
      </p:sp>
      <p:sp>
        <p:nvSpPr>
          <p:cNvPr id="5" name="Footer Placeholder 4">
            <a:extLst>
              <a:ext uri="{FF2B5EF4-FFF2-40B4-BE49-F238E27FC236}">
                <a16:creationId xmlns:a16="http://schemas.microsoft.com/office/drawing/2014/main" id="{132F8703-C9E5-47B9-2FAD-8F300B9027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8E720-0D4B-46A2-208D-90CDF9388586}"/>
              </a:ext>
            </a:extLst>
          </p:cNvPr>
          <p:cNvSpPr>
            <a:spLocks noGrp="1"/>
          </p:cNvSpPr>
          <p:nvPr>
            <p:ph type="sldNum" sz="quarter" idx="12"/>
          </p:nvPr>
        </p:nvSpPr>
        <p:spPr/>
        <p:txBody>
          <a:bodyPr/>
          <a:lstStyle/>
          <a:p>
            <a:fld id="{35297C36-302F-4709-8EDF-A11BB73E4EDF}" type="slidenum">
              <a:rPr lang="en-US" smtClean="0"/>
              <a:t>‹#›</a:t>
            </a:fld>
            <a:endParaRPr lang="en-US"/>
          </a:p>
        </p:txBody>
      </p:sp>
    </p:spTree>
    <p:extLst>
      <p:ext uri="{BB962C8B-B14F-4D97-AF65-F5344CB8AC3E}">
        <p14:creationId xmlns:p14="http://schemas.microsoft.com/office/powerpoint/2010/main" val="100689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9AEE-06C4-2B28-890B-4B479B31A8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839CB7-D477-8531-A0F0-8F62270EFD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BF523C-390C-C5F8-9E67-4ECA81BFE4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EF141B-B7E1-59BC-1331-6DD43EED47F7}"/>
              </a:ext>
            </a:extLst>
          </p:cNvPr>
          <p:cNvSpPr>
            <a:spLocks noGrp="1"/>
          </p:cNvSpPr>
          <p:nvPr>
            <p:ph type="dt" sz="half" idx="10"/>
          </p:nvPr>
        </p:nvSpPr>
        <p:spPr/>
        <p:txBody>
          <a:bodyPr/>
          <a:lstStyle/>
          <a:p>
            <a:fld id="{024172B0-C6B3-4406-A76A-A04854E0B2DB}" type="datetimeFigureOut">
              <a:rPr lang="en-US" smtClean="0"/>
              <a:t>6/23/2022</a:t>
            </a:fld>
            <a:endParaRPr lang="en-US"/>
          </a:p>
        </p:txBody>
      </p:sp>
      <p:sp>
        <p:nvSpPr>
          <p:cNvPr id="6" name="Footer Placeholder 5">
            <a:extLst>
              <a:ext uri="{FF2B5EF4-FFF2-40B4-BE49-F238E27FC236}">
                <a16:creationId xmlns:a16="http://schemas.microsoft.com/office/drawing/2014/main" id="{A3789D08-E558-7985-F71B-435F07F2E2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BB1D6-D24A-5A8E-6DBC-441DCA141BDD}"/>
              </a:ext>
            </a:extLst>
          </p:cNvPr>
          <p:cNvSpPr>
            <a:spLocks noGrp="1"/>
          </p:cNvSpPr>
          <p:nvPr>
            <p:ph type="sldNum" sz="quarter" idx="12"/>
          </p:nvPr>
        </p:nvSpPr>
        <p:spPr/>
        <p:txBody>
          <a:bodyPr/>
          <a:lstStyle/>
          <a:p>
            <a:fld id="{35297C36-302F-4709-8EDF-A11BB73E4EDF}" type="slidenum">
              <a:rPr lang="en-US" smtClean="0"/>
              <a:t>‹#›</a:t>
            </a:fld>
            <a:endParaRPr lang="en-US"/>
          </a:p>
        </p:txBody>
      </p:sp>
    </p:spTree>
    <p:extLst>
      <p:ext uri="{BB962C8B-B14F-4D97-AF65-F5344CB8AC3E}">
        <p14:creationId xmlns:p14="http://schemas.microsoft.com/office/powerpoint/2010/main" val="1037238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42A05-02A8-CEFE-B2A3-6885C00519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90E300-5697-B9D3-2995-A528AF7A4E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CEF02A-3808-C8CB-E05F-4802BCB0A1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785C37-86E3-D401-12D0-EA7941BE5E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2B6E26-C723-D8E7-3B58-F3D32BF503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F32082-3CAA-6F30-103B-5F21E0876EA1}"/>
              </a:ext>
            </a:extLst>
          </p:cNvPr>
          <p:cNvSpPr>
            <a:spLocks noGrp="1"/>
          </p:cNvSpPr>
          <p:nvPr>
            <p:ph type="dt" sz="half" idx="10"/>
          </p:nvPr>
        </p:nvSpPr>
        <p:spPr/>
        <p:txBody>
          <a:bodyPr/>
          <a:lstStyle/>
          <a:p>
            <a:fld id="{024172B0-C6B3-4406-A76A-A04854E0B2DB}" type="datetimeFigureOut">
              <a:rPr lang="en-US" smtClean="0"/>
              <a:t>6/23/2022</a:t>
            </a:fld>
            <a:endParaRPr lang="en-US"/>
          </a:p>
        </p:txBody>
      </p:sp>
      <p:sp>
        <p:nvSpPr>
          <p:cNvPr id="8" name="Footer Placeholder 7">
            <a:extLst>
              <a:ext uri="{FF2B5EF4-FFF2-40B4-BE49-F238E27FC236}">
                <a16:creationId xmlns:a16="http://schemas.microsoft.com/office/drawing/2014/main" id="{FBFA5689-D334-BA4F-8FF7-33355EAD19F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9DAE0B-FC14-582E-6534-ABF5B970940F}"/>
              </a:ext>
            </a:extLst>
          </p:cNvPr>
          <p:cNvSpPr>
            <a:spLocks noGrp="1"/>
          </p:cNvSpPr>
          <p:nvPr>
            <p:ph type="sldNum" sz="quarter" idx="12"/>
          </p:nvPr>
        </p:nvSpPr>
        <p:spPr/>
        <p:txBody>
          <a:bodyPr/>
          <a:lstStyle/>
          <a:p>
            <a:fld id="{35297C36-302F-4709-8EDF-A11BB73E4EDF}" type="slidenum">
              <a:rPr lang="en-US" smtClean="0"/>
              <a:t>‹#›</a:t>
            </a:fld>
            <a:endParaRPr lang="en-US"/>
          </a:p>
        </p:txBody>
      </p:sp>
    </p:spTree>
    <p:extLst>
      <p:ext uri="{BB962C8B-B14F-4D97-AF65-F5344CB8AC3E}">
        <p14:creationId xmlns:p14="http://schemas.microsoft.com/office/powerpoint/2010/main" val="54793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9CF75-64FC-5BE4-BAD3-0727D7A09C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428DC3-47A1-A34D-8A74-6B8E6F174190}"/>
              </a:ext>
            </a:extLst>
          </p:cNvPr>
          <p:cNvSpPr>
            <a:spLocks noGrp="1"/>
          </p:cNvSpPr>
          <p:nvPr>
            <p:ph type="dt" sz="half" idx="10"/>
          </p:nvPr>
        </p:nvSpPr>
        <p:spPr/>
        <p:txBody>
          <a:bodyPr/>
          <a:lstStyle/>
          <a:p>
            <a:fld id="{024172B0-C6B3-4406-A76A-A04854E0B2DB}" type="datetimeFigureOut">
              <a:rPr lang="en-US" smtClean="0"/>
              <a:t>6/23/2022</a:t>
            </a:fld>
            <a:endParaRPr lang="en-US"/>
          </a:p>
        </p:txBody>
      </p:sp>
      <p:sp>
        <p:nvSpPr>
          <p:cNvPr id="4" name="Footer Placeholder 3">
            <a:extLst>
              <a:ext uri="{FF2B5EF4-FFF2-40B4-BE49-F238E27FC236}">
                <a16:creationId xmlns:a16="http://schemas.microsoft.com/office/drawing/2014/main" id="{48AE5298-F45C-A764-C994-4E85460736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E7F074-BF0E-2CD3-51CC-995C41B2BD7C}"/>
              </a:ext>
            </a:extLst>
          </p:cNvPr>
          <p:cNvSpPr>
            <a:spLocks noGrp="1"/>
          </p:cNvSpPr>
          <p:nvPr>
            <p:ph type="sldNum" sz="quarter" idx="12"/>
          </p:nvPr>
        </p:nvSpPr>
        <p:spPr/>
        <p:txBody>
          <a:bodyPr/>
          <a:lstStyle/>
          <a:p>
            <a:fld id="{35297C36-302F-4709-8EDF-A11BB73E4EDF}" type="slidenum">
              <a:rPr lang="en-US" smtClean="0"/>
              <a:t>‹#›</a:t>
            </a:fld>
            <a:endParaRPr lang="en-US"/>
          </a:p>
        </p:txBody>
      </p:sp>
    </p:spTree>
    <p:extLst>
      <p:ext uri="{BB962C8B-B14F-4D97-AF65-F5344CB8AC3E}">
        <p14:creationId xmlns:p14="http://schemas.microsoft.com/office/powerpoint/2010/main" val="381079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0D8F76-F308-1CA0-ACEE-671AC081E2F3}"/>
              </a:ext>
            </a:extLst>
          </p:cNvPr>
          <p:cNvSpPr>
            <a:spLocks noGrp="1"/>
          </p:cNvSpPr>
          <p:nvPr>
            <p:ph type="dt" sz="half" idx="10"/>
          </p:nvPr>
        </p:nvSpPr>
        <p:spPr/>
        <p:txBody>
          <a:bodyPr/>
          <a:lstStyle/>
          <a:p>
            <a:fld id="{024172B0-C6B3-4406-A76A-A04854E0B2DB}" type="datetimeFigureOut">
              <a:rPr lang="en-US" smtClean="0"/>
              <a:t>6/23/2022</a:t>
            </a:fld>
            <a:endParaRPr lang="en-US"/>
          </a:p>
        </p:txBody>
      </p:sp>
      <p:sp>
        <p:nvSpPr>
          <p:cNvPr id="3" name="Footer Placeholder 2">
            <a:extLst>
              <a:ext uri="{FF2B5EF4-FFF2-40B4-BE49-F238E27FC236}">
                <a16:creationId xmlns:a16="http://schemas.microsoft.com/office/drawing/2014/main" id="{243EEF7D-B91D-5729-8C6E-A76E1AB0D0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842775-EE20-4E60-4607-A858F3B17700}"/>
              </a:ext>
            </a:extLst>
          </p:cNvPr>
          <p:cNvSpPr>
            <a:spLocks noGrp="1"/>
          </p:cNvSpPr>
          <p:nvPr>
            <p:ph type="sldNum" sz="quarter" idx="12"/>
          </p:nvPr>
        </p:nvSpPr>
        <p:spPr/>
        <p:txBody>
          <a:bodyPr/>
          <a:lstStyle/>
          <a:p>
            <a:fld id="{35297C36-302F-4709-8EDF-A11BB73E4EDF}" type="slidenum">
              <a:rPr lang="en-US" smtClean="0"/>
              <a:t>‹#›</a:t>
            </a:fld>
            <a:endParaRPr lang="en-US"/>
          </a:p>
        </p:txBody>
      </p:sp>
    </p:spTree>
    <p:extLst>
      <p:ext uri="{BB962C8B-B14F-4D97-AF65-F5344CB8AC3E}">
        <p14:creationId xmlns:p14="http://schemas.microsoft.com/office/powerpoint/2010/main" val="2792238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9C13-BB8A-EA99-BDE9-1EA287CF89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450C5D-8204-51AC-930C-DDE775BE1B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6E31DE-F833-B35F-7A60-3A14F2263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35A05F-80B1-A570-9021-F9101FED49C7}"/>
              </a:ext>
            </a:extLst>
          </p:cNvPr>
          <p:cNvSpPr>
            <a:spLocks noGrp="1"/>
          </p:cNvSpPr>
          <p:nvPr>
            <p:ph type="dt" sz="half" idx="10"/>
          </p:nvPr>
        </p:nvSpPr>
        <p:spPr/>
        <p:txBody>
          <a:bodyPr/>
          <a:lstStyle/>
          <a:p>
            <a:fld id="{024172B0-C6B3-4406-A76A-A04854E0B2DB}" type="datetimeFigureOut">
              <a:rPr lang="en-US" smtClean="0"/>
              <a:t>6/23/2022</a:t>
            </a:fld>
            <a:endParaRPr lang="en-US"/>
          </a:p>
        </p:txBody>
      </p:sp>
      <p:sp>
        <p:nvSpPr>
          <p:cNvPr id="6" name="Footer Placeholder 5">
            <a:extLst>
              <a:ext uri="{FF2B5EF4-FFF2-40B4-BE49-F238E27FC236}">
                <a16:creationId xmlns:a16="http://schemas.microsoft.com/office/drawing/2014/main" id="{B5FA050C-D6C2-0499-E9B1-F35345058A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E25185-54B8-6571-9416-00FEA3FCCC5D}"/>
              </a:ext>
            </a:extLst>
          </p:cNvPr>
          <p:cNvSpPr>
            <a:spLocks noGrp="1"/>
          </p:cNvSpPr>
          <p:nvPr>
            <p:ph type="sldNum" sz="quarter" idx="12"/>
          </p:nvPr>
        </p:nvSpPr>
        <p:spPr/>
        <p:txBody>
          <a:bodyPr/>
          <a:lstStyle/>
          <a:p>
            <a:fld id="{35297C36-302F-4709-8EDF-A11BB73E4EDF}" type="slidenum">
              <a:rPr lang="en-US" smtClean="0"/>
              <a:t>‹#›</a:t>
            </a:fld>
            <a:endParaRPr lang="en-US"/>
          </a:p>
        </p:txBody>
      </p:sp>
    </p:spTree>
    <p:extLst>
      <p:ext uri="{BB962C8B-B14F-4D97-AF65-F5344CB8AC3E}">
        <p14:creationId xmlns:p14="http://schemas.microsoft.com/office/powerpoint/2010/main" val="2046596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DD05-4F9E-57E2-F423-486474AAA1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E1663-55FA-434E-6A32-09B7E2B8E1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499956-8020-7409-3DD9-F3A3E00B1A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81B76F-DC39-9071-25FE-6FA95A925EDD}"/>
              </a:ext>
            </a:extLst>
          </p:cNvPr>
          <p:cNvSpPr>
            <a:spLocks noGrp="1"/>
          </p:cNvSpPr>
          <p:nvPr>
            <p:ph type="dt" sz="half" idx="10"/>
          </p:nvPr>
        </p:nvSpPr>
        <p:spPr/>
        <p:txBody>
          <a:bodyPr/>
          <a:lstStyle/>
          <a:p>
            <a:fld id="{024172B0-C6B3-4406-A76A-A04854E0B2DB}" type="datetimeFigureOut">
              <a:rPr lang="en-US" smtClean="0"/>
              <a:t>6/23/2022</a:t>
            </a:fld>
            <a:endParaRPr lang="en-US"/>
          </a:p>
        </p:txBody>
      </p:sp>
      <p:sp>
        <p:nvSpPr>
          <p:cNvPr id="6" name="Footer Placeholder 5">
            <a:extLst>
              <a:ext uri="{FF2B5EF4-FFF2-40B4-BE49-F238E27FC236}">
                <a16:creationId xmlns:a16="http://schemas.microsoft.com/office/drawing/2014/main" id="{A53B5049-C2C5-9B79-1918-6FE1D5DD1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B6FB13-59EA-8F9E-443F-0C70FB646101}"/>
              </a:ext>
            </a:extLst>
          </p:cNvPr>
          <p:cNvSpPr>
            <a:spLocks noGrp="1"/>
          </p:cNvSpPr>
          <p:nvPr>
            <p:ph type="sldNum" sz="quarter" idx="12"/>
          </p:nvPr>
        </p:nvSpPr>
        <p:spPr/>
        <p:txBody>
          <a:bodyPr/>
          <a:lstStyle/>
          <a:p>
            <a:fld id="{35297C36-302F-4709-8EDF-A11BB73E4EDF}" type="slidenum">
              <a:rPr lang="en-US" smtClean="0"/>
              <a:t>‹#›</a:t>
            </a:fld>
            <a:endParaRPr lang="en-US"/>
          </a:p>
        </p:txBody>
      </p:sp>
    </p:spTree>
    <p:extLst>
      <p:ext uri="{BB962C8B-B14F-4D97-AF65-F5344CB8AC3E}">
        <p14:creationId xmlns:p14="http://schemas.microsoft.com/office/powerpoint/2010/main" val="1447479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FE45B-5638-F357-196B-BC17ADE2C0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035890-0339-EA59-ADAD-8C58FD45E1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A641B2-4E95-14C9-9D75-0BBF8B79ED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172B0-C6B3-4406-A76A-A04854E0B2DB}" type="datetimeFigureOut">
              <a:rPr lang="en-US" smtClean="0"/>
              <a:t>6/23/2022</a:t>
            </a:fld>
            <a:endParaRPr lang="en-US"/>
          </a:p>
        </p:txBody>
      </p:sp>
      <p:sp>
        <p:nvSpPr>
          <p:cNvPr id="5" name="Footer Placeholder 4">
            <a:extLst>
              <a:ext uri="{FF2B5EF4-FFF2-40B4-BE49-F238E27FC236}">
                <a16:creationId xmlns:a16="http://schemas.microsoft.com/office/drawing/2014/main" id="{B3ED8CA2-DBED-FF52-9A38-80F22884E7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237126-0B20-9174-1F5C-637A29D0AD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297C36-302F-4709-8EDF-A11BB73E4EDF}" type="slidenum">
              <a:rPr lang="en-US" smtClean="0"/>
              <a:t>‹#›</a:t>
            </a:fld>
            <a:endParaRPr lang="en-US"/>
          </a:p>
        </p:txBody>
      </p:sp>
    </p:spTree>
    <p:extLst>
      <p:ext uri="{BB962C8B-B14F-4D97-AF65-F5344CB8AC3E}">
        <p14:creationId xmlns:p14="http://schemas.microsoft.com/office/powerpoint/2010/main" val="3804059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4606CD-820F-BF3C-33D1-731122FBC65A}"/>
              </a:ext>
            </a:extLst>
          </p:cNvPr>
          <p:cNvSpPr txBox="1"/>
          <p:nvPr/>
        </p:nvSpPr>
        <p:spPr>
          <a:xfrm>
            <a:off x="539262" y="390769"/>
            <a:ext cx="11261969" cy="5109091"/>
          </a:xfrm>
          <a:prstGeom prst="rect">
            <a:avLst/>
          </a:prstGeom>
          <a:noFill/>
        </p:spPr>
        <p:txBody>
          <a:bodyPr wrap="square" rtlCol="0">
            <a:spAutoFit/>
          </a:bodyPr>
          <a:lstStyle/>
          <a:p>
            <a:r>
              <a:rPr lang="en-US" sz="2800" dirty="0"/>
              <a:t>WIOA requires the Governor to submit a Unified State Plan that’s includes a four-year strategy and operational plan for the continuing implementation of the state’s workforce development system, with an update after two years. </a:t>
            </a:r>
            <a:r>
              <a:rPr lang="en-US" sz="2800" dirty="0">
                <a:effectLst/>
                <a:ea typeface="Calibri" panose="020F0502020204030204" pitchFamily="34" charset="0"/>
                <a:cs typeface="Times New Roman" panose="02020603050405020304" pitchFamily="18" charset="0"/>
              </a:rPr>
              <a:t>States must have federally approved State Plans to receive funding under the six core programs: </a:t>
            </a:r>
          </a:p>
          <a:p>
            <a:pPr marL="742950" lvl="1" indent="-285750">
              <a:buFont typeface="Arial" panose="020B0604020202020204" pitchFamily="34" charset="0"/>
              <a:buChar char="•"/>
            </a:pPr>
            <a:r>
              <a:rPr lang="en-US" sz="2800" dirty="0">
                <a:effectLst/>
                <a:ea typeface="Calibri" panose="020F0502020204030204" pitchFamily="34" charset="0"/>
                <a:cs typeface="Times New Roman" panose="02020603050405020304" pitchFamily="18" charset="0"/>
              </a:rPr>
              <a:t>Adult</a:t>
            </a:r>
          </a:p>
          <a:p>
            <a:pPr marL="742950" lvl="1" indent="-285750">
              <a:buFont typeface="Arial" panose="020B0604020202020204" pitchFamily="34" charset="0"/>
              <a:buChar char="•"/>
            </a:pPr>
            <a:r>
              <a:rPr lang="en-US" sz="2800" dirty="0">
                <a:effectLst/>
                <a:ea typeface="Calibri" panose="020F0502020204030204" pitchFamily="34" charset="0"/>
                <a:cs typeface="Times New Roman" panose="02020603050405020304" pitchFamily="18" charset="0"/>
              </a:rPr>
              <a:t>Dislocated Worker </a:t>
            </a:r>
          </a:p>
          <a:p>
            <a:pPr marL="742950" lvl="1" indent="-285750">
              <a:buFont typeface="Arial" panose="020B0604020202020204" pitchFamily="34" charset="0"/>
              <a:buChar char="•"/>
            </a:pPr>
            <a:r>
              <a:rPr lang="en-US" sz="2800" dirty="0">
                <a:effectLst/>
                <a:ea typeface="Calibri" panose="020F0502020204030204" pitchFamily="34" charset="0"/>
                <a:cs typeface="Times New Roman" panose="02020603050405020304" pitchFamily="18" charset="0"/>
              </a:rPr>
              <a:t>Youth </a:t>
            </a:r>
          </a:p>
          <a:p>
            <a:pPr marL="742950" lvl="1" indent="-285750">
              <a:buFont typeface="Arial" panose="020B0604020202020204" pitchFamily="34" charset="0"/>
              <a:buChar char="•"/>
            </a:pPr>
            <a:r>
              <a:rPr lang="en-US" sz="2800" dirty="0">
                <a:effectLst/>
                <a:ea typeface="Calibri" panose="020F0502020204030204" pitchFamily="34" charset="0"/>
                <a:cs typeface="Times New Roman" panose="02020603050405020304" pitchFamily="18" charset="0"/>
              </a:rPr>
              <a:t>Adult Education and Family Literacy Act (AEFLA)</a:t>
            </a:r>
          </a:p>
          <a:p>
            <a:pPr marL="742950" lvl="1" indent="-285750">
              <a:buFont typeface="Arial" panose="020B0604020202020204" pitchFamily="34" charset="0"/>
              <a:buChar char="•"/>
            </a:pPr>
            <a:r>
              <a:rPr lang="en-US" sz="2800" dirty="0">
                <a:effectLst/>
                <a:ea typeface="Calibri" panose="020F0502020204030204" pitchFamily="34" charset="0"/>
                <a:cs typeface="Times New Roman" panose="02020603050405020304" pitchFamily="18" charset="0"/>
              </a:rPr>
              <a:t>Wagner-</a:t>
            </a:r>
            <a:r>
              <a:rPr lang="en-US" sz="2800" dirty="0" err="1">
                <a:effectLst/>
                <a:ea typeface="Calibri" panose="020F0502020204030204" pitchFamily="34" charset="0"/>
                <a:cs typeface="Times New Roman" panose="02020603050405020304" pitchFamily="18" charset="0"/>
              </a:rPr>
              <a:t>Peyser</a:t>
            </a:r>
            <a:r>
              <a:rPr lang="en-US" sz="2800" dirty="0">
                <a:effectLst/>
                <a:ea typeface="Calibri" panose="020F0502020204030204" pitchFamily="34" charset="0"/>
                <a:cs typeface="Times New Roman" panose="02020603050405020304" pitchFamily="18" charset="0"/>
              </a:rPr>
              <a:t> </a:t>
            </a:r>
          </a:p>
          <a:p>
            <a:pPr marL="742950" lvl="1" indent="-285750">
              <a:buFont typeface="Arial" panose="020B0604020202020204" pitchFamily="34" charset="0"/>
              <a:buChar char="•"/>
            </a:pPr>
            <a:r>
              <a:rPr lang="en-US" sz="2800" dirty="0">
                <a:effectLst/>
                <a:ea typeface="Calibri" panose="020F0502020204030204" pitchFamily="34" charset="0"/>
                <a:cs typeface="Times New Roman" panose="02020603050405020304" pitchFamily="18" charset="0"/>
              </a:rPr>
              <a:t>Vocational Rehabilitation (VR) programs)</a:t>
            </a:r>
          </a:p>
          <a:p>
            <a:endParaRPr lang="en-US" dirty="0"/>
          </a:p>
        </p:txBody>
      </p:sp>
    </p:spTree>
    <p:extLst>
      <p:ext uri="{BB962C8B-B14F-4D97-AF65-F5344CB8AC3E}">
        <p14:creationId xmlns:p14="http://schemas.microsoft.com/office/powerpoint/2010/main" val="3955332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BCE7A60-1C0D-CD06-E596-EDAB8B47BEE6}"/>
              </a:ext>
            </a:extLst>
          </p:cNvPr>
          <p:cNvSpPr txBox="1"/>
          <p:nvPr/>
        </p:nvSpPr>
        <p:spPr>
          <a:xfrm>
            <a:off x="312615" y="132862"/>
            <a:ext cx="11504247" cy="3970318"/>
          </a:xfrm>
          <a:prstGeom prst="rect">
            <a:avLst/>
          </a:prstGeom>
          <a:noFill/>
        </p:spPr>
        <p:txBody>
          <a:bodyPr wrap="square">
            <a:spAutoFit/>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All states currently have approved WIOA State Plans. However, WIOA requires that states review their plan every two years and update State Plan strategies, based on:</a:t>
            </a:r>
          </a:p>
          <a:p>
            <a:pPr marL="285750" indent="-28575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changes in the labor market and economic conditions </a:t>
            </a:r>
          </a:p>
          <a:p>
            <a:pPr marL="285750" indent="-28575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reorganization of state administering agencies of WIOA programs </a:t>
            </a:r>
          </a:p>
          <a:p>
            <a:pPr marL="285750" indent="-28575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redesignation of local areas </a:t>
            </a:r>
          </a:p>
          <a:p>
            <a:pPr marL="285750" indent="-28575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establishment of new planning regions</a:t>
            </a:r>
          </a:p>
          <a:p>
            <a:pPr marL="285750" indent="-28575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changes to funding allocations</a:t>
            </a:r>
          </a:p>
          <a:p>
            <a:pPr marL="285750" indent="-28575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other significant strategic or operational changes within </a:t>
            </a:r>
            <a:r>
              <a:rPr lang="en-US" sz="2800" dirty="0">
                <a:latin typeface="Calibri" panose="020F0502020204030204" pitchFamily="34" charset="0"/>
                <a:ea typeface="Calibri" panose="020F0502020204030204" pitchFamily="34" charset="0"/>
                <a:cs typeface="Times New Roman" panose="02020603050405020304" pitchFamily="18" charset="0"/>
              </a:rPr>
              <a:t>the state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4572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18635F-5F8B-E440-827F-4EAF7EFF55AE}"/>
              </a:ext>
            </a:extLst>
          </p:cNvPr>
          <p:cNvSpPr txBox="1"/>
          <p:nvPr/>
        </p:nvSpPr>
        <p:spPr>
          <a:xfrm>
            <a:off x="547077" y="398585"/>
            <a:ext cx="11090031" cy="5170646"/>
          </a:xfrm>
          <a:prstGeom prst="rect">
            <a:avLst/>
          </a:prstGeom>
          <a:noFill/>
        </p:spPr>
        <p:txBody>
          <a:bodyPr wrap="square" rtlCol="0">
            <a:spAutoFit/>
          </a:bodyPr>
          <a:lstStyle/>
          <a:p>
            <a:pPr marL="285750" indent="-285750">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Under WIOA, the Unified State Plans communicate the state’s vision for the state workforce system</a:t>
            </a:r>
          </a:p>
          <a:p>
            <a:pPr marL="285750" indent="-285750">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WIOA planning requirements aim to foster better alignment of federal investments across job training and education programs in order to align service delivery across programs among shared customers </a:t>
            </a:r>
          </a:p>
          <a:p>
            <a:pPr marL="285750" indent="-285750">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I</a:t>
            </a:r>
            <a:r>
              <a:rPr lang="en-US" sz="2400" dirty="0">
                <a:effectLst/>
                <a:latin typeface="Calibri" panose="020F0502020204030204" pitchFamily="34" charset="0"/>
                <a:ea typeface="Calibri" panose="020F0502020204030204" pitchFamily="34" charset="0"/>
                <a:cs typeface="Times New Roman" panose="02020603050405020304" pitchFamily="18" charset="0"/>
              </a:rPr>
              <a:t>mprove efficiency in service delivery, and to ensure that the workforce system matches skilled individuals with high-quality job opportunities and employers. </a:t>
            </a:r>
          </a:p>
          <a:p>
            <a:pPr marL="285750" indent="-285750">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Cross-program planning promotes a shared understanding of the workforce needs </a:t>
            </a:r>
          </a:p>
          <a:p>
            <a:pPr marL="285750" indent="-285750">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T</a:t>
            </a:r>
            <a:r>
              <a:rPr lang="en-US" sz="2400" dirty="0">
                <a:effectLst/>
                <a:latin typeface="Calibri" panose="020F0502020204030204" pitchFamily="34" charset="0"/>
                <a:ea typeface="Calibri" panose="020F0502020204030204" pitchFamily="34" charset="0"/>
                <a:cs typeface="Times New Roman" panose="02020603050405020304" pitchFamily="18" charset="0"/>
              </a:rPr>
              <a:t>he development of more comprehensive and aligned approaches, such as career pathways and sector strategies, for addressing the needs of workers, especially those with barriers to employment, including individuals with disabilities, and businesses. </a:t>
            </a:r>
          </a:p>
          <a:p>
            <a:pPr marL="285750" indent="-285750">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E</a:t>
            </a:r>
            <a:r>
              <a:rPr lang="en-US" sz="2400" dirty="0">
                <a:effectLst/>
                <a:latin typeface="Calibri" panose="020F0502020204030204" pitchFamily="34" charset="0"/>
                <a:ea typeface="Calibri" panose="020F0502020204030204" pitchFamily="34" charset="0"/>
                <a:cs typeface="Times New Roman" panose="02020603050405020304" pitchFamily="18" charset="0"/>
              </a:rPr>
              <a:t>nables the workforce system to provide a wider range of coordinated and streamlined services to shared customers.</a:t>
            </a:r>
          </a:p>
          <a:p>
            <a:endParaRPr lang="en-US" dirty="0"/>
          </a:p>
        </p:txBody>
      </p:sp>
    </p:spTree>
    <p:extLst>
      <p:ext uri="{BB962C8B-B14F-4D97-AF65-F5344CB8AC3E}">
        <p14:creationId xmlns:p14="http://schemas.microsoft.com/office/powerpoint/2010/main" val="361624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B0795AE-D98E-8EC3-C30E-16D432C81CAC}"/>
              </a:ext>
            </a:extLst>
          </p:cNvPr>
          <p:cNvSpPr txBox="1"/>
          <p:nvPr/>
        </p:nvSpPr>
        <p:spPr>
          <a:xfrm>
            <a:off x="492369" y="375138"/>
            <a:ext cx="11324493" cy="6555641"/>
          </a:xfrm>
          <a:prstGeom prst="rect">
            <a:avLst/>
          </a:prstGeom>
          <a:noFill/>
        </p:spPr>
        <p:txBody>
          <a:bodyPr wrap="square" rtlCol="0">
            <a:spAutoFit/>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WIOA Planning Priorities</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1. Data-driven decisions</a:t>
            </a:r>
          </a:p>
          <a:p>
            <a:pPr marL="742950" lvl="1" indent="-285750">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When </a:t>
            </a:r>
            <a:r>
              <a:rPr lang="en-US" sz="2400" dirty="0">
                <a:latin typeface="Calibri" panose="020F0502020204030204" pitchFamily="34" charset="0"/>
                <a:ea typeface="Calibri" panose="020F0502020204030204" pitchFamily="34" charset="0"/>
                <a:cs typeface="Times New Roman" panose="02020603050405020304" pitchFamily="18" charset="0"/>
              </a:rPr>
              <a:t>the </a:t>
            </a:r>
            <a:r>
              <a:rPr lang="en-US" sz="2400" dirty="0">
                <a:effectLst/>
                <a:latin typeface="Calibri" panose="020F0502020204030204" pitchFamily="34" charset="0"/>
                <a:ea typeface="Calibri" panose="020F0502020204030204" pitchFamily="34" charset="0"/>
                <a:cs typeface="Times New Roman" panose="02020603050405020304" pitchFamily="18" charset="0"/>
              </a:rPr>
              <a:t>WIOA State plan </a:t>
            </a:r>
            <a:r>
              <a:rPr lang="en-US" sz="2400" dirty="0">
                <a:latin typeface="Calibri" panose="020F0502020204030204" pitchFamily="34" charset="0"/>
                <a:ea typeface="Calibri" panose="020F0502020204030204" pitchFamily="34" charset="0"/>
                <a:cs typeface="Times New Roman" panose="02020603050405020304" pitchFamily="18" charset="0"/>
              </a:rPr>
              <a:t>was submitted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 COVID-19 pandemic disrupted the plan significantly</a:t>
            </a:r>
          </a:p>
          <a:p>
            <a:pPr lvl="1"/>
            <a:endParaRPr lang="en-US" sz="2400" dirty="0">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As a result, it is particularly critical, for purposes of developing and submitting the State Plan modification </a:t>
            </a:r>
          </a:p>
          <a:p>
            <a:pPr marL="742950" lvl="1" indent="-285750">
              <a:buFont typeface="Arial" panose="020B0604020202020204" pitchFamily="34" charset="0"/>
              <a:buChar char="•"/>
            </a:pPr>
            <a:r>
              <a:rPr lang="en-US" sz="2400" dirty="0">
                <a:latin typeface="Calibri" panose="020F0502020204030204" pitchFamily="34" charset="0"/>
                <a:cs typeface="Times New Roman" panose="02020603050405020304" pitchFamily="18" charset="0"/>
              </a:rPr>
              <a:t>Reassessment of economic and </a:t>
            </a:r>
            <a:r>
              <a:rPr lang="en-US" sz="2400" dirty="0">
                <a:effectLst/>
                <a:latin typeface="Calibri" panose="020F0502020204030204" pitchFamily="34" charset="0"/>
                <a:ea typeface="Calibri" panose="020F0502020204030204" pitchFamily="34" charset="0"/>
                <a:cs typeface="Times New Roman" panose="02020603050405020304" pitchFamily="18" charset="0"/>
              </a:rPr>
              <a:t>labor market information (LMI) </a:t>
            </a:r>
          </a:p>
          <a:p>
            <a:pPr marL="742950" lvl="1" indent="-285750">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A</a:t>
            </a:r>
            <a:r>
              <a:rPr lang="en-US" sz="2400" dirty="0">
                <a:effectLst/>
                <a:latin typeface="Calibri" panose="020F0502020204030204" pitchFamily="34" charset="0"/>
                <a:ea typeface="Calibri" panose="020F0502020204030204" pitchFamily="34" charset="0"/>
                <a:cs typeface="Times New Roman" panose="02020603050405020304" pitchFamily="18" charset="0"/>
              </a:rPr>
              <a:t>djust strategies for what may now be a different set of growing and declining industries, occupations, and skills</a:t>
            </a:r>
          </a:p>
          <a:p>
            <a:pPr marL="742950" lvl="1" indent="-285750">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U</a:t>
            </a:r>
            <a:r>
              <a:rPr lang="en-US" sz="2400" dirty="0">
                <a:effectLst/>
                <a:latin typeface="Calibri" panose="020F0502020204030204" pitchFamily="34" charset="0"/>
                <a:ea typeface="Calibri" panose="020F0502020204030204" pitchFamily="34" charset="0"/>
                <a:cs typeface="Times New Roman" panose="02020603050405020304" pitchFamily="18" charset="0"/>
              </a:rPr>
              <a:t>nderstand the current and growing needs of the economy</a:t>
            </a:r>
          </a:p>
          <a:p>
            <a:pPr marL="742950" lvl="1" indent="-285750">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A</a:t>
            </a:r>
            <a:r>
              <a:rPr lang="en-US" sz="2400" dirty="0">
                <a:effectLst/>
                <a:latin typeface="Calibri" panose="020F0502020204030204" pitchFamily="34" charset="0"/>
                <a:ea typeface="Calibri" panose="020F0502020204030204" pitchFamily="34" charset="0"/>
                <a:cs typeface="Times New Roman" panose="02020603050405020304" pitchFamily="18" charset="0"/>
              </a:rPr>
              <a:t>dapt and adjust workforce goals and strategic focus for those communities with higher unemployment rates and lower earnings—particularly among underserved population groups, or individuals facing barriers to employment (e.g., low-income individuals, English language learners, individuals without housing, individuals with disabilities)</a:t>
            </a:r>
          </a:p>
          <a:p>
            <a:pPr lvl="1"/>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2236448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5D65B3C-AD33-6BE4-1577-AF61E0043307}"/>
              </a:ext>
            </a:extLst>
          </p:cNvPr>
          <p:cNvSpPr txBox="1"/>
          <p:nvPr/>
        </p:nvSpPr>
        <p:spPr>
          <a:xfrm>
            <a:off x="547077" y="328246"/>
            <a:ext cx="11152554" cy="4062651"/>
          </a:xfrm>
          <a:prstGeom prst="rect">
            <a:avLst/>
          </a:prstGeom>
          <a:noFill/>
        </p:spPr>
        <p:txBody>
          <a:bodyPr wrap="square" rtlCol="0">
            <a:spAutoFit/>
          </a:bodyPr>
          <a:lstStyle/>
          <a:p>
            <a:r>
              <a:rPr lang="en-US" dirty="0"/>
              <a:t>2</a:t>
            </a:r>
            <a:r>
              <a:rPr lang="en-US" sz="2400" dirty="0"/>
              <a:t>. Reemployment </a:t>
            </a:r>
          </a:p>
          <a:p>
            <a:pPr marL="285750" indent="-285750">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WIOA emphasizes integrating services to better serve workforce customers</a:t>
            </a:r>
          </a:p>
          <a:p>
            <a:pPr marL="742950" lvl="1" indent="-285750">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All workforce system partners have a shared responsibility to facilitate the reemployment of unemployed individuals and the improved employment of underemployed individuals.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E</a:t>
            </a:r>
            <a:r>
              <a:rPr lang="en-US" sz="2400" dirty="0">
                <a:effectLst/>
                <a:latin typeface="Calibri" panose="020F0502020204030204" pitchFamily="34" charset="0"/>
                <a:ea typeface="Calibri" panose="020F0502020204030204" pitchFamily="34" charset="0"/>
                <a:cs typeface="Times New Roman" panose="02020603050405020304" pitchFamily="18" charset="0"/>
              </a:rPr>
              <a:t>ncourage states to examine how well their systems and operations across the WIOA one-stop partner programs, including Unemployment Insurance (UI), can work more seamlessly together to positively affect the shared goal of reemployment, particularly for individuals with barriers to employment, including individuals with disabilities.</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3153015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E5C36D-0C4E-6266-03F3-C64700D8CB2D}"/>
              </a:ext>
            </a:extLst>
          </p:cNvPr>
          <p:cNvSpPr txBox="1"/>
          <p:nvPr/>
        </p:nvSpPr>
        <p:spPr>
          <a:xfrm>
            <a:off x="554892" y="422031"/>
            <a:ext cx="10292862" cy="5601533"/>
          </a:xfrm>
          <a:prstGeom prst="rect">
            <a:avLst/>
          </a:prstGeom>
          <a:noFill/>
        </p:spPr>
        <p:txBody>
          <a:bodyPr wrap="square" rtlCol="0">
            <a:spAutoFit/>
          </a:bodyPr>
          <a:lstStyle/>
          <a:p>
            <a:r>
              <a:rPr lang="en-US" sz="2000" dirty="0"/>
              <a:t>3. Equity </a:t>
            </a:r>
            <a:r>
              <a:rPr lang="en-US" sz="2000" dirty="0">
                <a:effectLst/>
                <a:latin typeface="Calibri" panose="020F0502020204030204" pitchFamily="34" charset="0"/>
                <a:ea typeface="Calibri" panose="020F0502020204030204" pitchFamily="34" charset="0"/>
                <a:cs typeface="Times New Roman" panose="02020603050405020304" pitchFamily="18" charset="0"/>
              </a:rPr>
              <a:t>in service delivery and educational programming</a:t>
            </a:r>
          </a:p>
          <a:p>
            <a:pPr marL="742950" lvl="1"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E</a:t>
            </a:r>
            <a:r>
              <a:rPr lang="en-US" sz="2000" dirty="0">
                <a:effectLst/>
                <a:latin typeface="Calibri" panose="020F0502020204030204" pitchFamily="34" charset="0"/>
                <a:ea typeface="Calibri" panose="020F0502020204030204" pitchFamily="34" charset="0"/>
                <a:cs typeface="Times New Roman" panose="02020603050405020304" pitchFamily="18" charset="0"/>
              </a:rPr>
              <a:t>xamine which population groups, particularly those identified in the LMI analysis as having higher unemployment and lower earnings than the overall population, experience inequities in access to and participation in public workforce programs that lead to quality jobs.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D</a:t>
            </a:r>
            <a:r>
              <a:rPr lang="en-US" sz="2000" dirty="0">
                <a:effectLst/>
                <a:latin typeface="Calibri" panose="020F0502020204030204" pitchFamily="34" charset="0"/>
                <a:ea typeface="Calibri" panose="020F0502020204030204" pitchFamily="34" charset="0"/>
                <a:cs typeface="Times New Roman" panose="02020603050405020304" pitchFamily="18" charset="0"/>
              </a:rPr>
              <a:t>evelop education, training, and career service strategies that better address and promote equity in recruitment, service design, implementation, and support services that aim to provide equitable access and outcomes to all communities seeking access to state services. </a:t>
            </a:r>
          </a:p>
          <a:p>
            <a:pPr marL="742950" lvl="1"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T</a:t>
            </a:r>
            <a:r>
              <a:rPr lang="en-US" sz="2000" dirty="0">
                <a:effectLst/>
                <a:latin typeface="Calibri" panose="020F0502020204030204" pitchFamily="34" charset="0"/>
                <a:ea typeface="Calibri" panose="020F0502020204030204" pitchFamily="34" charset="0"/>
                <a:cs typeface="Times New Roman" panose="02020603050405020304" pitchFamily="18" charset="0"/>
              </a:rPr>
              <a:t>ransitions and alignment among programs, including programs that support low-income jobseekers such as recipients of Temporary Assistance for Needy Families (TANF), Supplemental Nutrition Assistance Program (SNAP), and those supporting individuals with disabilities such as state Mental Health or Medicaid services, promote economic stability. </a:t>
            </a:r>
          </a:p>
          <a:p>
            <a:pPr marL="742950" lvl="1"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L</a:t>
            </a:r>
            <a:r>
              <a:rPr lang="en-US" sz="2000" dirty="0">
                <a:effectLst/>
                <a:latin typeface="Calibri" panose="020F0502020204030204" pitchFamily="34" charset="0"/>
                <a:ea typeface="Calibri" panose="020F0502020204030204" pitchFamily="34" charset="0"/>
                <a:cs typeface="Times New Roman" panose="02020603050405020304" pitchFamily="18" charset="0"/>
              </a:rPr>
              <a:t>everage pandemic related investment, from both the public and private sector, to build and improve capacity of educational programming.</a:t>
            </a:r>
          </a:p>
          <a:p>
            <a:pPr marL="742950" lvl="1"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S</a:t>
            </a:r>
            <a:r>
              <a:rPr lang="en-US" sz="2000" dirty="0">
                <a:effectLst/>
                <a:latin typeface="Calibri" panose="020F0502020204030204" pitchFamily="34" charset="0"/>
                <a:ea typeface="Calibri" panose="020F0502020204030204" pitchFamily="34" charset="0"/>
                <a:cs typeface="Times New Roman" panose="02020603050405020304" pitchFamily="18" charset="0"/>
              </a:rPr>
              <a:t>upporting educators to leverage technology for innovative and personalized instruction and increasing access to internet and devices for students and families. </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1016057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FA6F591-F842-E6D4-7E17-C4689D79E915}"/>
              </a:ext>
            </a:extLst>
          </p:cNvPr>
          <p:cNvSpPr txBox="1"/>
          <p:nvPr/>
        </p:nvSpPr>
        <p:spPr>
          <a:xfrm>
            <a:off x="742462" y="586154"/>
            <a:ext cx="10941538" cy="3970318"/>
          </a:xfrm>
          <a:prstGeom prst="rect">
            <a:avLst/>
          </a:prstGeom>
          <a:noFill/>
        </p:spPr>
        <p:txBody>
          <a:bodyPr wrap="square" rtlCol="0">
            <a:spAutoFit/>
          </a:bodyPr>
          <a:lstStyle/>
          <a:p>
            <a:r>
              <a:rPr lang="en-US" sz="2800" dirty="0"/>
              <a:t>4. </a:t>
            </a:r>
            <a:r>
              <a:rPr lang="en-US" sz="2800" dirty="0">
                <a:effectLst/>
                <a:latin typeface="Calibri" panose="020F0502020204030204" pitchFamily="34" charset="0"/>
                <a:ea typeface="Calibri" panose="020F0502020204030204" pitchFamily="34" charset="0"/>
                <a:cs typeface="Times New Roman" panose="02020603050405020304" pitchFamily="18" charset="0"/>
              </a:rPr>
              <a:t>Enhance supportive service offerings</a:t>
            </a:r>
          </a:p>
          <a:p>
            <a:pPr marL="285750" indent="-28575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Services that assist individuals to begin to return to work not only include education, training, and employment services, but also include services that support individuals’ personal and family needs to address barriers to work.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Supportive services are essential to ensure that youth and adults can stay engaged in program offerings and reach their educational and employment goals</a:t>
            </a:r>
          </a:p>
          <a:p>
            <a:pPr marL="285750" indent="-28575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Partnerships with community-based organizations</a:t>
            </a:r>
            <a:endParaRPr lang="en-US" sz="2800" dirty="0"/>
          </a:p>
        </p:txBody>
      </p:sp>
    </p:spTree>
    <p:extLst>
      <p:ext uri="{BB962C8B-B14F-4D97-AF65-F5344CB8AC3E}">
        <p14:creationId xmlns:p14="http://schemas.microsoft.com/office/powerpoint/2010/main" val="485664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A21E8F-D474-39BA-20F8-71461158930C}"/>
              </a:ext>
            </a:extLst>
          </p:cNvPr>
          <p:cNvSpPr txBox="1"/>
          <p:nvPr/>
        </p:nvSpPr>
        <p:spPr>
          <a:xfrm>
            <a:off x="578338" y="664308"/>
            <a:ext cx="10941539" cy="4832092"/>
          </a:xfrm>
          <a:prstGeom prst="rect">
            <a:avLst/>
          </a:prstGeom>
          <a:noFill/>
        </p:spPr>
        <p:txBody>
          <a:bodyPr wrap="square" rtlCol="0">
            <a:spAutoFit/>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Stakeholder Collaboration and Comment. </a:t>
            </a:r>
          </a:p>
          <a:p>
            <a:pPr marL="285750" indent="-28575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Stakeholder collaboration, review, and comment are key requirements of the four-year planning process, as well as the two-year modification.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State Workforce Development Boards (State Boards) are responsible for assisting the Governor in the development, implementation, and modification of the plan and for convening all relevant programs, required partners, and stakeholders to contribute to the State Plan</a:t>
            </a:r>
          </a:p>
          <a:p>
            <a:pPr marL="285750" indent="-285750">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State Plan must be developed with the assistance of the State Board, as required by Section 101(d) of WIOA, and in coordination with administrators that have optimal policymaking authority for the core programs and required one-stop partner programs. </a:t>
            </a:r>
            <a:endParaRPr lang="en-US" sz="2800" dirty="0"/>
          </a:p>
        </p:txBody>
      </p:sp>
    </p:spTree>
    <p:extLst>
      <p:ext uri="{BB962C8B-B14F-4D97-AF65-F5344CB8AC3E}">
        <p14:creationId xmlns:p14="http://schemas.microsoft.com/office/powerpoint/2010/main" val="8381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BF41D06-A3F0-B20F-382B-7119435430D4}"/>
              </a:ext>
            </a:extLst>
          </p:cNvPr>
          <p:cNvSpPr txBox="1"/>
          <p:nvPr/>
        </p:nvSpPr>
        <p:spPr>
          <a:xfrm>
            <a:off x="672122" y="864604"/>
            <a:ext cx="10777415" cy="4678204"/>
          </a:xfrm>
          <a:prstGeom prst="rect">
            <a:avLst/>
          </a:prstGeom>
          <a:noFill/>
        </p:spPr>
        <p:txBody>
          <a:bodyPr wrap="square" rtlCol="0">
            <a:spAutoFit/>
          </a:bodyPr>
          <a:lstStyle/>
          <a:p>
            <a:r>
              <a:rPr lang="en-US" sz="2800" dirty="0"/>
              <a:t>A meeting is scheduled for June 24, 2022.  Representatives from </a:t>
            </a:r>
          </a:p>
          <a:p>
            <a:pPr marL="285750" indent="-285750">
              <a:buFont typeface="Arial" panose="020B0604020202020204" pitchFamily="34" charset="0"/>
              <a:buChar char="•"/>
            </a:pPr>
            <a:r>
              <a:rPr lang="en-US" sz="2800" dirty="0"/>
              <a:t>Workforce Development</a:t>
            </a:r>
          </a:p>
          <a:p>
            <a:pPr marL="285750" indent="-285750">
              <a:buFont typeface="Arial" panose="020B0604020202020204" pitchFamily="34" charset="0"/>
              <a:buChar char="•"/>
            </a:pPr>
            <a:r>
              <a:rPr lang="en-US" sz="2800" dirty="0"/>
              <a:t>Vocational Rehabilitation</a:t>
            </a:r>
          </a:p>
          <a:p>
            <a:pPr marL="285750" indent="-285750">
              <a:buFont typeface="Arial" panose="020B0604020202020204" pitchFamily="34" charset="0"/>
              <a:buChar char="•"/>
            </a:pPr>
            <a:r>
              <a:rPr lang="en-US" sz="2800" dirty="0"/>
              <a:t>Adult Education and Family Literacy Act</a:t>
            </a:r>
          </a:p>
          <a:p>
            <a:endParaRPr lang="en-US" sz="2800" dirty="0"/>
          </a:p>
          <a:p>
            <a:r>
              <a:rPr lang="en-US" sz="2800" dirty="0"/>
              <a:t>At this meeting, each partner will be sharing the revisions/modifications.  Each partner will present this information at the next WDC Board Meeting. </a:t>
            </a:r>
          </a:p>
          <a:p>
            <a:pPr marL="285750" indent="-285750">
              <a:buFont typeface="Arial" panose="020B0604020202020204" pitchFamily="34" charset="0"/>
              <a:buChar char="•"/>
            </a:pPr>
            <a:r>
              <a:rPr lang="en-US" sz="2800" dirty="0"/>
              <a:t>The WDC Board members input is extremely valuable.</a:t>
            </a:r>
          </a:p>
          <a:p>
            <a:pPr marL="285750" indent="-285750">
              <a:buFont typeface="Arial" panose="020B0604020202020204" pitchFamily="34" charset="0"/>
              <a:buChar char="•"/>
            </a:pPr>
            <a:r>
              <a:rPr lang="en-US" sz="2800" dirty="0"/>
              <a:t>The modification is for two years.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548855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930</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Kuranishi, Harrison</dc:creator>
  <cp:lastModifiedBy>Kuranishi, Harrison</cp:lastModifiedBy>
  <cp:revision>8</cp:revision>
  <dcterms:created xsi:type="dcterms:W3CDTF">2022-06-23T00:57:48Z</dcterms:created>
  <dcterms:modified xsi:type="dcterms:W3CDTF">2022-06-23T18:49:24Z</dcterms:modified>
</cp:coreProperties>
</file>