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Lst>
  <p:sldIdLst>
    <p:sldId id="266" r:id="rId5"/>
    <p:sldId id="308" r:id="rId6"/>
    <p:sldId id="309" r:id="rId7"/>
    <p:sldId id="310"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n, Iva-Starr" initials="CIS" lastIdx="1" clrIdx="0">
    <p:extLst>
      <p:ext uri="{19B8F6BF-5375-455C-9EA6-DF929625EA0E}">
        <p15:presenceInfo xmlns:p15="http://schemas.microsoft.com/office/powerpoint/2012/main" userId="S::ICain@dhs.hawaii.gov::08cd94e1-33fd-4b11-a5a5-274cd56710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19" autoAdjust="0"/>
  </p:normalViewPr>
  <p:slideViewPr>
    <p:cSldViewPr snapToGrid="0">
      <p:cViewPr varScale="1">
        <p:scale>
          <a:sx n="68" d="100"/>
          <a:sy n="68" d="100"/>
        </p:scale>
        <p:origin x="56"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40FC4FFE-8987-4A26-B7F4-8A516F18ADAE}">
      <dgm:prSet custT="1"/>
      <dgm:spPr/>
      <dgm:t>
        <a:bodyPr/>
        <a:lstStyle/>
        <a:p>
          <a:pPr>
            <a:defRPr cap="all"/>
          </a:pPr>
          <a:r>
            <a:rPr lang="en-US" sz="1800" cap="none" dirty="0">
              <a:latin typeface="Calibri" panose="020F0502020204030204" pitchFamily="34" charset="0"/>
              <a:cs typeface="Calibri" panose="020F0502020204030204" pitchFamily="34" charset="0"/>
            </a:rPr>
            <a:t>Measurable Skills Gains Rates Increased From PY20 and PY21 Negotiated Rates as DVR exceeded expectations supporting clients to fulfill educational goals.</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dgm:spPr/>
      <dgm:t>
        <a:bodyPr/>
        <a:lstStyle/>
        <a:p>
          <a:pPr>
            <a:defRPr cap="all"/>
          </a:pPr>
          <a:r>
            <a:rPr lang="en-US" cap="none" baseline="0" dirty="0">
              <a:latin typeface="Calibri" panose="020F0502020204030204" pitchFamily="34" charset="0"/>
              <a:cs typeface="Calibri" panose="020F0502020204030204" pitchFamily="34" charset="0"/>
            </a:rPr>
            <a:t>Rates for Median Earnings 2nd Quarter (6 months) after Exit negotiated for PY22-23</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dgm:spPr/>
      <dgm:t>
        <a:bodyPr/>
        <a:lstStyle/>
        <a:p>
          <a:pPr>
            <a:defRPr cap="all"/>
          </a:pPr>
          <a:r>
            <a:rPr lang="en-US" cap="none" baseline="0" dirty="0">
              <a:latin typeface="Calibri" panose="020F0502020204030204" pitchFamily="34" charset="0"/>
              <a:cs typeface="Calibri" panose="020F0502020204030204" pitchFamily="34" charset="0"/>
            </a:rPr>
            <a:t>Employment Retention Rates for 2nd and 4th Quarter after exit negotiated for PY22-23</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98C65711-DB46-42E3-83FA-F993D3758436}">
      <dgm:prSet/>
      <dgm:spPr/>
      <dgm:t>
        <a:bodyPr/>
        <a:lstStyle/>
        <a:p>
          <a:pPr>
            <a:defRPr cap="all"/>
          </a:pPr>
          <a:r>
            <a:rPr lang="en-US" cap="none" baseline="0" dirty="0">
              <a:latin typeface="Calibri" panose="020F0502020204030204" pitchFamily="34" charset="0"/>
              <a:cs typeface="Calibri" panose="020F0502020204030204" pitchFamily="34" charset="0"/>
            </a:rPr>
            <a:t>Credential Attainment Rates were negotiated for PY22-23 (measured post exit)</a:t>
          </a:r>
        </a:p>
      </dgm:t>
    </dgm:pt>
    <dgm:pt modelId="{27861E30-52EE-4984-90ED-97C95D2568D8}" type="sibTrans" cxnId="{BD2B5688-6C43-4D79-A520-F39066FB3F2A}">
      <dgm:prSet/>
      <dgm:spPr/>
      <dgm:t>
        <a:bodyPr/>
        <a:lstStyle/>
        <a:p>
          <a:endParaRPr lang="en-US"/>
        </a:p>
      </dgm:t>
    </dgm:pt>
    <dgm:pt modelId="{AEB373E3-0709-47CE-9D7A-099F76BDAE77}" type="parTrans" cxnId="{BD2B5688-6C43-4D79-A520-F39066FB3F2A}">
      <dgm:prSet/>
      <dgm:spPr/>
      <dgm:t>
        <a:bodyPr/>
        <a:lstStyle/>
        <a:p>
          <a:endParaRPr lang="en-US"/>
        </a:p>
      </dgm:t>
    </dgm:pt>
    <dgm:pt modelId="{E7AF4984-8CA5-42C1-9721-C09F9451D064}" type="pres">
      <dgm:prSet presAssocID="{01A66772-F185-4D58-B8BB-E9370D7A7A2B}" presName="vert0" presStyleCnt="0">
        <dgm:presLayoutVars>
          <dgm:dir/>
          <dgm:animOne val="branch"/>
          <dgm:animLvl val="lvl"/>
        </dgm:presLayoutVars>
      </dgm:prSet>
      <dgm:spPr/>
    </dgm:pt>
    <dgm:pt modelId="{334A10ED-7179-4352-864E-9352CDD7FEE5}" type="pres">
      <dgm:prSet presAssocID="{40FC4FFE-8987-4A26-B7F4-8A516F18ADAE}" presName="thickLine" presStyleLbl="alignNode1" presStyleIdx="0" presStyleCnt="4"/>
      <dgm:spPr/>
    </dgm:pt>
    <dgm:pt modelId="{E19857B2-FAFE-46B1-B3FD-8FB99E12CF03}" type="pres">
      <dgm:prSet presAssocID="{40FC4FFE-8987-4A26-B7F4-8A516F18ADAE}" presName="horz1" presStyleCnt="0"/>
      <dgm:spPr/>
    </dgm:pt>
    <dgm:pt modelId="{E92F41A8-8203-4BC0-B889-189ABAF1259C}" type="pres">
      <dgm:prSet presAssocID="{40FC4FFE-8987-4A26-B7F4-8A516F18ADAE}" presName="tx1" presStyleLbl="revTx" presStyleIdx="0" presStyleCnt="4" custScaleY="150978"/>
      <dgm:spPr/>
    </dgm:pt>
    <dgm:pt modelId="{5CF3148B-5C69-4F23-A805-FBAAEA2041E3}" type="pres">
      <dgm:prSet presAssocID="{40FC4FFE-8987-4A26-B7F4-8A516F18ADAE}" presName="vert1" presStyleCnt="0"/>
      <dgm:spPr/>
    </dgm:pt>
    <dgm:pt modelId="{22189400-B69B-47C2-9AB4-4AD30CA97A3E}" type="pres">
      <dgm:prSet presAssocID="{98C65711-DB46-42E3-83FA-F993D3758436}" presName="thickLine" presStyleLbl="alignNode1" presStyleIdx="1" presStyleCnt="4"/>
      <dgm:spPr/>
    </dgm:pt>
    <dgm:pt modelId="{9F075E73-79B3-40AD-9D5B-739D44B7AB53}" type="pres">
      <dgm:prSet presAssocID="{98C65711-DB46-42E3-83FA-F993D3758436}" presName="horz1" presStyleCnt="0"/>
      <dgm:spPr/>
    </dgm:pt>
    <dgm:pt modelId="{D13171E0-2ED7-4CE5-9662-32D132A445C9}" type="pres">
      <dgm:prSet presAssocID="{98C65711-DB46-42E3-83FA-F993D3758436}" presName="tx1" presStyleLbl="revTx" presStyleIdx="1" presStyleCnt="4" custScaleY="121449"/>
      <dgm:spPr/>
    </dgm:pt>
    <dgm:pt modelId="{75F04637-232A-47AE-A096-6E5C0E0391A5}" type="pres">
      <dgm:prSet presAssocID="{98C65711-DB46-42E3-83FA-F993D3758436}" presName="vert1" presStyleCnt="0"/>
      <dgm:spPr/>
    </dgm:pt>
    <dgm:pt modelId="{3D2C490B-172A-4450-94D3-7387C21696D8}" type="pres">
      <dgm:prSet presAssocID="{49225C73-1633-42F1-AB3B-7CB183E5F8B8}" presName="thickLine" presStyleLbl="alignNode1" presStyleIdx="2" presStyleCnt="4"/>
      <dgm:spPr/>
    </dgm:pt>
    <dgm:pt modelId="{0A0D0520-24E6-435F-A7ED-84DFEE9EA890}" type="pres">
      <dgm:prSet presAssocID="{49225C73-1633-42F1-AB3B-7CB183E5F8B8}" presName="horz1" presStyleCnt="0"/>
      <dgm:spPr/>
    </dgm:pt>
    <dgm:pt modelId="{7DFEDABF-02CF-4619-A182-9501E84EE157}" type="pres">
      <dgm:prSet presAssocID="{49225C73-1633-42F1-AB3B-7CB183E5F8B8}" presName="tx1" presStyleLbl="revTx" presStyleIdx="2" presStyleCnt="4" custScaleY="81857"/>
      <dgm:spPr/>
    </dgm:pt>
    <dgm:pt modelId="{55B3F637-A497-4DC7-8F8A-58DE5FB68562}" type="pres">
      <dgm:prSet presAssocID="{49225C73-1633-42F1-AB3B-7CB183E5F8B8}" presName="vert1" presStyleCnt="0"/>
      <dgm:spPr/>
    </dgm:pt>
    <dgm:pt modelId="{42B949E8-8303-4EF4-B427-1EAED4FB52C0}" type="pres">
      <dgm:prSet presAssocID="{1C383F32-22E8-4F62-A3E0-BDC3D5F48992}" presName="thickLine" presStyleLbl="alignNode1" presStyleIdx="3" presStyleCnt="4"/>
      <dgm:spPr/>
    </dgm:pt>
    <dgm:pt modelId="{72F28431-5487-4644-9E51-2B4CE459BC14}" type="pres">
      <dgm:prSet presAssocID="{1C383F32-22E8-4F62-A3E0-BDC3D5F48992}" presName="horz1" presStyleCnt="0"/>
      <dgm:spPr/>
    </dgm:pt>
    <dgm:pt modelId="{9BCDDD24-79E5-460F-A66F-41C70487C222}" type="pres">
      <dgm:prSet presAssocID="{1C383F32-22E8-4F62-A3E0-BDC3D5F48992}" presName="tx1" presStyleLbl="revTx" presStyleIdx="3" presStyleCnt="4" custScaleY="105391"/>
      <dgm:spPr/>
    </dgm:pt>
    <dgm:pt modelId="{2BA61E5A-EFFA-44FD-AB8D-3A9CFE29073F}" type="pres">
      <dgm:prSet presAssocID="{1C383F32-22E8-4F62-A3E0-BDC3D5F48992}" presName="vert1" presStyleCnt="0"/>
      <dgm:spPr/>
    </dgm:pt>
  </dgm:ptLst>
  <dgm:cxnLst>
    <dgm:cxn modelId="{A9154303-8225-4248-91DC-1B0156A35F07}" srcId="{01A66772-F185-4D58-B8BB-E9370D7A7A2B}" destId="{49225C73-1633-42F1-AB3B-7CB183E5F8B8}" srcOrd="2" destOrd="0" parTransId="{1A0E2090-1D4F-438A-8766-B6030CE01ADD}" sibTransId="{9646853A-8964-4519-A5B1-0B7D18B2983D}"/>
    <dgm:cxn modelId="{61B6D320-7ABB-4592-9B51-AE38C57D4D2C}" type="presOf" srcId="{49225C73-1633-42F1-AB3B-7CB183E5F8B8}" destId="{7DFEDABF-02CF-4619-A182-9501E84EE157}" srcOrd="0" destOrd="0" presId="urn:microsoft.com/office/officeart/2008/layout/LinedList"/>
    <dgm:cxn modelId="{C7AD8469-3C68-4AF9-AB82-79B0043AA120}" srcId="{01A66772-F185-4D58-B8BB-E9370D7A7A2B}" destId="{40FC4FFE-8987-4A26-B7F4-8A516F18ADAE}" srcOrd="0" destOrd="0" parTransId="{CAD7EF86-FB23-41F6-BF42-040B36DEFDB1}" sibTransId="{5B62599A-5C9B-48E7-896E-EA782AC60C8B}"/>
    <dgm:cxn modelId="{DEB6A16C-CB32-4950-A205-EC8245FA59C8}" type="presOf" srcId="{1C383F32-22E8-4F62-A3E0-BDC3D5F48992}" destId="{9BCDDD24-79E5-460F-A66F-41C70487C222}" srcOrd="0" destOrd="0" presId="urn:microsoft.com/office/officeart/2008/layout/LinedList"/>
    <dgm:cxn modelId="{A6210E53-BEAA-4ECC-B29D-1F63A32CFC6F}" type="presOf" srcId="{01A66772-F185-4D58-B8BB-E9370D7A7A2B}" destId="{E7AF4984-8CA5-42C1-9721-C09F9451D064}" srcOrd="0" destOrd="0" presId="urn:microsoft.com/office/officeart/2008/layout/LinedList"/>
    <dgm:cxn modelId="{D9E1197A-730D-4342-8D51-49D8A105B97B}" type="presOf" srcId="{40FC4FFE-8987-4A26-B7F4-8A516F18ADAE}" destId="{E92F41A8-8203-4BC0-B889-189ABAF1259C}" srcOrd="0" destOrd="0" presId="urn:microsoft.com/office/officeart/2008/layout/LinedList"/>
    <dgm:cxn modelId="{C4CCE57E-E871-46D6-BAD5-880252C95D22}" srcId="{01A66772-F185-4D58-B8BB-E9370D7A7A2B}" destId="{1C383F32-22E8-4F62-A3E0-BDC3D5F48992}" srcOrd="3" destOrd="0" parTransId="{A7920A2F-3244-4159-AF04-6A1D38B7B317}" sibTransId="{8500F72A-2C6D-4FDF-9C1D-CA691380EB0B}"/>
    <dgm:cxn modelId="{BD2B5688-6C43-4D79-A520-F39066FB3F2A}" srcId="{01A66772-F185-4D58-B8BB-E9370D7A7A2B}" destId="{98C65711-DB46-42E3-83FA-F993D3758436}" srcOrd="1" destOrd="0" parTransId="{AEB373E3-0709-47CE-9D7A-099F76BDAE77}" sibTransId="{27861E30-52EE-4984-90ED-97C95D2568D8}"/>
    <dgm:cxn modelId="{DF08C0BD-2827-4F11-95FD-7862ED843C33}" type="presOf" srcId="{98C65711-DB46-42E3-83FA-F993D3758436}" destId="{D13171E0-2ED7-4CE5-9662-32D132A445C9}" srcOrd="0" destOrd="0" presId="urn:microsoft.com/office/officeart/2008/layout/LinedList"/>
    <dgm:cxn modelId="{F23CF1C9-B637-40C7-8D52-70850A0417A9}" type="presParOf" srcId="{E7AF4984-8CA5-42C1-9721-C09F9451D064}" destId="{334A10ED-7179-4352-864E-9352CDD7FEE5}" srcOrd="0" destOrd="0" presId="urn:microsoft.com/office/officeart/2008/layout/LinedList"/>
    <dgm:cxn modelId="{B2BA65D7-F726-4B15-B149-1AC989F0E3F4}" type="presParOf" srcId="{E7AF4984-8CA5-42C1-9721-C09F9451D064}" destId="{E19857B2-FAFE-46B1-B3FD-8FB99E12CF03}" srcOrd="1" destOrd="0" presId="urn:microsoft.com/office/officeart/2008/layout/LinedList"/>
    <dgm:cxn modelId="{1BF318EB-116C-4558-ACB4-7261A962F1C6}" type="presParOf" srcId="{E19857B2-FAFE-46B1-B3FD-8FB99E12CF03}" destId="{E92F41A8-8203-4BC0-B889-189ABAF1259C}" srcOrd="0" destOrd="0" presId="urn:microsoft.com/office/officeart/2008/layout/LinedList"/>
    <dgm:cxn modelId="{19971A28-7E2F-430B-8DFD-4E6E7AE864D4}" type="presParOf" srcId="{E19857B2-FAFE-46B1-B3FD-8FB99E12CF03}" destId="{5CF3148B-5C69-4F23-A805-FBAAEA2041E3}" srcOrd="1" destOrd="0" presId="urn:microsoft.com/office/officeart/2008/layout/LinedList"/>
    <dgm:cxn modelId="{BF97E949-3D0C-4C2B-AC7A-241A70A4940E}" type="presParOf" srcId="{E7AF4984-8CA5-42C1-9721-C09F9451D064}" destId="{22189400-B69B-47C2-9AB4-4AD30CA97A3E}" srcOrd="2" destOrd="0" presId="urn:microsoft.com/office/officeart/2008/layout/LinedList"/>
    <dgm:cxn modelId="{28B71A6E-44C5-443E-8252-8EBD891E9E73}" type="presParOf" srcId="{E7AF4984-8CA5-42C1-9721-C09F9451D064}" destId="{9F075E73-79B3-40AD-9D5B-739D44B7AB53}" srcOrd="3" destOrd="0" presId="urn:microsoft.com/office/officeart/2008/layout/LinedList"/>
    <dgm:cxn modelId="{664A5639-EE77-4A1C-B204-F6D40FF9D524}" type="presParOf" srcId="{9F075E73-79B3-40AD-9D5B-739D44B7AB53}" destId="{D13171E0-2ED7-4CE5-9662-32D132A445C9}" srcOrd="0" destOrd="0" presId="urn:microsoft.com/office/officeart/2008/layout/LinedList"/>
    <dgm:cxn modelId="{367328DA-0A21-41FA-8360-BFE7D4BE6803}" type="presParOf" srcId="{9F075E73-79B3-40AD-9D5B-739D44B7AB53}" destId="{75F04637-232A-47AE-A096-6E5C0E0391A5}" srcOrd="1" destOrd="0" presId="urn:microsoft.com/office/officeart/2008/layout/LinedList"/>
    <dgm:cxn modelId="{74B6418F-4CF6-41F8-99C4-E55B82F16622}" type="presParOf" srcId="{E7AF4984-8CA5-42C1-9721-C09F9451D064}" destId="{3D2C490B-172A-4450-94D3-7387C21696D8}" srcOrd="4" destOrd="0" presId="urn:microsoft.com/office/officeart/2008/layout/LinedList"/>
    <dgm:cxn modelId="{CA20D9AC-DA16-4EF1-B677-17510DE404B1}" type="presParOf" srcId="{E7AF4984-8CA5-42C1-9721-C09F9451D064}" destId="{0A0D0520-24E6-435F-A7ED-84DFEE9EA890}" srcOrd="5" destOrd="0" presId="urn:microsoft.com/office/officeart/2008/layout/LinedList"/>
    <dgm:cxn modelId="{F8AA17A0-7B34-4498-AADA-F2484A3E5CE8}" type="presParOf" srcId="{0A0D0520-24E6-435F-A7ED-84DFEE9EA890}" destId="{7DFEDABF-02CF-4619-A182-9501E84EE157}" srcOrd="0" destOrd="0" presId="urn:microsoft.com/office/officeart/2008/layout/LinedList"/>
    <dgm:cxn modelId="{5714E729-D707-4901-9121-6D1D50F0FF42}" type="presParOf" srcId="{0A0D0520-24E6-435F-A7ED-84DFEE9EA890}" destId="{55B3F637-A497-4DC7-8F8A-58DE5FB68562}" srcOrd="1" destOrd="0" presId="urn:microsoft.com/office/officeart/2008/layout/LinedList"/>
    <dgm:cxn modelId="{1A5574B6-790E-4FEC-A1D1-1F282B955F06}" type="presParOf" srcId="{E7AF4984-8CA5-42C1-9721-C09F9451D064}" destId="{42B949E8-8303-4EF4-B427-1EAED4FB52C0}" srcOrd="6" destOrd="0" presId="urn:microsoft.com/office/officeart/2008/layout/LinedList"/>
    <dgm:cxn modelId="{2E581D91-1415-449A-AA44-9E2234AF807F}" type="presParOf" srcId="{E7AF4984-8CA5-42C1-9721-C09F9451D064}" destId="{72F28431-5487-4644-9E51-2B4CE459BC14}" srcOrd="7" destOrd="0" presId="urn:microsoft.com/office/officeart/2008/layout/LinedList"/>
    <dgm:cxn modelId="{0B015CAC-601F-4865-BF14-99D5B7213D5F}" type="presParOf" srcId="{72F28431-5487-4644-9E51-2B4CE459BC14}" destId="{9BCDDD24-79E5-460F-A66F-41C70487C222}" srcOrd="0" destOrd="0" presId="urn:microsoft.com/office/officeart/2008/layout/LinedList"/>
    <dgm:cxn modelId="{43A26732-030A-4040-BC04-381406467F98}" type="presParOf" srcId="{72F28431-5487-4644-9E51-2B4CE459BC14}" destId="{2BA61E5A-EFFA-44FD-AB8D-3A9CFE29073F}"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A10ED-7179-4352-864E-9352CDD7FEE5}">
      <dsp:nvSpPr>
        <dsp:cNvPr id="0" name=""/>
        <dsp:cNvSpPr/>
      </dsp:nvSpPr>
      <dsp:spPr>
        <a:xfrm>
          <a:off x="0" y="174"/>
          <a:ext cx="354403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2F41A8-8203-4BC0-B889-189ABAF1259C}">
      <dsp:nvSpPr>
        <dsp:cNvPr id="0" name=""/>
        <dsp:cNvSpPr/>
      </dsp:nvSpPr>
      <dsp:spPr>
        <a:xfrm>
          <a:off x="0" y="174"/>
          <a:ext cx="3540573" cy="15896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cap="none" dirty="0">
              <a:latin typeface="Calibri" panose="020F0502020204030204" pitchFamily="34" charset="0"/>
              <a:cs typeface="Calibri" panose="020F0502020204030204" pitchFamily="34" charset="0"/>
            </a:rPr>
            <a:t>Measurable Skills Gains Rates Increased From PY20 and PY21 Negotiated Rates as DVR exceeded expectations supporting clients to fulfill educational goals.</a:t>
          </a:r>
        </a:p>
      </dsp:txBody>
      <dsp:txXfrm>
        <a:off x="0" y="174"/>
        <a:ext cx="3540573" cy="1589658"/>
      </dsp:txXfrm>
    </dsp:sp>
    <dsp:sp modelId="{22189400-B69B-47C2-9AB4-4AD30CA97A3E}">
      <dsp:nvSpPr>
        <dsp:cNvPr id="0" name=""/>
        <dsp:cNvSpPr/>
      </dsp:nvSpPr>
      <dsp:spPr>
        <a:xfrm>
          <a:off x="0" y="1589832"/>
          <a:ext cx="354403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3171E0-2ED7-4CE5-9662-32D132A445C9}">
      <dsp:nvSpPr>
        <dsp:cNvPr id="0" name=""/>
        <dsp:cNvSpPr/>
      </dsp:nvSpPr>
      <dsp:spPr>
        <a:xfrm>
          <a:off x="0" y="1589832"/>
          <a:ext cx="3537115" cy="1278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kern="1200" cap="none" baseline="0" dirty="0">
              <a:latin typeface="Calibri" panose="020F0502020204030204" pitchFamily="34" charset="0"/>
              <a:cs typeface="Calibri" panose="020F0502020204030204" pitchFamily="34" charset="0"/>
            </a:rPr>
            <a:t>Credential Attainment Rates were negotiated for PY22-23 (measured post exit)</a:t>
          </a:r>
        </a:p>
      </dsp:txBody>
      <dsp:txXfrm>
        <a:off x="0" y="1589832"/>
        <a:ext cx="3537115" cy="1278745"/>
      </dsp:txXfrm>
    </dsp:sp>
    <dsp:sp modelId="{3D2C490B-172A-4450-94D3-7387C21696D8}">
      <dsp:nvSpPr>
        <dsp:cNvPr id="0" name=""/>
        <dsp:cNvSpPr/>
      </dsp:nvSpPr>
      <dsp:spPr>
        <a:xfrm>
          <a:off x="0" y="2868577"/>
          <a:ext cx="354403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FEDABF-02CF-4619-A182-9501E84EE157}">
      <dsp:nvSpPr>
        <dsp:cNvPr id="0" name=""/>
        <dsp:cNvSpPr/>
      </dsp:nvSpPr>
      <dsp:spPr>
        <a:xfrm>
          <a:off x="0" y="2868577"/>
          <a:ext cx="3544034" cy="861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kern="1200" cap="none" baseline="0" dirty="0">
              <a:latin typeface="Calibri" panose="020F0502020204030204" pitchFamily="34" charset="0"/>
              <a:cs typeface="Calibri" panose="020F0502020204030204" pitchFamily="34" charset="0"/>
            </a:rPr>
            <a:t>Rates for Median Earnings 2nd Quarter (6 months) after Exit negotiated for PY22-23</a:t>
          </a:r>
        </a:p>
      </dsp:txBody>
      <dsp:txXfrm>
        <a:off x="0" y="2868577"/>
        <a:ext cx="3544034" cy="861878"/>
      </dsp:txXfrm>
    </dsp:sp>
    <dsp:sp modelId="{42B949E8-8303-4EF4-B427-1EAED4FB52C0}">
      <dsp:nvSpPr>
        <dsp:cNvPr id="0" name=""/>
        <dsp:cNvSpPr/>
      </dsp:nvSpPr>
      <dsp:spPr>
        <a:xfrm>
          <a:off x="0" y="3730455"/>
          <a:ext cx="3544034"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CDDD24-79E5-460F-A66F-41C70487C222}">
      <dsp:nvSpPr>
        <dsp:cNvPr id="0" name=""/>
        <dsp:cNvSpPr/>
      </dsp:nvSpPr>
      <dsp:spPr>
        <a:xfrm>
          <a:off x="0" y="3730455"/>
          <a:ext cx="3540573" cy="1109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defRPr cap="all"/>
          </a:pPr>
          <a:r>
            <a:rPr lang="en-US" sz="1700" kern="1200" cap="none" baseline="0" dirty="0">
              <a:latin typeface="Calibri" panose="020F0502020204030204" pitchFamily="34" charset="0"/>
              <a:cs typeface="Calibri" panose="020F0502020204030204" pitchFamily="34" charset="0"/>
            </a:rPr>
            <a:t>Employment Retention Rates for 2nd and 4th Quarter after exit negotiated for PY22-23</a:t>
          </a:r>
        </a:p>
      </dsp:txBody>
      <dsp:txXfrm>
        <a:off x="0" y="3730455"/>
        <a:ext cx="3540573" cy="11096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119606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17396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4367095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E1D723-8F53-4F53-90B0-1982A396982E}" type="datetime1">
              <a:rPr lang="en-US" smtClean="0"/>
              <a:t>6/27/2022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68735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97669AF7-7BEB-44E4-9852-375E34362B5B}" type="datetime1">
              <a:rPr lang="en-US" smtClean="0"/>
              <a:t>6/27/2022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4208173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AAC38D-0552-4C82-B593-E6124DFADBE2}" type="datetime1">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1822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9DF0F1C-5577-4ACB-BB62-DF8F3C494C7E}" type="datetime1">
              <a:rPr lang="en-US" smtClean="0"/>
              <a:t>6/27/2022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77038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6/27/2022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97040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67345-2558-425A-8533-9BFDBCE15005}" type="datetime1">
              <a:rPr lang="en-US" smtClean="0"/>
              <a:t>6/27/2022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0663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BEA474-078D-4E9B-9B14-09A87B19DC46}" type="datetime1">
              <a:rPr lang="en-US" smtClean="0"/>
              <a:t>6/27/2022</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2621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6/27/2022</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71552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62D6E202-B606-4609-B914-27C9371A1F6D}" type="datetime1">
              <a:rPr lang="en-US" smtClean="0"/>
              <a:t>6/27/2022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4407633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2.wdp"/><Relationship Id="rId7" Type="http://schemas.openxmlformats.org/officeDocument/2006/relationships/diagramLayout" Target="../diagrams/layou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3.png"/><Relationship Id="rId5" Type="http://schemas.openxmlformats.org/officeDocument/2006/relationships/image" Target="../media/image2.pn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2">
            <a:extLst>
              <a:ext uri="{28A0092B-C50C-407E-A947-70E740481C1C}">
                <a14:useLocalDpi xmlns:a14="http://schemas.microsoft.com/office/drawing/2010/main" val="0"/>
              </a:ext>
            </a:extLst>
          </a:blip>
          <a:srcRect t="20884" b="29053"/>
          <a:stretch/>
        </p:blipFill>
        <p:spPr>
          <a:xfrm>
            <a:off x="20" y="10"/>
            <a:ext cx="12191980" cy="6857989"/>
          </a:xfrm>
          <a:prstGeom prst="rect">
            <a:avLst/>
          </a:prstGeom>
        </p:spPr>
      </p:pic>
      <p:sp>
        <p:nvSpPr>
          <p:cNvPr id="13" name="Rectangle 12">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1051560" y="1432223"/>
            <a:ext cx="9966960" cy="3035808"/>
          </a:xfrm>
        </p:spPr>
        <p:txBody>
          <a:bodyPr anchor="b">
            <a:normAutofit/>
          </a:bodyPr>
          <a:lstStyle/>
          <a:p>
            <a:r>
              <a:rPr lang="en-US" sz="7200" dirty="0">
                <a:solidFill>
                  <a:srgbClr val="FFFFFF"/>
                </a:solidFill>
              </a:rPr>
              <a:t>DVR’s modifications to Hawaii’s Unified State Plan 2020-2023 </a:t>
            </a:r>
          </a:p>
        </p:txBody>
      </p:sp>
      <p:sp>
        <p:nvSpPr>
          <p:cNvPr id="4" name="TextBox 3">
            <a:extLst>
              <a:ext uri="{FF2B5EF4-FFF2-40B4-BE49-F238E27FC236}">
                <a16:creationId xmlns:a16="http://schemas.microsoft.com/office/drawing/2014/main" id="{A567AEBC-1149-400A-94E5-39855A8C393C}"/>
              </a:ext>
            </a:extLst>
          </p:cNvPr>
          <p:cNvSpPr txBox="1"/>
          <p:nvPr/>
        </p:nvSpPr>
        <p:spPr>
          <a:xfrm>
            <a:off x="1215025" y="4468031"/>
            <a:ext cx="8974898" cy="1569660"/>
          </a:xfrm>
          <a:prstGeom prst="rect">
            <a:avLst/>
          </a:prstGeom>
          <a:noFill/>
        </p:spPr>
        <p:txBody>
          <a:bodyPr wrap="square" rtlCol="0">
            <a:spAutoFit/>
          </a:bodyPr>
          <a:lstStyle/>
          <a:p>
            <a:r>
              <a:rPr lang="en-US" sz="2400" b="0" i="0" dirty="0">
                <a:solidFill>
                  <a:schemeClr val="bg1"/>
                </a:solidFill>
                <a:effectLst/>
                <a:latin typeface="Georgia" panose="02040502050405020303" pitchFamily="18" charset="0"/>
              </a:rPr>
              <a:t>The State Vocational Rehabilitation (VR) Services Program is authorized by the Rehabilitation Act of 1973 (Rehabilitation Act), as amended by Title IV of the Workforce Innovation and Opportunity Act (WIOA).</a:t>
            </a:r>
            <a:endParaRPr lang="en-US" sz="2400" dirty="0">
              <a:solidFill>
                <a:schemeClr val="bg1"/>
              </a:solidFill>
            </a:endParaRPr>
          </a:p>
        </p:txBody>
      </p:sp>
    </p:spTree>
    <p:extLst>
      <p:ext uri="{BB962C8B-B14F-4D97-AF65-F5344CB8AC3E}">
        <p14:creationId xmlns:p14="http://schemas.microsoft.com/office/powerpoint/2010/main" val="895915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8156350" y="171120"/>
            <a:ext cx="3544035" cy="1131587"/>
          </a:xfrm>
          <a:ln>
            <a:noFill/>
          </a:ln>
        </p:spPr>
        <p:txBody>
          <a:bodyPr>
            <a:normAutofit fontScale="90000"/>
          </a:bodyPr>
          <a:lstStyle/>
          <a:p>
            <a:r>
              <a:rPr lang="en-US" sz="3200" dirty="0">
                <a:latin typeface="Calibri" panose="020F0502020204030204" pitchFamily="34" charset="0"/>
                <a:cs typeface="Calibri" panose="020F0502020204030204" pitchFamily="34" charset="0"/>
              </a:rPr>
              <a:t>WIOA Performance Measures</a:t>
            </a:r>
          </a:p>
        </p:txBody>
      </p:sp>
      <p:pic>
        <p:nvPicPr>
          <p:cNvPr id="5" name="Picture 4">
            <a:extLst>
              <a:ext uri="{FF2B5EF4-FFF2-40B4-BE49-F238E27FC236}">
                <a16:creationId xmlns:a16="http://schemas.microsoft.com/office/drawing/2014/main" id="{F7E38086-1C3F-445E-AADB-001515B91597}"/>
              </a:ext>
            </a:extLst>
          </p:cNvPr>
          <p:cNvPicPr>
            <a:picLocks noChangeAspect="1"/>
          </p:cNvPicPr>
          <p:nvPr/>
        </p:nvPicPr>
        <p:blipFill>
          <a:blip r:embed="rId4"/>
          <a:stretch>
            <a:fillRect/>
          </a:stretch>
        </p:blipFill>
        <p:spPr>
          <a:xfrm>
            <a:off x="209068" y="1863282"/>
            <a:ext cx="7575858" cy="3447017"/>
          </a:xfrm>
          <a:prstGeom prst="rect">
            <a:avLst/>
          </a:prstGeom>
        </p:spPr>
      </p:pic>
      <p:grpSp>
        <p:nvGrpSpPr>
          <p:cNvPr id="37" name="Group 36">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8" name="Oval 37">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9" name="Oval 38">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598134063"/>
              </p:ext>
            </p:extLst>
          </p:nvPr>
        </p:nvGraphicFramePr>
        <p:xfrm>
          <a:off x="8156351" y="1331900"/>
          <a:ext cx="3544034" cy="48403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7" name="Title 1">
            <a:extLst>
              <a:ext uri="{FF2B5EF4-FFF2-40B4-BE49-F238E27FC236}">
                <a16:creationId xmlns:a16="http://schemas.microsoft.com/office/drawing/2014/main" id="{CC6B606B-6A90-4503-8C6C-F2359D379903}"/>
              </a:ext>
            </a:extLst>
          </p:cNvPr>
          <p:cNvSpPr txBox="1">
            <a:spLocks/>
          </p:cNvSpPr>
          <p:nvPr/>
        </p:nvSpPr>
        <p:spPr>
          <a:xfrm>
            <a:off x="209068" y="402852"/>
            <a:ext cx="5352488" cy="8998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11">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a:solidFill>
                  <a:schemeClr val="accent2"/>
                </a:solidFill>
              </a:rPr>
              <a:t>DVR’s Modifications</a:t>
            </a:r>
          </a:p>
        </p:txBody>
      </p:sp>
    </p:spTree>
    <p:extLst>
      <p:ext uri="{BB962C8B-B14F-4D97-AF65-F5344CB8AC3E}">
        <p14:creationId xmlns:p14="http://schemas.microsoft.com/office/powerpoint/2010/main" val="265522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E89E3-FD79-41A2-B110-70390473BBEE}"/>
              </a:ext>
            </a:extLst>
          </p:cNvPr>
          <p:cNvSpPr>
            <a:spLocks noGrp="1"/>
          </p:cNvSpPr>
          <p:nvPr>
            <p:ph type="title"/>
          </p:nvPr>
        </p:nvSpPr>
        <p:spPr>
          <a:xfrm>
            <a:off x="425884" y="200416"/>
            <a:ext cx="9242122" cy="663880"/>
          </a:xfrm>
        </p:spPr>
        <p:txBody>
          <a:bodyPr>
            <a:normAutofit/>
          </a:bodyPr>
          <a:lstStyle/>
          <a:p>
            <a:r>
              <a:rPr lang="en-US" sz="2800" dirty="0">
                <a:solidFill>
                  <a:schemeClr val="accent2"/>
                </a:solidFill>
              </a:rPr>
              <a:t>DVR’s Modifications: continued</a:t>
            </a:r>
          </a:p>
        </p:txBody>
      </p:sp>
      <p:sp>
        <p:nvSpPr>
          <p:cNvPr id="3" name="Content Placeholder 2">
            <a:extLst>
              <a:ext uri="{FF2B5EF4-FFF2-40B4-BE49-F238E27FC236}">
                <a16:creationId xmlns:a16="http://schemas.microsoft.com/office/drawing/2014/main" id="{112E73ED-95DC-479F-AD60-BDD859CDE5AB}"/>
              </a:ext>
            </a:extLst>
          </p:cNvPr>
          <p:cNvSpPr>
            <a:spLocks noGrp="1"/>
          </p:cNvSpPr>
          <p:nvPr>
            <p:ph idx="1"/>
          </p:nvPr>
        </p:nvSpPr>
        <p:spPr>
          <a:xfrm>
            <a:off x="425884" y="732773"/>
            <a:ext cx="11192005" cy="5981178"/>
          </a:xfrm>
        </p:spPr>
        <p:txBody>
          <a:bodyPr>
            <a:noAutofit/>
          </a:bodyPr>
          <a:lstStyle/>
          <a:p>
            <a:pPr marL="0" indent="0">
              <a:buNone/>
            </a:pPr>
            <a:r>
              <a:rPr lang="en-US" sz="1600" dirty="0">
                <a:latin typeface="Calibri" panose="020F0502020204030204" pitchFamily="34" charset="0"/>
                <a:cs typeface="Calibri" panose="020F0502020204030204" pitchFamily="34" charset="0"/>
              </a:rPr>
              <a:t>Pre-Employment Transition Services for Students with Disabilities (SWD)</a:t>
            </a:r>
          </a:p>
          <a:p>
            <a:pPr marL="0" indent="0">
              <a:buNone/>
            </a:pPr>
            <a:r>
              <a:rPr lang="en-US" sz="1600" dirty="0">
                <a:latin typeface="Calibri" panose="020F0502020204030204" pitchFamily="34" charset="0"/>
                <a:cs typeface="Calibri" panose="020F0502020204030204" pitchFamily="34" charset="0"/>
              </a:rPr>
              <a:t>	Increase % of SWD obtaining secondary and/or post-secondary credentials.</a:t>
            </a:r>
          </a:p>
          <a:p>
            <a:pPr marL="914400" indent="-914400">
              <a:buNone/>
            </a:pPr>
            <a:r>
              <a:rPr lang="en-US" sz="1600" dirty="0">
                <a:latin typeface="Calibri" panose="020F0502020204030204" pitchFamily="34" charset="0"/>
                <a:cs typeface="Calibri" panose="020F0502020204030204" pitchFamily="34" charset="0"/>
              </a:rPr>
              <a:t>	Increase % of SWD engaged in work-based learning experiences leading to sustained competitive integrated employment in Hawaii’s workforce.</a:t>
            </a:r>
            <a:br>
              <a:rPr lang="en-US" sz="1600" dirty="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a:p>
            <a:pPr marL="914400" indent="-914400">
              <a:buNone/>
            </a:pPr>
            <a:r>
              <a:rPr lang="en-US" sz="1600" dirty="0">
                <a:latin typeface="Calibri" panose="020F0502020204030204" pitchFamily="34" charset="0"/>
                <a:cs typeface="Calibri" panose="020F0502020204030204" pitchFamily="34" charset="0"/>
              </a:rPr>
              <a:t>Supported Employment Services for eligible individuals with most significant disabilities (MSD)</a:t>
            </a:r>
          </a:p>
          <a:p>
            <a:pPr marL="914400" indent="-914400">
              <a:buNone/>
            </a:pPr>
            <a:r>
              <a:rPr lang="en-US" sz="1600" dirty="0">
                <a:latin typeface="Calibri" panose="020F0502020204030204" pitchFamily="34" charset="0"/>
                <a:cs typeface="Calibri" panose="020F0502020204030204" pitchFamily="34" charset="0"/>
              </a:rPr>
              <a:t>	Increase % of VR participants with Supported Employment plans engaged in work-based learning experiences and internships that support sustained employment activities throughout DVR services and lead to the retention of competitive integrated employment by individuals with most significant disabilities.</a:t>
            </a:r>
          </a:p>
          <a:p>
            <a:pPr marL="914400" indent="-914400">
              <a:buNone/>
            </a:pPr>
            <a:r>
              <a:rPr lang="en-US" sz="1600" dirty="0">
                <a:latin typeface="Calibri" panose="020F0502020204030204" pitchFamily="34" charset="0"/>
                <a:cs typeface="Calibri" panose="020F0502020204030204" pitchFamily="34" charset="0"/>
              </a:rPr>
              <a:t>	Increase % of employers providing customized employment opportunities to DVR clients with MSD.</a:t>
            </a:r>
            <a:br>
              <a:rPr lang="en-US" sz="1600" dirty="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a:p>
            <a:pPr marL="914400" indent="-914400">
              <a:buNone/>
            </a:pPr>
            <a:r>
              <a:rPr lang="en-US" sz="1600" dirty="0">
                <a:latin typeface="Calibri" panose="020F0502020204030204" pitchFamily="34" charset="0"/>
                <a:cs typeface="Calibri" panose="020F0502020204030204" pitchFamily="34" charset="0"/>
              </a:rPr>
              <a:t>Employer Engagement</a:t>
            </a:r>
          </a:p>
          <a:p>
            <a:pPr marL="914400" indent="-914400">
              <a:buNone/>
            </a:pPr>
            <a:r>
              <a:rPr lang="en-US" sz="1600" dirty="0">
                <a:latin typeface="Calibri" panose="020F0502020204030204" pitchFamily="34" charset="0"/>
                <a:cs typeface="Calibri" panose="020F0502020204030204" pitchFamily="34" charset="0"/>
              </a:rPr>
              <a:t>	Increase employer engagement in hosting work-based learning experiences and internships leading to permanent employment opportunities in the workforce.</a:t>
            </a:r>
          </a:p>
          <a:p>
            <a:pPr marL="914400" indent="-914400">
              <a:buNone/>
            </a:pPr>
            <a:r>
              <a:rPr lang="en-US" sz="1600" dirty="0">
                <a:latin typeface="Calibri" panose="020F0502020204030204" pitchFamily="34" charset="0"/>
                <a:cs typeface="Calibri" panose="020F0502020204030204" pitchFamily="34" charset="0"/>
              </a:rPr>
              <a:t>	Increase the repeat/retention rates of employers providing DVR clients work-based learning, internships, and permanent employment opportunities statewide.</a:t>
            </a:r>
            <a:br>
              <a:rPr lang="en-US" sz="1600" dirty="0">
                <a:latin typeface="Calibri" panose="020F0502020204030204" pitchFamily="34" charset="0"/>
                <a:cs typeface="Calibri" panose="020F0502020204030204" pitchFamily="34" charset="0"/>
              </a:rPr>
            </a:br>
            <a:endParaRPr lang="en-US" sz="1600" dirty="0">
              <a:latin typeface="Calibri" panose="020F0502020204030204" pitchFamily="34" charset="0"/>
              <a:cs typeface="Calibri" panose="020F0502020204030204" pitchFamily="34" charset="0"/>
            </a:endParaRPr>
          </a:p>
          <a:p>
            <a:pPr marL="0" indent="0">
              <a:buNone/>
            </a:pPr>
            <a:r>
              <a:rPr lang="en-US" sz="1600" dirty="0">
                <a:latin typeface="Calibri" panose="020F0502020204030204" pitchFamily="34" charset="0"/>
                <a:cs typeface="Calibri" panose="020F0502020204030204" pitchFamily="34" charset="0"/>
              </a:rPr>
              <a:t>Share Common Data Collection standards and reports among WIOA Core Partners for evaluating workforce development initiatives.</a:t>
            </a:r>
          </a:p>
          <a:p>
            <a:pPr marL="0" indent="0">
              <a:buNone/>
            </a:pPr>
            <a:r>
              <a:rPr lang="en-US" sz="1600" dirty="0">
                <a:latin typeface="Calibri" panose="020F0502020204030204" pitchFamily="34" charset="0"/>
                <a:cs typeface="Calibri" panose="020F0502020204030204" pitchFamily="34" charset="0"/>
              </a:rPr>
              <a:t>Leverage the Employment First model to address workforce disparities for individuals with disabilities to be employed and compensated on par with their non-disabled peers. </a:t>
            </a:r>
          </a:p>
          <a:p>
            <a:pPr marL="914400" indent="-914400">
              <a:buNone/>
            </a:pPr>
            <a:r>
              <a:rPr lang="en-US" sz="16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449197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4A710-35EB-4570-A063-DB0E367B5D9C}"/>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94A91D7D-9A8F-4F49-980D-FAE0A93FF31E}"/>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Areas remain under “Needs Correction” status that have to do with completion of a Triennial Comprehensive Statewide Needs Assessment (CSNA) for 2018-2020. </a:t>
            </a:r>
          </a:p>
          <a:p>
            <a:r>
              <a:rPr lang="en-US" b="0" i="0" dirty="0">
                <a:solidFill>
                  <a:srgbClr val="1B1B1B"/>
                </a:solidFill>
                <a:effectLst/>
                <a:latin typeface="Calibri" panose="020F0502020204030204" pitchFamily="34" charset="0"/>
                <a:cs typeface="Calibri" panose="020F0502020204030204" pitchFamily="34" charset="0"/>
              </a:rPr>
              <a:t>Hawaii DVR is currently working with San Diego State University to complete the CSNA for PYs 2018-2020, </a:t>
            </a:r>
            <a:r>
              <a:rPr lang="en-US" dirty="0">
                <a:solidFill>
                  <a:srgbClr val="1B1B1B"/>
                </a:solidFill>
                <a:latin typeface="Calibri" panose="020F0502020204030204" pitchFamily="34" charset="0"/>
                <a:cs typeface="Calibri" panose="020F0502020204030204" pitchFamily="34" charset="0"/>
              </a:rPr>
              <a:t>which was</a:t>
            </a:r>
            <a:r>
              <a:rPr lang="en-US" b="0" i="0" dirty="0">
                <a:solidFill>
                  <a:srgbClr val="1B1B1B"/>
                </a:solidFill>
                <a:effectLst/>
                <a:latin typeface="Calibri" panose="020F0502020204030204" pitchFamily="34" charset="0"/>
                <a:cs typeface="Calibri" panose="020F0502020204030204" pitchFamily="34" charset="0"/>
              </a:rPr>
              <a:t> delayed by the pandemic and staffing shortages associated with the hiring freeze in 2020 ending July 2021.  </a:t>
            </a:r>
          </a:p>
          <a:p>
            <a:r>
              <a:rPr lang="en-US" dirty="0">
                <a:solidFill>
                  <a:srgbClr val="1B1B1B"/>
                </a:solidFill>
                <a:latin typeface="Calibri" panose="020F0502020204030204" pitchFamily="34" charset="0"/>
                <a:cs typeface="Calibri" panose="020F0502020204030204" pitchFamily="34" charset="0"/>
              </a:rPr>
              <a:t>DVR’s </a:t>
            </a:r>
            <a:r>
              <a:rPr lang="en-US" b="0" i="0" dirty="0">
                <a:solidFill>
                  <a:srgbClr val="1B1B1B"/>
                </a:solidFill>
                <a:effectLst/>
                <a:latin typeface="Calibri" panose="020F0502020204030204" pitchFamily="34" charset="0"/>
                <a:cs typeface="Calibri" panose="020F0502020204030204" pitchFamily="34" charset="0"/>
              </a:rPr>
              <a:t>contract for the CSNA is currently being routed for signatures with an execution date of June 2022.  Once the data is gathered from the CSNA covering the period 2018-2020, HDVR will work with the SRC and other stakeholders to address the findings in the CSNA and determine goals and strategies to address the rehabilitation and service needs of any identified minorities with most significant disabilities and identified in the CSNA.  Recommended updates will be shared with DVR’s federal funder and State partners for integration into Hawaii’s USP 2020-2023 </a:t>
            </a:r>
            <a:r>
              <a:rPr lang="en-US" dirty="0">
                <a:solidFill>
                  <a:srgbClr val="1B1B1B"/>
                </a:solidFill>
                <a:latin typeface="Calibri" panose="020F0502020204030204" pitchFamily="34" charset="0"/>
                <a:cs typeface="Calibri" panose="020F0502020204030204" pitchFamily="34" charset="0"/>
              </a:rPr>
              <a:t>as applicable.</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7901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1F006B4-A9E1-4F39-85C8-FB836F9193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165</TotalTime>
  <Words>479</Words>
  <Application>Microsoft Office PowerPoint</Application>
  <PresentationFormat>Widescreen</PresentationFormat>
  <Paragraphs>25</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Calibri</vt:lpstr>
      <vt:lpstr>Georgia</vt:lpstr>
      <vt:lpstr>Rockwell</vt:lpstr>
      <vt:lpstr>Rockwell Condensed</vt:lpstr>
      <vt:lpstr>Rockwell Extra Bold</vt:lpstr>
      <vt:lpstr>Wingdings</vt:lpstr>
      <vt:lpstr>Wood Type</vt:lpstr>
      <vt:lpstr>DVR’s modifications to Hawaii’s Unified State Plan 2020-2023 </vt:lpstr>
      <vt:lpstr>WIOA Performance Measures</vt:lpstr>
      <vt:lpstr>DVR’s Modifications: continued</vt:lpstr>
      <vt:lpstr>Challenges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DVR’s modifications to Hawaii’s Unified State Plan 2020-2023</dc:title>
  <dc:creator>Bates, Maureen L</dc:creator>
  <cp:lastModifiedBy>Bates, Maureen L</cp:lastModifiedBy>
  <cp:revision>18</cp:revision>
  <dcterms:created xsi:type="dcterms:W3CDTF">2022-06-25T01:23:36Z</dcterms:created>
  <dcterms:modified xsi:type="dcterms:W3CDTF">2022-06-27T20:45:10Z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