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8" r:id="rId3"/>
    <p:sldId id="257" r:id="rId4"/>
    <p:sldId id="259" r:id="rId5"/>
    <p:sldId id="261" r:id="rId6"/>
    <p:sldId id="262" r:id="rId7"/>
    <p:sldId id="263" r:id="rId8"/>
    <p:sldId id="264" r:id="rId9"/>
    <p:sldId id="260"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9" d="100"/>
          <a:sy n="119" d="100"/>
        </p:scale>
        <p:origin x="96"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75AEAF-9E8F-448D-AB00-D690C91E10E9}" type="datetimeFigureOut">
              <a:rPr lang="en-US" smtClean="0"/>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08E49-B21E-4218-A855-D674FD8AAC21}" type="slidenum">
              <a:rPr lang="en-US" smtClean="0"/>
              <a:t>‹#›</a:t>
            </a:fld>
            <a:endParaRPr lang="en-US"/>
          </a:p>
        </p:txBody>
      </p:sp>
    </p:spTree>
    <p:extLst>
      <p:ext uri="{BB962C8B-B14F-4D97-AF65-F5344CB8AC3E}">
        <p14:creationId xmlns:p14="http://schemas.microsoft.com/office/powerpoint/2010/main" val="2497879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75AEAF-9E8F-448D-AB00-D690C91E10E9}" type="datetimeFigureOut">
              <a:rPr lang="en-US" smtClean="0"/>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08E49-B21E-4218-A855-D674FD8AAC21}" type="slidenum">
              <a:rPr lang="en-US" smtClean="0"/>
              <a:t>‹#›</a:t>
            </a:fld>
            <a:endParaRPr lang="en-US"/>
          </a:p>
        </p:txBody>
      </p:sp>
    </p:spTree>
    <p:extLst>
      <p:ext uri="{BB962C8B-B14F-4D97-AF65-F5344CB8AC3E}">
        <p14:creationId xmlns:p14="http://schemas.microsoft.com/office/powerpoint/2010/main" val="647294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75AEAF-9E8F-448D-AB00-D690C91E10E9}" type="datetimeFigureOut">
              <a:rPr lang="en-US" smtClean="0"/>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08E49-B21E-4218-A855-D674FD8AAC2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40530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75AEAF-9E8F-448D-AB00-D690C91E10E9}" type="datetimeFigureOut">
              <a:rPr lang="en-US" smtClean="0"/>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08E49-B21E-4218-A855-D674FD8AAC21}" type="slidenum">
              <a:rPr lang="en-US" smtClean="0"/>
              <a:t>‹#›</a:t>
            </a:fld>
            <a:endParaRPr lang="en-US"/>
          </a:p>
        </p:txBody>
      </p:sp>
    </p:spTree>
    <p:extLst>
      <p:ext uri="{BB962C8B-B14F-4D97-AF65-F5344CB8AC3E}">
        <p14:creationId xmlns:p14="http://schemas.microsoft.com/office/powerpoint/2010/main" val="2023722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75AEAF-9E8F-448D-AB00-D690C91E10E9}" type="datetimeFigureOut">
              <a:rPr lang="en-US" smtClean="0"/>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08E49-B21E-4218-A855-D674FD8AAC2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13887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75AEAF-9E8F-448D-AB00-D690C91E10E9}" type="datetimeFigureOut">
              <a:rPr lang="en-US" smtClean="0"/>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08E49-B21E-4218-A855-D674FD8AAC21}" type="slidenum">
              <a:rPr lang="en-US" smtClean="0"/>
              <a:t>‹#›</a:t>
            </a:fld>
            <a:endParaRPr lang="en-US"/>
          </a:p>
        </p:txBody>
      </p:sp>
    </p:spTree>
    <p:extLst>
      <p:ext uri="{BB962C8B-B14F-4D97-AF65-F5344CB8AC3E}">
        <p14:creationId xmlns:p14="http://schemas.microsoft.com/office/powerpoint/2010/main" val="3877647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75AEAF-9E8F-448D-AB00-D690C91E10E9}" type="datetimeFigureOut">
              <a:rPr lang="en-US" smtClean="0"/>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08E49-B21E-4218-A855-D674FD8AAC21}" type="slidenum">
              <a:rPr lang="en-US" smtClean="0"/>
              <a:t>‹#›</a:t>
            </a:fld>
            <a:endParaRPr lang="en-US"/>
          </a:p>
        </p:txBody>
      </p:sp>
    </p:spTree>
    <p:extLst>
      <p:ext uri="{BB962C8B-B14F-4D97-AF65-F5344CB8AC3E}">
        <p14:creationId xmlns:p14="http://schemas.microsoft.com/office/powerpoint/2010/main" val="12364733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75AEAF-9E8F-448D-AB00-D690C91E10E9}" type="datetimeFigureOut">
              <a:rPr lang="en-US" smtClean="0"/>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08E49-B21E-4218-A855-D674FD8AAC21}" type="slidenum">
              <a:rPr lang="en-US" smtClean="0"/>
              <a:t>‹#›</a:t>
            </a:fld>
            <a:endParaRPr lang="en-US"/>
          </a:p>
        </p:txBody>
      </p:sp>
    </p:spTree>
    <p:extLst>
      <p:ext uri="{BB962C8B-B14F-4D97-AF65-F5344CB8AC3E}">
        <p14:creationId xmlns:p14="http://schemas.microsoft.com/office/powerpoint/2010/main" val="204210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75AEAF-9E8F-448D-AB00-D690C91E10E9}" type="datetimeFigureOut">
              <a:rPr lang="en-US" smtClean="0"/>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08E49-B21E-4218-A855-D674FD8AAC21}" type="slidenum">
              <a:rPr lang="en-US" smtClean="0"/>
              <a:t>‹#›</a:t>
            </a:fld>
            <a:endParaRPr lang="en-US"/>
          </a:p>
        </p:txBody>
      </p:sp>
    </p:spTree>
    <p:extLst>
      <p:ext uri="{BB962C8B-B14F-4D97-AF65-F5344CB8AC3E}">
        <p14:creationId xmlns:p14="http://schemas.microsoft.com/office/powerpoint/2010/main" val="2953592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75AEAF-9E8F-448D-AB00-D690C91E10E9}" type="datetimeFigureOut">
              <a:rPr lang="en-US" smtClean="0"/>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08E49-B21E-4218-A855-D674FD8AAC21}" type="slidenum">
              <a:rPr lang="en-US" smtClean="0"/>
              <a:t>‹#›</a:t>
            </a:fld>
            <a:endParaRPr lang="en-US"/>
          </a:p>
        </p:txBody>
      </p:sp>
    </p:spTree>
    <p:extLst>
      <p:ext uri="{BB962C8B-B14F-4D97-AF65-F5344CB8AC3E}">
        <p14:creationId xmlns:p14="http://schemas.microsoft.com/office/powerpoint/2010/main" val="1100437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75AEAF-9E8F-448D-AB00-D690C91E10E9}" type="datetimeFigureOut">
              <a:rPr lang="en-US" smtClean="0"/>
              <a:t>8/23/2022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08E49-B21E-4218-A855-D674FD8AAC21}" type="slidenum">
              <a:rPr lang="en-US" smtClean="0"/>
              <a:t>‹#›</a:t>
            </a:fld>
            <a:endParaRPr lang="en-US"/>
          </a:p>
        </p:txBody>
      </p:sp>
    </p:spTree>
    <p:extLst>
      <p:ext uri="{BB962C8B-B14F-4D97-AF65-F5344CB8AC3E}">
        <p14:creationId xmlns:p14="http://schemas.microsoft.com/office/powerpoint/2010/main" val="237453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75AEAF-9E8F-448D-AB00-D690C91E10E9}" type="datetimeFigureOut">
              <a:rPr lang="en-US" smtClean="0"/>
              <a:t>8/23/2022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D08E49-B21E-4218-A855-D674FD8AAC21}" type="slidenum">
              <a:rPr lang="en-US" smtClean="0"/>
              <a:t>‹#›</a:t>
            </a:fld>
            <a:endParaRPr lang="en-US"/>
          </a:p>
        </p:txBody>
      </p:sp>
    </p:spTree>
    <p:extLst>
      <p:ext uri="{BB962C8B-B14F-4D97-AF65-F5344CB8AC3E}">
        <p14:creationId xmlns:p14="http://schemas.microsoft.com/office/powerpoint/2010/main" val="3257245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75AEAF-9E8F-448D-AB00-D690C91E10E9}" type="datetimeFigureOut">
              <a:rPr lang="en-US" smtClean="0"/>
              <a:t>8/23/2022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D08E49-B21E-4218-A855-D674FD8AAC21}" type="slidenum">
              <a:rPr lang="en-US" smtClean="0"/>
              <a:t>‹#›</a:t>
            </a:fld>
            <a:endParaRPr lang="en-US"/>
          </a:p>
        </p:txBody>
      </p:sp>
    </p:spTree>
    <p:extLst>
      <p:ext uri="{BB962C8B-B14F-4D97-AF65-F5344CB8AC3E}">
        <p14:creationId xmlns:p14="http://schemas.microsoft.com/office/powerpoint/2010/main" val="2200485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75AEAF-9E8F-448D-AB00-D690C91E10E9}" type="datetimeFigureOut">
              <a:rPr lang="en-US" smtClean="0"/>
              <a:t>8/23/2022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D08E49-B21E-4218-A855-D674FD8AAC21}" type="slidenum">
              <a:rPr lang="en-US" smtClean="0"/>
              <a:t>‹#›</a:t>
            </a:fld>
            <a:endParaRPr lang="en-US"/>
          </a:p>
        </p:txBody>
      </p:sp>
    </p:spTree>
    <p:extLst>
      <p:ext uri="{BB962C8B-B14F-4D97-AF65-F5344CB8AC3E}">
        <p14:creationId xmlns:p14="http://schemas.microsoft.com/office/powerpoint/2010/main" val="1482590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5AEAF-9E8F-448D-AB00-D690C91E10E9}" type="datetimeFigureOut">
              <a:rPr lang="en-US" smtClean="0"/>
              <a:t>8/23/2022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08E49-B21E-4218-A855-D674FD8AAC21}" type="slidenum">
              <a:rPr lang="en-US" smtClean="0"/>
              <a:t>‹#›</a:t>
            </a:fld>
            <a:endParaRPr lang="en-US"/>
          </a:p>
        </p:txBody>
      </p:sp>
    </p:spTree>
    <p:extLst>
      <p:ext uri="{BB962C8B-B14F-4D97-AF65-F5344CB8AC3E}">
        <p14:creationId xmlns:p14="http://schemas.microsoft.com/office/powerpoint/2010/main" val="4281181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08E49-B21E-4218-A855-D674FD8AAC21}" type="slidenum">
              <a:rPr lang="en-US" smtClean="0"/>
              <a:t>‹#›</a:t>
            </a:fld>
            <a:endParaRPr lang="en-US"/>
          </a:p>
        </p:txBody>
      </p:sp>
      <p:sp>
        <p:nvSpPr>
          <p:cNvPr id="5" name="Date Placeholder 4"/>
          <p:cNvSpPr>
            <a:spLocks noGrp="1"/>
          </p:cNvSpPr>
          <p:nvPr>
            <p:ph type="dt" sz="half" idx="10"/>
          </p:nvPr>
        </p:nvSpPr>
        <p:spPr/>
        <p:txBody>
          <a:bodyPr/>
          <a:lstStyle/>
          <a:p>
            <a:fld id="{1975AEAF-9E8F-448D-AB00-D690C91E10E9}" type="datetimeFigureOut">
              <a:rPr lang="en-US" smtClean="0"/>
              <a:t>8/23/2022</a:t>
            </a:fld>
            <a:endParaRPr lang="en-US"/>
          </a:p>
        </p:txBody>
      </p:sp>
    </p:spTree>
    <p:extLst>
      <p:ext uri="{BB962C8B-B14F-4D97-AF65-F5344CB8AC3E}">
        <p14:creationId xmlns:p14="http://schemas.microsoft.com/office/powerpoint/2010/main" val="1727783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975AEAF-9E8F-448D-AB00-D690C91E10E9}" type="datetimeFigureOut">
              <a:rPr lang="en-US" smtClean="0"/>
              <a:t>8/23/2022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FD08E49-B21E-4218-A855-D674FD8AAC21}" type="slidenum">
              <a:rPr lang="en-US" smtClean="0"/>
              <a:t>‹#›</a:t>
            </a:fld>
            <a:endParaRPr lang="en-US"/>
          </a:p>
        </p:txBody>
      </p:sp>
    </p:spTree>
    <p:extLst>
      <p:ext uri="{BB962C8B-B14F-4D97-AF65-F5344CB8AC3E}">
        <p14:creationId xmlns:p14="http://schemas.microsoft.com/office/powerpoint/2010/main" val="136142506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5.sv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5.sv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5.sv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5.sv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5.sv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1865F8-F9CC-0FA1-F6B0-95F23DD26008}"/>
              </a:ext>
            </a:extLst>
          </p:cNvPr>
          <p:cNvSpPr txBox="1"/>
          <p:nvPr/>
        </p:nvSpPr>
        <p:spPr>
          <a:xfrm>
            <a:off x="1772652" y="954505"/>
            <a:ext cx="9938085" cy="3785652"/>
          </a:xfrm>
          <a:prstGeom prst="rect">
            <a:avLst/>
          </a:prstGeom>
          <a:noFill/>
        </p:spPr>
        <p:txBody>
          <a:bodyPr wrap="square" rtlCol="0">
            <a:spAutoFit/>
          </a:bodyPr>
          <a:lstStyle/>
          <a:p>
            <a:pPr algn="ctr"/>
            <a:r>
              <a:rPr lang="en-US" sz="4800" b="1" dirty="0"/>
              <a:t>Workforce Development Division Updates</a:t>
            </a:r>
          </a:p>
          <a:p>
            <a:pPr algn="ctr"/>
            <a:r>
              <a:rPr lang="en-US" sz="4800" b="1" dirty="0"/>
              <a:t>Sector Strategies and Career Pathways Committee</a:t>
            </a:r>
          </a:p>
          <a:p>
            <a:pPr algn="ctr"/>
            <a:r>
              <a:rPr lang="en-US" sz="4800" b="1" dirty="0"/>
              <a:t>August 4, 2022</a:t>
            </a:r>
          </a:p>
        </p:txBody>
      </p:sp>
    </p:spTree>
    <p:extLst>
      <p:ext uri="{BB962C8B-B14F-4D97-AF65-F5344CB8AC3E}">
        <p14:creationId xmlns:p14="http://schemas.microsoft.com/office/powerpoint/2010/main" val="2688827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384900" y="2919604"/>
            <a:ext cx="5144030" cy="1599220"/>
          </a:xfrm>
          <a:prstGeom prst="rect">
            <a:avLst/>
          </a:prstGeom>
        </p:spPr>
        <p:txBody>
          <a:bodyPr lIns="0" tIns="0" rIns="0" bIns="0" rtlCol="0" anchor="t">
            <a:spAutoFit/>
          </a:bodyPr>
          <a:lstStyle/>
          <a:p>
            <a:pPr>
              <a:lnSpc>
                <a:spcPts val="2146"/>
              </a:lnSpc>
            </a:pPr>
            <a:r>
              <a:rPr lang="en-US" sz="1533" dirty="0">
                <a:solidFill>
                  <a:srgbClr val="000000"/>
                </a:solidFill>
                <a:latin typeface="Open Sans Light"/>
              </a:rPr>
              <a:t>Hilary is a recent high school graduate and had decided not to attend college.  She completed the program;  and </a:t>
            </a:r>
            <a:r>
              <a:rPr lang="en-US" sz="1533">
                <a:solidFill>
                  <a:srgbClr val="000000"/>
                </a:solidFill>
                <a:latin typeface="Open Sans Light"/>
              </a:rPr>
              <a:t>has decided </a:t>
            </a:r>
            <a:r>
              <a:rPr lang="en-US" sz="1533" dirty="0">
                <a:solidFill>
                  <a:srgbClr val="000000"/>
                </a:solidFill>
                <a:latin typeface="Open Sans Light"/>
              </a:rPr>
              <a:t>to attend college this spring semester.</a:t>
            </a:r>
          </a:p>
          <a:p>
            <a:pPr>
              <a:lnSpc>
                <a:spcPts val="2146"/>
              </a:lnSpc>
            </a:pPr>
            <a:endParaRPr lang="en-US" sz="1533" dirty="0">
              <a:solidFill>
                <a:srgbClr val="000000"/>
              </a:solidFill>
              <a:latin typeface="Open Sans Light"/>
            </a:endParaRPr>
          </a:p>
          <a:p>
            <a:pPr>
              <a:lnSpc>
                <a:spcPts val="2146"/>
              </a:lnSpc>
            </a:pPr>
            <a:r>
              <a:rPr lang="en-US" sz="1533" dirty="0">
                <a:solidFill>
                  <a:srgbClr val="000000"/>
                </a:solidFill>
                <a:latin typeface="Open Sans Light"/>
              </a:rPr>
              <a:t>Hilary realized that college would make a huge difference for her future.</a:t>
            </a:r>
          </a:p>
        </p:txBody>
      </p:sp>
      <p:sp>
        <p:nvSpPr>
          <p:cNvPr id="3" name="TextBox 3"/>
          <p:cNvSpPr txBox="1"/>
          <p:nvPr/>
        </p:nvSpPr>
        <p:spPr>
          <a:xfrm>
            <a:off x="3042035" y="3972222"/>
            <a:ext cx="927008" cy="269882"/>
          </a:xfrm>
          <a:prstGeom prst="rect">
            <a:avLst/>
          </a:prstGeom>
        </p:spPr>
        <p:txBody>
          <a:bodyPr wrap="square" lIns="0" tIns="0" rIns="0" bIns="0" rtlCol="0" anchor="t">
            <a:spAutoFit/>
          </a:bodyPr>
          <a:lstStyle/>
          <a:p>
            <a:pPr algn="ctr">
              <a:lnSpc>
                <a:spcPts val="2333"/>
              </a:lnSpc>
            </a:pPr>
            <a:r>
              <a:rPr lang="en-US" sz="1667" dirty="0">
                <a:solidFill>
                  <a:srgbClr val="000000"/>
                </a:solidFill>
                <a:latin typeface="Open Sans Light Bold"/>
              </a:rPr>
              <a:t>Hilary</a:t>
            </a:r>
          </a:p>
        </p:txBody>
      </p:sp>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670867">
            <a:off x="8958334" y="-1399019"/>
            <a:ext cx="3497727" cy="3407533"/>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539024">
            <a:off x="-626510" y="3506236"/>
            <a:ext cx="3787889" cy="4382109"/>
          </a:xfrm>
          <a:prstGeom prst="rect">
            <a:avLst/>
          </a:prstGeom>
        </p:spPr>
      </p:pic>
      <p:pic>
        <p:nvPicPr>
          <p:cNvPr id="6" name="Picture 6"/>
          <p:cNvPicPr>
            <a:picLocks noChangeAspect="1"/>
          </p:cNvPicPr>
          <p:nvPr/>
        </p:nvPicPr>
        <p:blipFill>
          <a:blip r:embed="rId6"/>
          <a:srcRect l="54975" t="38668" r="28134" b="17962"/>
          <a:stretch>
            <a:fillRect/>
          </a:stretch>
        </p:blipFill>
        <p:spPr>
          <a:xfrm>
            <a:off x="2670875" y="685800"/>
            <a:ext cx="1669331" cy="321275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670867">
            <a:off x="8958334" y="-1399019"/>
            <a:ext cx="3497727" cy="3407533"/>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539024">
            <a:off x="-626510" y="3506236"/>
            <a:ext cx="3787889" cy="4382109"/>
          </a:xfrm>
          <a:prstGeom prst="rect">
            <a:avLst/>
          </a:prstGeom>
        </p:spPr>
      </p:pic>
      <p:pic>
        <p:nvPicPr>
          <p:cNvPr id="4" name="Picture 4"/>
          <p:cNvPicPr>
            <a:picLocks noChangeAspect="1"/>
          </p:cNvPicPr>
          <p:nvPr/>
        </p:nvPicPr>
        <p:blipFill>
          <a:blip r:embed="rId6"/>
          <a:srcRect l="25316" t="12858" r="34378" b="11384"/>
          <a:stretch>
            <a:fillRect/>
          </a:stretch>
        </p:blipFill>
        <p:spPr>
          <a:xfrm>
            <a:off x="1509453" y="892958"/>
            <a:ext cx="3055085" cy="2633608"/>
          </a:xfrm>
          <a:prstGeom prst="rect">
            <a:avLst/>
          </a:prstGeom>
        </p:spPr>
      </p:pic>
      <p:sp>
        <p:nvSpPr>
          <p:cNvPr id="5" name="TextBox 5"/>
          <p:cNvSpPr txBox="1"/>
          <p:nvPr/>
        </p:nvSpPr>
        <p:spPr>
          <a:xfrm>
            <a:off x="4937875" y="1912197"/>
            <a:ext cx="6376075" cy="3484352"/>
          </a:xfrm>
          <a:prstGeom prst="rect">
            <a:avLst/>
          </a:prstGeom>
        </p:spPr>
        <p:txBody>
          <a:bodyPr lIns="0" tIns="0" rIns="0" bIns="0" rtlCol="0" anchor="t">
            <a:spAutoFit/>
          </a:bodyPr>
          <a:lstStyle/>
          <a:p>
            <a:pPr>
              <a:lnSpc>
                <a:spcPts val="2146"/>
              </a:lnSpc>
            </a:pPr>
            <a:r>
              <a:rPr lang="en-US" sz="1533" dirty="0">
                <a:solidFill>
                  <a:srgbClr val="000000"/>
                </a:solidFill>
                <a:latin typeface="Open Sans Light"/>
              </a:rPr>
              <a:t>Justin will be a senior at Kailua High School next year. He participated at the Kaneohe Public Library for his work experience and was contributed 40 hours a week. </a:t>
            </a:r>
          </a:p>
          <a:p>
            <a:pPr>
              <a:lnSpc>
                <a:spcPts val="2146"/>
              </a:lnSpc>
            </a:pPr>
            <a:endParaRPr lang="en-US" sz="1533" dirty="0">
              <a:solidFill>
                <a:srgbClr val="000000"/>
              </a:solidFill>
              <a:latin typeface="Open Sans Light"/>
            </a:endParaRPr>
          </a:p>
          <a:p>
            <a:pPr>
              <a:lnSpc>
                <a:spcPts val="2146"/>
              </a:lnSpc>
            </a:pPr>
            <a:r>
              <a:rPr lang="en-US" sz="1533" dirty="0">
                <a:solidFill>
                  <a:srgbClr val="000000"/>
                </a:solidFill>
                <a:latin typeface="Open Sans Light"/>
              </a:rPr>
              <a:t>The head librarian was so impressed by Justin’s dedication and performance that she decided to hire him as a Year-Round Hawaii State Public Library System Student Helper. </a:t>
            </a:r>
          </a:p>
          <a:p>
            <a:pPr>
              <a:lnSpc>
                <a:spcPts val="2146"/>
              </a:lnSpc>
            </a:pPr>
            <a:endParaRPr lang="en-US" sz="1533" dirty="0">
              <a:solidFill>
                <a:srgbClr val="000000"/>
              </a:solidFill>
              <a:latin typeface="Open Sans Light"/>
            </a:endParaRPr>
          </a:p>
          <a:p>
            <a:pPr>
              <a:lnSpc>
                <a:spcPts val="2146"/>
              </a:lnSpc>
            </a:pPr>
            <a:r>
              <a:rPr lang="en-US" sz="1533" dirty="0">
                <a:solidFill>
                  <a:srgbClr val="000000"/>
                </a:solidFill>
                <a:latin typeface="Open Sans Light"/>
              </a:rPr>
              <a:t>Justin demonstrated a talent to persuade visiting patrons to explore the services available to the public, to have parents sign up their children for reading events. He also learned to set up the scenarios for the various reading events held at the library. Justin has contributed to his family tradition to contribute to the public library system.</a:t>
            </a:r>
          </a:p>
        </p:txBody>
      </p:sp>
      <p:sp>
        <p:nvSpPr>
          <p:cNvPr id="6" name="TextBox 6"/>
          <p:cNvSpPr txBox="1"/>
          <p:nvPr/>
        </p:nvSpPr>
        <p:spPr>
          <a:xfrm>
            <a:off x="2731998" y="3633485"/>
            <a:ext cx="609997" cy="269882"/>
          </a:xfrm>
          <a:prstGeom prst="rect">
            <a:avLst/>
          </a:prstGeom>
        </p:spPr>
        <p:txBody>
          <a:bodyPr lIns="0" tIns="0" rIns="0" bIns="0" rtlCol="0" anchor="t">
            <a:spAutoFit/>
          </a:bodyPr>
          <a:lstStyle/>
          <a:p>
            <a:pPr algn="ctr">
              <a:lnSpc>
                <a:spcPts val="2333"/>
              </a:lnSpc>
            </a:pPr>
            <a:r>
              <a:rPr lang="en-US" sz="1667">
                <a:solidFill>
                  <a:srgbClr val="000000"/>
                </a:solidFill>
                <a:latin typeface="Open Sans Light Bold"/>
              </a:rPr>
              <a:t>Justin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834415" y="2261733"/>
            <a:ext cx="5197184" cy="1599220"/>
          </a:xfrm>
          <a:prstGeom prst="rect">
            <a:avLst/>
          </a:prstGeom>
        </p:spPr>
        <p:txBody>
          <a:bodyPr lIns="0" tIns="0" rIns="0" bIns="0" rtlCol="0" anchor="t">
            <a:spAutoFit/>
          </a:bodyPr>
          <a:lstStyle/>
          <a:p>
            <a:pPr>
              <a:lnSpc>
                <a:spcPts val="2146"/>
              </a:lnSpc>
            </a:pPr>
            <a:r>
              <a:rPr lang="en-US" sz="1533" dirty="0">
                <a:solidFill>
                  <a:srgbClr val="000000"/>
                </a:solidFill>
                <a:latin typeface="Open Sans Light"/>
              </a:rPr>
              <a:t>Camille enjoyed her time with the Department of Health, Hazardous Waste section.  She developed various skills such as excel. </a:t>
            </a:r>
          </a:p>
          <a:p>
            <a:pPr>
              <a:lnSpc>
                <a:spcPts val="2146"/>
              </a:lnSpc>
            </a:pPr>
            <a:endParaRPr lang="en-US" sz="1533" dirty="0">
              <a:solidFill>
                <a:srgbClr val="000000"/>
              </a:solidFill>
              <a:latin typeface="Open Sans Light"/>
            </a:endParaRPr>
          </a:p>
          <a:p>
            <a:pPr>
              <a:lnSpc>
                <a:spcPts val="2146"/>
              </a:lnSpc>
            </a:pPr>
            <a:r>
              <a:rPr lang="en-US" sz="1533" dirty="0">
                <a:solidFill>
                  <a:srgbClr val="000000"/>
                </a:solidFill>
                <a:latin typeface="Open Sans Light"/>
              </a:rPr>
              <a:t>Camille benefitted by participating in the Financial Literacy workshops, and even wished there could be more.</a:t>
            </a:r>
          </a:p>
        </p:txBody>
      </p:sp>
      <p:sp>
        <p:nvSpPr>
          <p:cNvPr id="3" name="TextBox 3"/>
          <p:cNvSpPr txBox="1"/>
          <p:nvPr/>
        </p:nvSpPr>
        <p:spPr>
          <a:xfrm>
            <a:off x="3069692" y="3759764"/>
            <a:ext cx="844451" cy="269882"/>
          </a:xfrm>
          <a:prstGeom prst="rect">
            <a:avLst/>
          </a:prstGeom>
        </p:spPr>
        <p:txBody>
          <a:bodyPr lIns="0" tIns="0" rIns="0" bIns="0" rtlCol="0" anchor="t">
            <a:spAutoFit/>
          </a:bodyPr>
          <a:lstStyle/>
          <a:p>
            <a:pPr algn="ctr">
              <a:lnSpc>
                <a:spcPts val="2333"/>
              </a:lnSpc>
            </a:pPr>
            <a:r>
              <a:rPr lang="en-US" sz="1667">
                <a:solidFill>
                  <a:srgbClr val="000000"/>
                </a:solidFill>
                <a:latin typeface="Open Sans Light Bold"/>
              </a:rPr>
              <a:t>Camille </a:t>
            </a:r>
          </a:p>
        </p:txBody>
      </p:sp>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670867">
            <a:off x="8958334" y="-1399019"/>
            <a:ext cx="3497727" cy="3407533"/>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539024">
            <a:off x="-626510" y="3506236"/>
            <a:ext cx="3787889" cy="4382109"/>
          </a:xfrm>
          <a:prstGeom prst="rect">
            <a:avLst/>
          </a:prstGeom>
        </p:spPr>
      </p:pic>
      <p:pic>
        <p:nvPicPr>
          <p:cNvPr id="6" name="Picture 6"/>
          <p:cNvPicPr>
            <a:picLocks noChangeAspect="1"/>
          </p:cNvPicPr>
          <p:nvPr/>
        </p:nvPicPr>
        <p:blipFill>
          <a:blip r:embed="rId6"/>
          <a:srcRect l="38191" t="33573" r="42603" b="16359"/>
          <a:stretch>
            <a:fillRect/>
          </a:stretch>
        </p:blipFill>
        <p:spPr>
          <a:xfrm>
            <a:off x="2702087" y="601909"/>
            <a:ext cx="1579661" cy="308949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027844" y="382604"/>
            <a:ext cx="8338496" cy="394670"/>
            <a:chOff x="0" y="0"/>
            <a:chExt cx="12074527" cy="571500"/>
          </a:xfrm>
        </p:grpSpPr>
        <p:sp>
          <p:nvSpPr>
            <p:cNvPr id="3" name="Freeform 3"/>
            <p:cNvSpPr/>
            <p:nvPr/>
          </p:nvSpPr>
          <p:spPr>
            <a:xfrm>
              <a:off x="0" y="255270"/>
              <a:ext cx="12074527" cy="69850"/>
            </a:xfrm>
            <a:custGeom>
              <a:avLst/>
              <a:gdLst/>
              <a:ahLst/>
              <a:cxnLst/>
              <a:rect l="l" t="t" r="r" b="b"/>
              <a:pathLst>
                <a:path w="12074527" h="69850">
                  <a:moveTo>
                    <a:pt x="11783697" y="0"/>
                  </a:moveTo>
                  <a:lnTo>
                    <a:pt x="0" y="0"/>
                  </a:lnTo>
                  <a:lnTo>
                    <a:pt x="0" y="69850"/>
                  </a:lnTo>
                  <a:lnTo>
                    <a:pt x="12074527" y="69850"/>
                  </a:lnTo>
                  <a:lnTo>
                    <a:pt x="12074527" y="0"/>
                  </a:lnTo>
                  <a:close/>
                </a:path>
              </a:pathLst>
            </a:custGeom>
            <a:solidFill>
              <a:srgbClr val="00ADE5"/>
            </a:solidFill>
          </p:spPr>
        </p:sp>
      </p:grpSp>
      <p:grpSp>
        <p:nvGrpSpPr>
          <p:cNvPr id="4" name="Group 4"/>
          <p:cNvGrpSpPr/>
          <p:nvPr/>
        </p:nvGrpSpPr>
        <p:grpSpPr>
          <a:xfrm>
            <a:off x="3027844" y="1729378"/>
            <a:ext cx="8338496" cy="394670"/>
            <a:chOff x="0" y="0"/>
            <a:chExt cx="12074527" cy="571500"/>
          </a:xfrm>
        </p:grpSpPr>
        <p:sp>
          <p:nvSpPr>
            <p:cNvPr id="5" name="Freeform 5"/>
            <p:cNvSpPr/>
            <p:nvPr/>
          </p:nvSpPr>
          <p:spPr>
            <a:xfrm>
              <a:off x="0" y="255270"/>
              <a:ext cx="12074527" cy="69850"/>
            </a:xfrm>
            <a:custGeom>
              <a:avLst/>
              <a:gdLst/>
              <a:ahLst/>
              <a:cxnLst/>
              <a:rect l="l" t="t" r="r" b="b"/>
              <a:pathLst>
                <a:path w="12074527" h="69850">
                  <a:moveTo>
                    <a:pt x="11783697" y="0"/>
                  </a:moveTo>
                  <a:lnTo>
                    <a:pt x="0" y="0"/>
                  </a:lnTo>
                  <a:lnTo>
                    <a:pt x="0" y="69850"/>
                  </a:lnTo>
                  <a:lnTo>
                    <a:pt x="12074527" y="69850"/>
                  </a:lnTo>
                  <a:lnTo>
                    <a:pt x="12074527" y="0"/>
                  </a:lnTo>
                  <a:close/>
                </a:path>
              </a:pathLst>
            </a:custGeom>
            <a:solidFill>
              <a:srgbClr val="00ADE5"/>
            </a:solidFill>
          </p:spPr>
        </p:sp>
      </p:grpSp>
      <p:sp>
        <p:nvSpPr>
          <p:cNvPr id="6" name="TextBox 6"/>
          <p:cNvSpPr txBox="1"/>
          <p:nvPr/>
        </p:nvSpPr>
        <p:spPr>
          <a:xfrm>
            <a:off x="3027844" y="1353059"/>
            <a:ext cx="6101839" cy="410369"/>
          </a:xfrm>
          <a:prstGeom prst="rect">
            <a:avLst/>
          </a:prstGeom>
        </p:spPr>
        <p:txBody>
          <a:bodyPr lIns="0" tIns="0" rIns="0" bIns="0" rtlCol="0" anchor="t">
            <a:spAutoFit/>
          </a:bodyPr>
          <a:lstStyle/>
          <a:p>
            <a:pPr>
              <a:lnSpc>
                <a:spcPts val="3159"/>
              </a:lnSpc>
            </a:pPr>
            <a:r>
              <a:rPr lang="en-US" sz="3067">
                <a:solidFill>
                  <a:srgbClr val="000000"/>
                </a:solidFill>
                <a:latin typeface="Playfair Display"/>
              </a:rPr>
              <a:t>Internship Program</a:t>
            </a:r>
          </a:p>
        </p:txBody>
      </p:sp>
      <p:grpSp>
        <p:nvGrpSpPr>
          <p:cNvPr id="7" name="Group 7"/>
          <p:cNvGrpSpPr/>
          <p:nvPr/>
        </p:nvGrpSpPr>
        <p:grpSpPr>
          <a:xfrm>
            <a:off x="3027845" y="749654"/>
            <a:ext cx="5240415" cy="489105"/>
            <a:chOff x="0" y="0"/>
            <a:chExt cx="2659026" cy="248175"/>
          </a:xfrm>
        </p:grpSpPr>
        <p:sp>
          <p:nvSpPr>
            <p:cNvPr id="8" name="Freeform 8"/>
            <p:cNvSpPr/>
            <p:nvPr/>
          </p:nvSpPr>
          <p:spPr>
            <a:xfrm>
              <a:off x="0" y="0"/>
              <a:ext cx="2659026" cy="248175"/>
            </a:xfrm>
            <a:custGeom>
              <a:avLst/>
              <a:gdLst/>
              <a:ahLst/>
              <a:cxnLst/>
              <a:rect l="l" t="t" r="r" b="b"/>
              <a:pathLst>
                <a:path w="2659026" h="248175">
                  <a:moveTo>
                    <a:pt x="0" y="0"/>
                  </a:moveTo>
                  <a:lnTo>
                    <a:pt x="2659026" y="0"/>
                  </a:lnTo>
                  <a:lnTo>
                    <a:pt x="2659026" y="248175"/>
                  </a:lnTo>
                  <a:lnTo>
                    <a:pt x="0" y="248175"/>
                  </a:lnTo>
                  <a:close/>
                </a:path>
              </a:pathLst>
            </a:custGeom>
            <a:solidFill>
              <a:srgbClr val="00497B"/>
            </a:solidFill>
          </p:spPr>
        </p:sp>
      </p:grpSp>
      <p:sp>
        <p:nvSpPr>
          <p:cNvPr id="9" name="TextBox 9"/>
          <p:cNvSpPr txBox="1"/>
          <p:nvPr/>
        </p:nvSpPr>
        <p:spPr>
          <a:xfrm>
            <a:off x="3109536" y="820217"/>
            <a:ext cx="5077032" cy="337721"/>
          </a:xfrm>
          <a:prstGeom prst="rect">
            <a:avLst/>
          </a:prstGeom>
        </p:spPr>
        <p:txBody>
          <a:bodyPr lIns="0" tIns="0" rIns="0" bIns="0" rtlCol="0" anchor="t">
            <a:spAutoFit/>
          </a:bodyPr>
          <a:lstStyle/>
          <a:p>
            <a:pPr algn="ctr">
              <a:lnSpc>
                <a:spcPts val="2789"/>
              </a:lnSpc>
            </a:pPr>
            <a:r>
              <a:rPr lang="en-US" sz="2066" spc="155">
                <a:solidFill>
                  <a:srgbClr val="FFFFFF"/>
                </a:solidFill>
                <a:latin typeface="Open Sans"/>
              </a:rPr>
              <a:t>2022 INFORMATION TECHNOLOGY</a:t>
            </a:r>
          </a:p>
        </p:txBody>
      </p:sp>
      <p:grpSp>
        <p:nvGrpSpPr>
          <p:cNvPr id="10" name="Group 10"/>
          <p:cNvGrpSpPr/>
          <p:nvPr/>
        </p:nvGrpSpPr>
        <p:grpSpPr>
          <a:xfrm>
            <a:off x="3027844" y="6172200"/>
            <a:ext cx="8338496" cy="394670"/>
            <a:chOff x="0" y="0"/>
            <a:chExt cx="12074527" cy="571500"/>
          </a:xfrm>
        </p:grpSpPr>
        <p:sp>
          <p:nvSpPr>
            <p:cNvPr id="11" name="Freeform 11"/>
            <p:cNvSpPr/>
            <p:nvPr/>
          </p:nvSpPr>
          <p:spPr>
            <a:xfrm>
              <a:off x="0" y="255270"/>
              <a:ext cx="12074527" cy="69850"/>
            </a:xfrm>
            <a:custGeom>
              <a:avLst/>
              <a:gdLst/>
              <a:ahLst/>
              <a:cxnLst/>
              <a:rect l="l" t="t" r="r" b="b"/>
              <a:pathLst>
                <a:path w="12074527" h="69850">
                  <a:moveTo>
                    <a:pt x="11783697" y="0"/>
                  </a:moveTo>
                  <a:lnTo>
                    <a:pt x="0" y="0"/>
                  </a:lnTo>
                  <a:lnTo>
                    <a:pt x="0" y="69850"/>
                  </a:lnTo>
                  <a:lnTo>
                    <a:pt x="12074527" y="69850"/>
                  </a:lnTo>
                  <a:lnTo>
                    <a:pt x="12074527" y="0"/>
                  </a:lnTo>
                  <a:close/>
                </a:path>
              </a:pathLst>
            </a:custGeom>
            <a:solidFill>
              <a:srgbClr val="00ADE5"/>
            </a:solidFill>
          </p:spPr>
        </p:sp>
      </p:grpSp>
      <p:grpSp>
        <p:nvGrpSpPr>
          <p:cNvPr id="12" name="Group 12"/>
          <p:cNvGrpSpPr>
            <a:grpSpLocks noChangeAspect="1"/>
          </p:cNvGrpSpPr>
          <p:nvPr/>
        </p:nvGrpSpPr>
        <p:grpSpPr>
          <a:xfrm>
            <a:off x="521611" y="382604"/>
            <a:ext cx="2168897" cy="2168888"/>
            <a:chOff x="0" y="0"/>
            <a:chExt cx="6350000" cy="6349975"/>
          </a:xfrm>
        </p:grpSpPr>
        <p:sp>
          <p:nvSpPr>
            <p:cNvPr id="13" name="Freeform 1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sp>
      </p:grpSp>
      <p:sp>
        <p:nvSpPr>
          <p:cNvPr id="14" name="TextBox 14"/>
          <p:cNvSpPr txBox="1"/>
          <p:nvPr/>
        </p:nvSpPr>
        <p:spPr>
          <a:xfrm>
            <a:off x="3027844" y="2352648"/>
            <a:ext cx="2772289" cy="408573"/>
          </a:xfrm>
          <a:prstGeom prst="rect">
            <a:avLst/>
          </a:prstGeom>
        </p:spPr>
        <p:txBody>
          <a:bodyPr lIns="0" tIns="0" rIns="0" bIns="0" rtlCol="0" anchor="t">
            <a:spAutoFit/>
          </a:bodyPr>
          <a:lstStyle/>
          <a:p>
            <a:pPr algn="ctr">
              <a:lnSpc>
                <a:spcPts val="3453"/>
              </a:lnSpc>
            </a:pPr>
            <a:r>
              <a:rPr lang="en-US" sz="2466" dirty="0">
                <a:solidFill>
                  <a:srgbClr val="000000"/>
                </a:solidFill>
                <a:latin typeface="Open Sans Light Bold Italics"/>
              </a:rPr>
              <a:t>Purpose and Goal</a:t>
            </a:r>
          </a:p>
        </p:txBody>
      </p:sp>
      <p:grpSp>
        <p:nvGrpSpPr>
          <p:cNvPr id="15" name="Group 15"/>
          <p:cNvGrpSpPr/>
          <p:nvPr/>
        </p:nvGrpSpPr>
        <p:grpSpPr>
          <a:xfrm>
            <a:off x="3027844" y="2867844"/>
            <a:ext cx="8338496" cy="3304356"/>
            <a:chOff x="0" y="0"/>
            <a:chExt cx="2609871" cy="1034232"/>
          </a:xfrm>
        </p:grpSpPr>
        <p:sp>
          <p:nvSpPr>
            <p:cNvPr id="16" name="Freeform 16"/>
            <p:cNvSpPr/>
            <p:nvPr/>
          </p:nvSpPr>
          <p:spPr>
            <a:xfrm>
              <a:off x="0" y="0"/>
              <a:ext cx="2609871" cy="1034232"/>
            </a:xfrm>
            <a:custGeom>
              <a:avLst/>
              <a:gdLst/>
              <a:ahLst/>
              <a:cxnLst/>
              <a:rect l="l" t="t" r="r" b="b"/>
              <a:pathLst>
                <a:path w="2609871" h="1034232">
                  <a:moveTo>
                    <a:pt x="0" y="0"/>
                  </a:moveTo>
                  <a:lnTo>
                    <a:pt x="2609871" y="0"/>
                  </a:lnTo>
                  <a:lnTo>
                    <a:pt x="2609871" y="1034232"/>
                  </a:lnTo>
                  <a:lnTo>
                    <a:pt x="0" y="1034232"/>
                  </a:lnTo>
                  <a:close/>
                </a:path>
              </a:pathLst>
            </a:custGeom>
            <a:solidFill>
              <a:srgbClr val="F1E9E0"/>
            </a:solidFill>
          </p:spPr>
        </p:sp>
      </p:grpSp>
      <p:sp>
        <p:nvSpPr>
          <p:cNvPr id="17" name="TextBox 17"/>
          <p:cNvSpPr txBox="1"/>
          <p:nvPr/>
        </p:nvSpPr>
        <p:spPr>
          <a:xfrm>
            <a:off x="3191228" y="3010416"/>
            <a:ext cx="8021232" cy="3052182"/>
          </a:xfrm>
          <a:prstGeom prst="rect">
            <a:avLst/>
          </a:prstGeom>
        </p:spPr>
        <p:txBody>
          <a:bodyPr lIns="0" tIns="0" rIns="0" bIns="0" rtlCol="0" anchor="t">
            <a:spAutoFit/>
          </a:bodyPr>
          <a:lstStyle/>
          <a:p>
            <a:pPr>
              <a:lnSpc>
                <a:spcPts val="2987"/>
              </a:lnSpc>
            </a:pPr>
            <a:r>
              <a:rPr lang="en-US" sz="2133">
                <a:solidFill>
                  <a:srgbClr val="000000"/>
                </a:solidFill>
                <a:latin typeface="Open Sans Light"/>
              </a:rPr>
              <a:t>IT Internship: </a:t>
            </a:r>
          </a:p>
          <a:p>
            <a:pPr>
              <a:lnSpc>
                <a:spcPts val="2987"/>
              </a:lnSpc>
            </a:pPr>
            <a:r>
              <a:rPr lang="en-US" sz="2133">
                <a:solidFill>
                  <a:srgbClr val="000000"/>
                </a:solidFill>
                <a:latin typeface="Open Sans Light"/>
              </a:rPr>
              <a:t>To bring government agencies and recently graduated or soon to graduate students of an IT related degree or certification program together for a paid internship opportunity for...</a:t>
            </a:r>
          </a:p>
          <a:p>
            <a:pPr marL="460611" lvl="1" indent="-230306">
              <a:lnSpc>
                <a:spcPts val="2987"/>
              </a:lnSpc>
              <a:buFont typeface="Arial"/>
              <a:buChar char="•"/>
            </a:pPr>
            <a:r>
              <a:rPr lang="en-US" sz="2133">
                <a:solidFill>
                  <a:srgbClr val="000000"/>
                </a:solidFill>
                <a:latin typeface="Open Sans Light"/>
              </a:rPr>
              <a:t>Students to gain on the job IT experience; and </a:t>
            </a:r>
          </a:p>
          <a:p>
            <a:pPr marL="460611" lvl="1" indent="-230306">
              <a:lnSpc>
                <a:spcPts val="2987"/>
              </a:lnSpc>
              <a:buFont typeface="Arial"/>
              <a:buChar char="•"/>
            </a:pPr>
            <a:r>
              <a:rPr lang="en-US" sz="2133">
                <a:solidFill>
                  <a:srgbClr val="000000"/>
                </a:solidFill>
                <a:latin typeface="Open Sans Light"/>
              </a:rPr>
              <a:t>Build a skilled pool of candidates to meet the needs of any employer looking to hire qualified candidates with IT experience.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027844" y="382604"/>
            <a:ext cx="8338496" cy="394670"/>
            <a:chOff x="0" y="0"/>
            <a:chExt cx="12074527" cy="571500"/>
          </a:xfrm>
        </p:grpSpPr>
        <p:sp>
          <p:nvSpPr>
            <p:cNvPr id="3" name="Freeform 3"/>
            <p:cNvSpPr/>
            <p:nvPr/>
          </p:nvSpPr>
          <p:spPr>
            <a:xfrm>
              <a:off x="0" y="255270"/>
              <a:ext cx="12074527" cy="69850"/>
            </a:xfrm>
            <a:custGeom>
              <a:avLst/>
              <a:gdLst/>
              <a:ahLst/>
              <a:cxnLst/>
              <a:rect l="l" t="t" r="r" b="b"/>
              <a:pathLst>
                <a:path w="12074527" h="69850">
                  <a:moveTo>
                    <a:pt x="11783697" y="0"/>
                  </a:moveTo>
                  <a:lnTo>
                    <a:pt x="0" y="0"/>
                  </a:lnTo>
                  <a:lnTo>
                    <a:pt x="0" y="69850"/>
                  </a:lnTo>
                  <a:lnTo>
                    <a:pt x="12074527" y="69850"/>
                  </a:lnTo>
                  <a:lnTo>
                    <a:pt x="12074527" y="0"/>
                  </a:lnTo>
                  <a:close/>
                </a:path>
              </a:pathLst>
            </a:custGeom>
            <a:solidFill>
              <a:srgbClr val="00ADE5"/>
            </a:solidFill>
          </p:spPr>
        </p:sp>
      </p:grpSp>
      <p:grpSp>
        <p:nvGrpSpPr>
          <p:cNvPr id="4" name="Group 4"/>
          <p:cNvGrpSpPr/>
          <p:nvPr/>
        </p:nvGrpSpPr>
        <p:grpSpPr>
          <a:xfrm>
            <a:off x="3027844" y="2002428"/>
            <a:ext cx="8338496" cy="394670"/>
            <a:chOff x="0" y="0"/>
            <a:chExt cx="12074527" cy="571500"/>
          </a:xfrm>
        </p:grpSpPr>
        <p:sp>
          <p:nvSpPr>
            <p:cNvPr id="5" name="Freeform 5"/>
            <p:cNvSpPr/>
            <p:nvPr/>
          </p:nvSpPr>
          <p:spPr>
            <a:xfrm>
              <a:off x="0" y="255270"/>
              <a:ext cx="12074527" cy="69850"/>
            </a:xfrm>
            <a:custGeom>
              <a:avLst/>
              <a:gdLst/>
              <a:ahLst/>
              <a:cxnLst/>
              <a:rect l="l" t="t" r="r" b="b"/>
              <a:pathLst>
                <a:path w="12074527" h="69850">
                  <a:moveTo>
                    <a:pt x="11783697" y="0"/>
                  </a:moveTo>
                  <a:lnTo>
                    <a:pt x="0" y="0"/>
                  </a:lnTo>
                  <a:lnTo>
                    <a:pt x="0" y="69850"/>
                  </a:lnTo>
                  <a:lnTo>
                    <a:pt x="12074527" y="69850"/>
                  </a:lnTo>
                  <a:lnTo>
                    <a:pt x="12074527" y="0"/>
                  </a:lnTo>
                  <a:close/>
                </a:path>
              </a:pathLst>
            </a:custGeom>
            <a:solidFill>
              <a:srgbClr val="00ADE5"/>
            </a:solidFill>
          </p:spPr>
        </p:sp>
      </p:grpSp>
      <p:grpSp>
        <p:nvGrpSpPr>
          <p:cNvPr id="6" name="Group 6"/>
          <p:cNvGrpSpPr/>
          <p:nvPr/>
        </p:nvGrpSpPr>
        <p:grpSpPr>
          <a:xfrm>
            <a:off x="4487350" y="2548371"/>
            <a:ext cx="5419485" cy="912387"/>
            <a:chOff x="0" y="0"/>
            <a:chExt cx="2609871" cy="439380"/>
          </a:xfrm>
        </p:grpSpPr>
        <p:sp>
          <p:nvSpPr>
            <p:cNvPr id="7" name="Freeform 7"/>
            <p:cNvSpPr/>
            <p:nvPr/>
          </p:nvSpPr>
          <p:spPr>
            <a:xfrm>
              <a:off x="0" y="0"/>
              <a:ext cx="2609871" cy="439380"/>
            </a:xfrm>
            <a:custGeom>
              <a:avLst/>
              <a:gdLst/>
              <a:ahLst/>
              <a:cxnLst/>
              <a:rect l="l" t="t" r="r" b="b"/>
              <a:pathLst>
                <a:path w="2609871" h="439380">
                  <a:moveTo>
                    <a:pt x="0" y="0"/>
                  </a:moveTo>
                  <a:lnTo>
                    <a:pt x="2609871" y="0"/>
                  </a:lnTo>
                  <a:lnTo>
                    <a:pt x="2609871" y="439380"/>
                  </a:lnTo>
                  <a:lnTo>
                    <a:pt x="0" y="439380"/>
                  </a:lnTo>
                  <a:close/>
                </a:path>
              </a:pathLst>
            </a:custGeom>
            <a:solidFill>
              <a:srgbClr val="F1E9E0"/>
            </a:solidFill>
          </p:spPr>
        </p:sp>
      </p:grpSp>
      <p:sp>
        <p:nvSpPr>
          <p:cNvPr id="8" name="TextBox 8"/>
          <p:cNvSpPr txBox="1"/>
          <p:nvPr/>
        </p:nvSpPr>
        <p:spPr>
          <a:xfrm>
            <a:off x="3027844" y="1283208"/>
            <a:ext cx="6101839" cy="820738"/>
          </a:xfrm>
          <a:prstGeom prst="rect">
            <a:avLst/>
          </a:prstGeom>
        </p:spPr>
        <p:txBody>
          <a:bodyPr lIns="0" tIns="0" rIns="0" bIns="0" rtlCol="0" anchor="t">
            <a:spAutoFit/>
          </a:bodyPr>
          <a:lstStyle/>
          <a:p>
            <a:pPr>
              <a:lnSpc>
                <a:spcPts val="3159"/>
              </a:lnSpc>
            </a:pPr>
            <a:r>
              <a:rPr lang="en-US" sz="3067">
                <a:solidFill>
                  <a:srgbClr val="000000"/>
                </a:solidFill>
                <a:latin typeface="Playfair Display"/>
              </a:rPr>
              <a:t>Informational Technology </a:t>
            </a:r>
          </a:p>
          <a:p>
            <a:pPr>
              <a:lnSpc>
                <a:spcPts val="3159"/>
              </a:lnSpc>
            </a:pPr>
            <a:r>
              <a:rPr lang="en-US" sz="3067">
                <a:solidFill>
                  <a:srgbClr val="000000"/>
                </a:solidFill>
                <a:latin typeface="Playfair Display"/>
              </a:rPr>
              <a:t>Internship Program</a:t>
            </a:r>
          </a:p>
        </p:txBody>
      </p:sp>
      <p:grpSp>
        <p:nvGrpSpPr>
          <p:cNvPr id="9" name="Group 9"/>
          <p:cNvGrpSpPr/>
          <p:nvPr/>
        </p:nvGrpSpPr>
        <p:grpSpPr>
          <a:xfrm>
            <a:off x="3027845" y="749654"/>
            <a:ext cx="1221739" cy="489105"/>
            <a:chOff x="0" y="0"/>
            <a:chExt cx="619919" cy="248175"/>
          </a:xfrm>
        </p:grpSpPr>
        <p:sp>
          <p:nvSpPr>
            <p:cNvPr id="10" name="Freeform 10"/>
            <p:cNvSpPr/>
            <p:nvPr/>
          </p:nvSpPr>
          <p:spPr>
            <a:xfrm>
              <a:off x="0" y="0"/>
              <a:ext cx="619919" cy="248175"/>
            </a:xfrm>
            <a:custGeom>
              <a:avLst/>
              <a:gdLst/>
              <a:ahLst/>
              <a:cxnLst/>
              <a:rect l="l" t="t" r="r" b="b"/>
              <a:pathLst>
                <a:path w="619919" h="248175">
                  <a:moveTo>
                    <a:pt x="0" y="0"/>
                  </a:moveTo>
                  <a:lnTo>
                    <a:pt x="619919" y="0"/>
                  </a:lnTo>
                  <a:lnTo>
                    <a:pt x="619919" y="248175"/>
                  </a:lnTo>
                  <a:lnTo>
                    <a:pt x="0" y="248175"/>
                  </a:lnTo>
                  <a:close/>
                </a:path>
              </a:pathLst>
            </a:custGeom>
            <a:solidFill>
              <a:srgbClr val="00497B"/>
            </a:solidFill>
          </p:spPr>
        </p:sp>
      </p:grpSp>
      <p:sp>
        <p:nvSpPr>
          <p:cNvPr id="11" name="TextBox 11"/>
          <p:cNvSpPr txBox="1"/>
          <p:nvPr/>
        </p:nvSpPr>
        <p:spPr>
          <a:xfrm>
            <a:off x="3191229" y="819581"/>
            <a:ext cx="894971" cy="325858"/>
          </a:xfrm>
          <a:prstGeom prst="rect">
            <a:avLst/>
          </a:prstGeom>
        </p:spPr>
        <p:txBody>
          <a:bodyPr lIns="0" tIns="0" rIns="0" bIns="0" rtlCol="0" anchor="t">
            <a:spAutoFit/>
          </a:bodyPr>
          <a:lstStyle/>
          <a:p>
            <a:pPr algn="ctr">
              <a:lnSpc>
                <a:spcPts val="2699"/>
              </a:lnSpc>
            </a:pPr>
            <a:r>
              <a:rPr lang="en-US" sz="1999" spc="149">
                <a:solidFill>
                  <a:srgbClr val="FFFFFF"/>
                </a:solidFill>
                <a:latin typeface="Open Sans"/>
              </a:rPr>
              <a:t>2022</a:t>
            </a:r>
          </a:p>
        </p:txBody>
      </p:sp>
      <p:sp>
        <p:nvSpPr>
          <p:cNvPr id="12" name="TextBox 12"/>
          <p:cNvSpPr txBox="1"/>
          <p:nvPr/>
        </p:nvSpPr>
        <p:spPr>
          <a:xfrm>
            <a:off x="5531620" y="2659972"/>
            <a:ext cx="3330944" cy="637995"/>
          </a:xfrm>
          <a:prstGeom prst="rect">
            <a:avLst/>
          </a:prstGeom>
        </p:spPr>
        <p:txBody>
          <a:bodyPr lIns="0" tIns="0" rIns="0" bIns="0" rtlCol="0" anchor="t">
            <a:spAutoFit/>
          </a:bodyPr>
          <a:lstStyle/>
          <a:p>
            <a:pPr algn="ctr">
              <a:lnSpc>
                <a:spcPts val="2613"/>
              </a:lnSpc>
            </a:pPr>
            <a:r>
              <a:rPr lang="en-US" sz="1867">
                <a:solidFill>
                  <a:srgbClr val="000000"/>
                </a:solidFill>
                <a:latin typeface="Open Sans Light Italics"/>
              </a:rPr>
              <a:t>Total # of IT Interns: </a:t>
            </a:r>
          </a:p>
          <a:p>
            <a:pPr algn="ctr">
              <a:lnSpc>
                <a:spcPts val="2613"/>
              </a:lnSpc>
            </a:pPr>
            <a:r>
              <a:rPr lang="en-US" sz="1867">
                <a:solidFill>
                  <a:srgbClr val="000000"/>
                </a:solidFill>
                <a:latin typeface="Open Sans Light Bold"/>
              </a:rPr>
              <a:t>40</a:t>
            </a:r>
          </a:p>
        </p:txBody>
      </p:sp>
      <p:grpSp>
        <p:nvGrpSpPr>
          <p:cNvPr id="13" name="Group 13"/>
          <p:cNvGrpSpPr/>
          <p:nvPr/>
        </p:nvGrpSpPr>
        <p:grpSpPr>
          <a:xfrm>
            <a:off x="3027844" y="6172200"/>
            <a:ext cx="8338496" cy="394670"/>
            <a:chOff x="0" y="0"/>
            <a:chExt cx="12074527" cy="571500"/>
          </a:xfrm>
        </p:grpSpPr>
        <p:sp>
          <p:nvSpPr>
            <p:cNvPr id="14" name="Freeform 14"/>
            <p:cNvSpPr/>
            <p:nvPr/>
          </p:nvSpPr>
          <p:spPr>
            <a:xfrm>
              <a:off x="0" y="255270"/>
              <a:ext cx="12074527" cy="69850"/>
            </a:xfrm>
            <a:custGeom>
              <a:avLst/>
              <a:gdLst/>
              <a:ahLst/>
              <a:cxnLst/>
              <a:rect l="l" t="t" r="r" b="b"/>
              <a:pathLst>
                <a:path w="12074527" h="69850">
                  <a:moveTo>
                    <a:pt x="11783697" y="0"/>
                  </a:moveTo>
                  <a:lnTo>
                    <a:pt x="0" y="0"/>
                  </a:lnTo>
                  <a:lnTo>
                    <a:pt x="0" y="69850"/>
                  </a:lnTo>
                  <a:lnTo>
                    <a:pt x="12074527" y="69850"/>
                  </a:lnTo>
                  <a:lnTo>
                    <a:pt x="12074527" y="0"/>
                  </a:lnTo>
                  <a:close/>
                </a:path>
              </a:pathLst>
            </a:custGeom>
            <a:solidFill>
              <a:srgbClr val="00ADE5"/>
            </a:solidFill>
          </p:spPr>
        </p:sp>
      </p:grpSp>
      <p:grpSp>
        <p:nvGrpSpPr>
          <p:cNvPr id="15" name="Group 15"/>
          <p:cNvGrpSpPr/>
          <p:nvPr/>
        </p:nvGrpSpPr>
        <p:grpSpPr>
          <a:xfrm>
            <a:off x="4487350" y="3816359"/>
            <a:ext cx="5419485" cy="912387"/>
            <a:chOff x="0" y="0"/>
            <a:chExt cx="2609871" cy="439380"/>
          </a:xfrm>
        </p:grpSpPr>
        <p:sp>
          <p:nvSpPr>
            <p:cNvPr id="16" name="Freeform 16"/>
            <p:cNvSpPr/>
            <p:nvPr/>
          </p:nvSpPr>
          <p:spPr>
            <a:xfrm>
              <a:off x="0" y="0"/>
              <a:ext cx="2609871" cy="439380"/>
            </a:xfrm>
            <a:custGeom>
              <a:avLst/>
              <a:gdLst/>
              <a:ahLst/>
              <a:cxnLst/>
              <a:rect l="l" t="t" r="r" b="b"/>
              <a:pathLst>
                <a:path w="2609871" h="439380">
                  <a:moveTo>
                    <a:pt x="0" y="0"/>
                  </a:moveTo>
                  <a:lnTo>
                    <a:pt x="2609871" y="0"/>
                  </a:lnTo>
                  <a:lnTo>
                    <a:pt x="2609871" y="439380"/>
                  </a:lnTo>
                  <a:lnTo>
                    <a:pt x="0" y="439380"/>
                  </a:lnTo>
                  <a:close/>
                </a:path>
              </a:pathLst>
            </a:custGeom>
            <a:solidFill>
              <a:srgbClr val="F1E9E0"/>
            </a:solidFill>
          </p:spPr>
        </p:sp>
      </p:grpSp>
      <p:grpSp>
        <p:nvGrpSpPr>
          <p:cNvPr id="17" name="Group 17"/>
          <p:cNvGrpSpPr/>
          <p:nvPr/>
        </p:nvGrpSpPr>
        <p:grpSpPr>
          <a:xfrm>
            <a:off x="4487350" y="5086033"/>
            <a:ext cx="5419485" cy="912387"/>
            <a:chOff x="0" y="0"/>
            <a:chExt cx="2609871" cy="439380"/>
          </a:xfrm>
        </p:grpSpPr>
        <p:sp>
          <p:nvSpPr>
            <p:cNvPr id="18" name="Freeform 18"/>
            <p:cNvSpPr/>
            <p:nvPr/>
          </p:nvSpPr>
          <p:spPr>
            <a:xfrm>
              <a:off x="0" y="0"/>
              <a:ext cx="2609871" cy="439380"/>
            </a:xfrm>
            <a:custGeom>
              <a:avLst/>
              <a:gdLst/>
              <a:ahLst/>
              <a:cxnLst/>
              <a:rect l="l" t="t" r="r" b="b"/>
              <a:pathLst>
                <a:path w="2609871" h="439380">
                  <a:moveTo>
                    <a:pt x="0" y="0"/>
                  </a:moveTo>
                  <a:lnTo>
                    <a:pt x="2609871" y="0"/>
                  </a:lnTo>
                  <a:lnTo>
                    <a:pt x="2609871" y="439380"/>
                  </a:lnTo>
                  <a:lnTo>
                    <a:pt x="0" y="439380"/>
                  </a:lnTo>
                  <a:close/>
                </a:path>
              </a:pathLst>
            </a:custGeom>
            <a:solidFill>
              <a:srgbClr val="F1E9E0"/>
            </a:solidFill>
          </p:spPr>
        </p:sp>
      </p:grpSp>
      <p:sp>
        <p:nvSpPr>
          <p:cNvPr id="19" name="TextBox 19"/>
          <p:cNvSpPr txBox="1"/>
          <p:nvPr/>
        </p:nvSpPr>
        <p:spPr>
          <a:xfrm>
            <a:off x="4668919" y="3975109"/>
            <a:ext cx="5056347" cy="637995"/>
          </a:xfrm>
          <a:prstGeom prst="rect">
            <a:avLst/>
          </a:prstGeom>
        </p:spPr>
        <p:txBody>
          <a:bodyPr lIns="0" tIns="0" rIns="0" bIns="0" rtlCol="0" anchor="t">
            <a:spAutoFit/>
          </a:bodyPr>
          <a:lstStyle/>
          <a:p>
            <a:pPr algn="ctr">
              <a:lnSpc>
                <a:spcPts val="2613"/>
              </a:lnSpc>
            </a:pPr>
            <a:r>
              <a:rPr lang="en-US" sz="1867">
                <a:solidFill>
                  <a:srgbClr val="000000"/>
                </a:solidFill>
                <a:latin typeface="Open Sans Light Italics"/>
              </a:rPr>
              <a:t>Still attending College or IT Certificate program: </a:t>
            </a:r>
          </a:p>
          <a:p>
            <a:pPr algn="ctr">
              <a:lnSpc>
                <a:spcPts val="2613"/>
              </a:lnSpc>
            </a:pPr>
            <a:r>
              <a:rPr lang="en-US" sz="1867">
                <a:solidFill>
                  <a:srgbClr val="000000"/>
                </a:solidFill>
                <a:latin typeface="Open Sans Light Bold"/>
              </a:rPr>
              <a:t>23</a:t>
            </a:r>
          </a:p>
        </p:txBody>
      </p:sp>
      <p:sp>
        <p:nvSpPr>
          <p:cNvPr id="20" name="TextBox 20"/>
          <p:cNvSpPr txBox="1"/>
          <p:nvPr/>
        </p:nvSpPr>
        <p:spPr>
          <a:xfrm>
            <a:off x="4933898" y="5197634"/>
            <a:ext cx="4526390" cy="637995"/>
          </a:xfrm>
          <a:prstGeom prst="rect">
            <a:avLst/>
          </a:prstGeom>
        </p:spPr>
        <p:txBody>
          <a:bodyPr lIns="0" tIns="0" rIns="0" bIns="0" rtlCol="0" anchor="t">
            <a:spAutoFit/>
          </a:bodyPr>
          <a:lstStyle/>
          <a:p>
            <a:pPr algn="ctr">
              <a:lnSpc>
                <a:spcPts val="2613"/>
              </a:lnSpc>
            </a:pPr>
            <a:r>
              <a:rPr lang="en-US" sz="1867">
                <a:solidFill>
                  <a:srgbClr val="000000"/>
                </a:solidFill>
                <a:latin typeface="Open Sans Light Italics"/>
              </a:rPr>
              <a:t>Hired due to program participation:</a:t>
            </a:r>
            <a:r>
              <a:rPr lang="en-US" sz="1867">
                <a:solidFill>
                  <a:srgbClr val="000000"/>
                </a:solidFill>
                <a:latin typeface="Open Sans Light"/>
              </a:rPr>
              <a:t> </a:t>
            </a:r>
          </a:p>
          <a:p>
            <a:pPr algn="ctr">
              <a:lnSpc>
                <a:spcPts val="2613"/>
              </a:lnSpc>
            </a:pPr>
            <a:r>
              <a:rPr lang="en-US" sz="1867">
                <a:solidFill>
                  <a:srgbClr val="000000"/>
                </a:solidFill>
                <a:latin typeface="Open Sans Light Bold"/>
              </a:rPr>
              <a:t>8</a:t>
            </a:r>
          </a:p>
        </p:txBody>
      </p:sp>
      <p:grpSp>
        <p:nvGrpSpPr>
          <p:cNvPr id="21" name="Group 21"/>
          <p:cNvGrpSpPr>
            <a:grpSpLocks noChangeAspect="1"/>
          </p:cNvGrpSpPr>
          <p:nvPr/>
        </p:nvGrpSpPr>
        <p:grpSpPr>
          <a:xfrm>
            <a:off x="521611" y="382604"/>
            <a:ext cx="2168897" cy="2168888"/>
            <a:chOff x="0" y="0"/>
            <a:chExt cx="6350000" cy="6349975"/>
          </a:xfrm>
        </p:grpSpPr>
        <p:sp>
          <p:nvSpPr>
            <p:cNvPr id="22" name="Freeform 22"/>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sp>
      </p:grpSp>
      <p:grpSp>
        <p:nvGrpSpPr>
          <p:cNvPr id="23" name="Group 23"/>
          <p:cNvGrpSpPr/>
          <p:nvPr/>
        </p:nvGrpSpPr>
        <p:grpSpPr>
          <a:xfrm>
            <a:off x="609512" y="2912580"/>
            <a:ext cx="2581717" cy="2936140"/>
            <a:chOff x="0" y="0"/>
            <a:chExt cx="1019937" cy="1159957"/>
          </a:xfrm>
        </p:grpSpPr>
        <p:sp>
          <p:nvSpPr>
            <p:cNvPr id="24" name="Freeform 24"/>
            <p:cNvSpPr/>
            <p:nvPr/>
          </p:nvSpPr>
          <p:spPr>
            <a:xfrm>
              <a:off x="0" y="0"/>
              <a:ext cx="1019937" cy="1159957"/>
            </a:xfrm>
            <a:custGeom>
              <a:avLst/>
              <a:gdLst/>
              <a:ahLst/>
              <a:cxnLst/>
              <a:rect l="l" t="t" r="r" b="b"/>
              <a:pathLst>
                <a:path w="1019937" h="1159957">
                  <a:moveTo>
                    <a:pt x="764953" y="0"/>
                  </a:moveTo>
                  <a:lnTo>
                    <a:pt x="0" y="0"/>
                  </a:lnTo>
                  <a:lnTo>
                    <a:pt x="0" y="1159957"/>
                  </a:lnTo>
                  <a:lnTo>
                    <a:pt x="764953" y="1159957"/>
                  </a:lnTo>
                  <a:lnTo>
                    <a:pt x="1019937" y="579978"/>
                  </a:lnTo>
                  <a:lnTo>
                    <a:pt x="764953" y="0"/>
                  </a:lnTo>
                  <a:close/>
                </a:path>
              </a:pathLst>
            </a:custGeom>
            <a:solidFill>
              <a:srgbClr val="00ADE5"/>
            </a:solidFill>
          </p:spPr>
        </p:sp>
        <p:sp>
          <p:nvSpPr>
            <p:cNvPr id="25" name="TextBox 25"/>
            <p:cNvSpPr txBox="1"/>
            <p:nvPr/>
          </p:nvSpPr>
          <p:spPr>
            <a:xfrm>
              <a:off x="0" y="-47625"/>
              <a:ext cx="698500" cy="454025"/>
            </a:xfrm>
            <a:prstGeom prst="rect">
              <a:avLst/>
            </a:prstGeom>
          </p:spPr>
          <p:txBody>
            <a:bodyPr lIns="33867" tIns="33867" rIns="33867" bIns="33867" rtlCol="0" anchor="ctr"/>
            <a:lstStyle/>
            <a:p>
              <a:pPr algn="ctr">
                <a:lnSpc>
                  <a:spcPts val="1867"/>
                </a:lnSpc>
              </a:pPr>
              <a:endParaRPr sz="1200"/>
            </a:p>
          </p:txBody>
        </p:sp>
      </p:grpSp>
      <p:sp>
        <p:nvSpPr>
          <p:cNvPr id="26" name="TextBox 26"/>
          <p:cNvSpPr txBox="1"/>
          <p:nvPr/>
        </p:nvSpPr>
        <p:spPr>
          <a:xfrm>
            <a:off x="861070" y="3049267"/>
            <a:ext cx="1829438" cy="2636043"/>
          </a:xfrm>
          <a:prstGeom prst="rect">
            <a:avLst/>
          </a:prstGeom>
        </p:spPr>
        <p:txBody>
          <a:bodyPr lIns="0" tIns="0" rIns="0" bIns="0" rtlCol="0" anchor="t">
            <a:spAutoFit/>
          </a:bodyPr>
          <a:lstStyle/>
          <a:p>
            <a:pPr>
              <a:lnSpc>
                <a:spcPts val="2333"/>
              </a:lnSpc>
              <a:spcBef>
                <a:spcPct val="0"/>
              </a:spcBef>
            </a:pPr>
            <a:r>
              <a:rPr lang="en-US" sz="1667">
                <a:solidFill>
                  <a:srgbClr val="FFFFFF"/>
                </a:solidFill>
                <a:latin typeface="Open Sans"/>
              </a:rPr>
              <a:t>All though this pilot program focused mainly on individuals that resided on Oahu, there was 1 Intern who was able to work remotely from Maui.</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670867">
            <a:off x="8958334" y="-1399019"/>
            <a:ext cx="3497727" cy="3407533"/>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539024">
            <a:off x="-626510" y="3506236"/>
            <a:ext cx="3787889" cy="4382109"/>
          </a:xfrm>
          <a:prstGeom prst="rect">
            <a:avLst/>
          </a:prstGeom>
        </p:spPr>
      </p:pic>
      <p:sp>
        <p:nvSpPr>
          <p:cNvPr id="4" name="TextBox 4"/>
          <p:cNvSpPr txBox="1"/>
          <p:nvPr/>
        </p:nvSpPr>
        <p:spPr>
          <a:xfrm>
            <a:off x="3980400" y="1794933"/>
            <a:ext cx="7525800" cy="3225948"/>
          </a:xfrm>
          <a:prstGeom prst="rect">
            <a:avLst/>
          </a:prstGeom>
        </p:spPr>
        <p:txBody>
          <a:bodyPr lIns="0" tIns="0" rIns="0" bIns="0" rtlCol="0" anchor="t">
            <a:spAutoFit/>
          </a:bodyPr>
          <a:lstStyle/>
          <a:p>
            <a:pPr>
              <a:lnSpc>
                <a:spcPts val="2333"/>
              </a:lnSpc>
              <a:spcBef>
                <a:spcPct val="0"/>
              </a:spcBef>
            </a:pPr>
            <a:r>
              <a:rPr lang="en-US" sz="1667" dirty="0">
                <a:solidFill>
                  <a:srgbClr val="000000"/>
                </a:solidFill>
                <a:latin typeface="Open Sans Light"/>
              </a:rPr>
              <a:t>Micah completed his IT Internship at the Department of Human Services in the IT office.  Micah impressed his supervisor and coworkers with his hard work and dedication.  He played a critical role in helping the department with their inventory where he showed himself to be reliable, skillful, detail-oriented and accountable.  </a:t>
            </a:r>
          </a:p>
          <a:p>
            <a:pPr>
              <a:lnSpc>
                <a:spcPts val="2333"/>
              </a:lnSpc>
              <a:spcBef>
                <a:spcPct val="0"/>
              </a:spcBef>
            </a:pPr>
            <a:endParaRPr lang="en-US" sz="1667" dirty="0">
              <a:solidFill>
                <a:srgbClr val="000000"/>
              </a:solidFill>
              <a:latin typeface="Open Sans Light"/>
            </a:endParaRPr>
          </a:p>
          <a:p>
            <a:pPr>
              <a:lnSpc>
                <a:spcPts val="2333"/>
              </a:lnSpc>
              <a:spcBef>
                <a:spcPct val="0"/>
              </a:spcBef>
            </a:pPr>
            <a:r>
              <a:rPr lang="en-US" sz="1667" dirty="0">
                <a:solidFill>
                  <a:srgbClr val="000000"/>
                </a:solidFill>
                <a:latin typeface="Open Sans Light"/>
              </a:rPr>
              <a:t>Micah was hired at Queen's Medical Center as a permanent full-time IT Support Analyst II.  </a:t>
            </a:r>
          </a:p>
          <a:p>
            <a:pPr>
              <a:lnSpc>
                <a:spcPts val="2333"/>
              </a:lnSpc>
              <a:spcBef>
                <a:spcPct val="0"/>
              </a:spcBef>
            </a:pPr>
            <a:endParaRPr lang="en-US" sz="1667" dirty="0">
              <a:solidFill>
                <a:srgbClr val="000000"/>
              </a:solidFill>
              <a:latin typeface="Open Sans Light"/>
            </a:endParaRPr>
          </a:p>
          <a:p>
            <a:pPr>
              <a:lnSpc>
                <a:spcPts val="2333"/>
              </a:lnSpc>
              <a:spcBef>
                <a:spcPct val="0"/>
              </a:spcBef>
            </a:pPr>
            <a:r>
              <a:rPr lang="en-US" sz="1667" dirty="0">
                <a:solidFill>
                  <a:srgbClr val="000000"/>
                </a:solidFill>
                <a:latin typeface="Open Sans Light"/>
              </a:rPr>
              <a:t>Micah learned software programs during his internship that secured the position at Queen's Medical Center.</a:t>
            </a:r>
          </a:p>
        </p:txBody>
      </p:sp>
      <p:pic>
        <p:nvPicPr>
          <p:cNvPr id="5" name="Picture 5"/>
          <p:cNvPicPr>
            <a:picLocks noChangeAspect="1"/>
          </p:cNvPicPr>
          <p:nvPr/>
        </p:nvPicPr>
        <p:blipFill>
          <a:blip r:embed="rId6"/>
          <a:srcRect/>
          <a:stretch>
            <a:fillRect/>
          </a:stretch>
        </p:blipFill>
        <p:spPr>
          <a:xfrm>
            <a:off x="494246" y="771503"/>
            <a:ext cx="3038036" cy="2798891"/>
          </a:xfrm>
          <a:prstGeom prst="rect">
            <a:avLst/>
          </a:prstGeom>
        </p:spPr>
      </p:pic>
      <p:sp>
        <p:nvSpPr>
          <p:cNvPr id="6" name="TextBox 6"/>
          <p:cNvSpPr txBox="1"/>
          <p:nvPr/>
        </p:nvSpPr>
        <p:spPr>
          <a:xfrm>
            <a:off x="1654911" y="3532294"/>
            <a:ext cx="716707" cy="304571"/>
          </a:xfrm>
          <a:prstGeom prst="rect">
            <a:avLst/>
          </a:prstGeom>
        </p:spPr>
        <p:txBody>
          <a:bodyPr lIns="0" tIns="0" rIns="0" bIns="0" rtlCol="0" anchor="t">
            <a:spAutoFit/>
          </a:bodyPr>
          <a:lstStyle/>
          <a:p>
            <a:pPr algn="ctr">
              <a:lnSpc>
                <a:spcPts val="2613"/>
              </a:lnSpc>
              <a:spcBef>
                <a:spcPct val="0"/>
              </a:spcBef>
            </a:pPr>
            <a:r>
              <a:rPr lang="en-US" sz="1867">
                <a:solidFill>
                  <a:srgbClr val="000000"/>
                </a:solidFill>
                <a:latin typeface="Open Sans Light Bold"/>
              </a:rPr>
              <a:t>Micah</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670867">
            <a:off x="8958334" y="-1399019"/>
            <a:ext cx="3497727" cy="3407533"/>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539024">
            <a:off x="-626510" y="3506236"/>
            <a:ext cx="3787889" cy="4382109"/>
          </a:xfrm>
          <a:prstGeom prst="rect">
            <a:avLst/>
          </a:prstGeom>
        </p:spPr>
      </p:pic>
      <p:pic>
        <p:nvPicPr>
          <p:cNvPr id="4" name="Picture 4"/>
          <p:cNvPicPr>
            <a:picLocks noChangeAspect="1"/>
          </p:cNvPicPr>
          <p:nvPr/>
        </p:nvPicPr>
        <p:blipFill>
          <a:blip r:embed="rId6"/>
          <a:srcRect l="18620" r="26732" b="2435"/>
          <a:stretch>
            <a:fillRect/>
          </a:stretch>
        </p:blipFill>
        <p:spPr>
          <a:xfrm>
            <a:off x="685800" y="736632"/>
            <a:ext cx="2810531" cy="2279237"/>
          </a:xfrm>
          <a:prstGeom prst="rect">
            <a:avLst/>
          </a:prstGeom>
        </p:spPr>
      </p:pic>
      <p:sp>
        <p:nvSpPr>
          <p:cNvPr id="5" name="TextBox 5"/>
          <p:cNvSpPr txBox="1"/>
          <p:nvPr/>
        </p:nvSpPr>
        <p:spPr>
          <a:xfrm>
            <a:off x="1643812" y="3139915"/>
            <a:ext cx="894507" cy="304571"/>
          </a:xfrm>
          <a:prstGeom prst="rect">
            <a:avLst/>
          </a:prstGeom>
        </p:spPr>
        <p:txBody>
          <a:bodyPr lIns="0" tIns="0" rIns="0" bIns="0" rtlCol="0" anchor="t">
            <a:spAutoFit/>
          </a:bodyPr>
          <a:lstStyle/>
          <a:p>
            <a:pPr algn="ctr">
              <a:lnSpc>
                <a:spcPts val="2613"/>
              </a:lnSpc>
              <a:spcBef>
                <a:spcPct val="0"/>
              </a:spcBef>
            </a:pPr>
            <a:r>
              <a:rPr lang="en-US" sz="1867">
                <a:solidFill>
                  <a:srgbClr val="000000"/>
                </a:solidFill>
                <a:latin typeface="Open Sans Light Bold"/>
              </a:rPr>
              <a:t>William</a:t>
            </a:r>
          </a:p>
        </p:txBody>
      </p:sp>
      <p:sp>
        <p:nvSpPr>
          <p:cNvPr id="6" name="TextBox 6"/>
          <p:cNvSpPr txBox="1"/>
          <p:nvPr/>
        </p:nvSpPr>
        <p:spPr>
          <a:xfrm>
            <a:off x="3859522" y="1306432"/>
            <a:ext cx="7737325" cy="4110805"/>
          </a:xfrm>
          <a:prstGeom prst="rect">
            <a:avLst/>
          </a:prstGeom>
        </p:spPr>
        <p:txBody>
          <a:bodyPr lIns="0" tIns="0" rIns="0" bIns="0" rtlCol="0" anchor="t">
            <a:spAutoFit/>
          </a:bodyPr>
          <a:lstStyle/>
          <a:p>
            <a:pPr>
              <a:lnSpc>
                <a:spcPts val="2333"/>
              </a:lnSpc>
            </a:pPr>
            <a:r>
              <a:rPr lang="en-US" sz="1667" dirty="0">
                <a:solidFill>
                  <a:srgbClr val="000000"/>
                </a:solidFill>
                <a:latin typeface="Open Sans Light"/>
              </a:rPr>
              <a:t>William enjoyed his IT Internship.</a:t>
            </a:r>
          </a:p>
          <a:p>
            <a:pPr>
              <a:lnSpc>
                <a:spcPts val="2333"/>
              </a:lnSpc>
            </a:pPr>
            <a:endParaRPr lang="en-US" sz="1667" dirty="0">
              <a:solidFill>
                <a:srgbClr val="000000"/>
              </a:solidFill>
              <a:latin typeface="Open Sans Light"/>
            </a:endParaRPr>
          </a:p>
          <a:p>
            <a:pPr>
              <a:lnSpc>
                <a:spcPts val="2333"/>
              </a:lnSpc>
            </a:pPr>
            <a:r>
              <a:rPr lang="en-US" sz="1667" dirty="0">
                <a:solidFill>
                  <a:srgbClr val="000000"/>
                </a:solidFill>
                <a:latin typeface="Open Sans Light"/>
              </a:rPr>
              <a:t>His supervisor and co-workers speak highly of him. He is currently volunteering with the Hawaii Ethics Commission and started an internship with Hawaiian Telcom which is focused on Cyber Security, Information Security, and Network Operations. </a:t>
            </a:r>
          </a:p>
          <a:p>
            <a:pPr>
              <a:lnSpc>
                <a:spcPts val="2333"/>
              </a:lnSpc>
            </a:pPr>
            <a:endParaRPr lang="en-US" sz="1667" dirty="0">
              <a:solidFill>
                <a:srgbClr val="000000"/>
              </a:solidFill>
              <a:latin typeface="Open Sans Light"/>
            </a:endParaRPr>
          </a:p>
          <a:p>
            <a:pPr>
              <a:lnSpc>
                <a:spcPts val="2333"/>
              </a:lnSpc>
            </a:pPr>
            <a:r>
              <a:rPr lang="en-US" sz="1667" dirty="0">
                <a:solidFill>
                  <a:srgbClr val="000000"/>
                </a:solidFill>
                <a:latin typeface="Open Sans Light"/>
              </a:rPr>
              <a:t>Will donates a large portion of his earnings towards several non-profits including schools.</a:t>
            </a:r>
          </a:p>
          <a:p>
            <a:pPr>
              <a:lnSpc>
                <a:spcPts val="2333"/>
              </a:lnSpc>
            </a:pPr>
            <a:endParaRPr lang="en-US" sz="1667" dirty="0">
              <a:solidFill>
                <a:srgbClr val="000000"/>
              </a:solidFill>
              <a:latin typeface="Open Sans Light"/>
            </a:endParaRPr>
          </a:p>
          <a:p>
            <a:pPr>
              <a:lnSpc>
                <a:spcPts val="2333"/>
              </a:lnSpc>
              <a:spcBef>
                <a:spcPct val="0"/>
              </a:spcBef>
            </a:pPr>
            <a:r>
              <a:rPr lang="en-US" sz="1667" dirty="0">
                <a:solidFill>
                  <a:srgbClr val="000000"/>
                </a:solidFill>
                <a:latin typeface="Open Sans Light"/>
              </a:rPr>
              <a:t>Will is also concentrating on completing school. He is currently enrolled with Windward Community College where he is expected to graduate in the Spring of 2023 and is also attending Honolulu Community College where he expects to graduate in the Fall of 2024.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D7E5D6-06AB-09BE-8416-636549F2709B}"/>
              </a:ext>
            </a:extLst>
          </p:cNvPr>
          <p:cNvSpPr txBox="1"/>
          <p:nvPr/>
        </p:nvSpPr>
        <p:spPr>
          <a:xfrm>
            <a:off x="291402" y="241160"/>
            <a:ext cx="11083332" cy="4524315"/>
          </a:xfrm>
          <a:prstGeom prst="rect">
            <a:avLst/>
          </a:prstGeom>
          <a:noFill/>
        </p:spPr>
        <p:txBody>
          <a:bodyPr wrap="square" rtlCol="0">
            <a:spAutoFit/>
          </a:bodyPr>
          <a:lstStyle/>
          <a:p>
            <a:r>
              <a:rPr lang="en-US" sz="3200" dirty="0">
                <a:latin typeface="+mj-lt"/>
              </a:rPr>
              <a:t>RKT Media</a:t>
            </a:r>
          </a:p>
          <a:p>
            <a:r>
              <a:rPr lang="en-US" sz="3200" dirty="0">
                <a:latin typeface="+mj-lt"/>
              </a:rPr>
              <a:t> • Outreach and Recruitment Project </a:t>
            </a:r>
          </a:p>
          <a:p>
            <a:r>
              <a:rPr lang="en-US" sz="3200" dirty="0">
                <a:latin typeface="+mj-lt"/>
              </a:rPr>
              <a:t>• $159,058.00 </a:t>
            </a:r>
          </a:p>
          <a:p>
            <a:r>
              <a:rPr lang="en-US" sz="3200" dirty="0">
                <a:latin typeface="+mj-lt"/>
              </a:rPr>
              <a:t>• Social Media Presence </a:t>
            </a:r>
          </a:p>
          <a:p>
            <a:r>
              <a:rPr lang="en-US" sz="3200" dirty="0">
                <a:latin typeface="+mj-lt"/>
              </a:rPr>
              <a:t>• </a:t>
            </a:r>
            <a:r>
              <a:rPr lang="en-US" sz="3200" dirty="0" err="1">
                <a:latin typeface="+mj-lt"/>
              </a:rPr>
              <a:t>Youtube</a:t>
            </a:r>
            <a:r>
              <a:rPr lang="en-US" sz="3200" dirty="0">
                <a:latin typeface="+mj-lt"/>
              </a:rPr>
              <a:t>: 750,000-3.2 million impressions </a:t>
            </a:r>
          </a:p>
          <a:p>
            <a:r>
              <a:rPr lang="en-US" sz="3200" dirty="0">
                <a:latin typeface="+mj-lt"/>
              </a:rPr>
              <a:t>• Facebook/Instagram: 1.400,000 audience 2.10,000-1.8 million daily reach (proposed audience would view ads almost 3 times in six months) </a:t>
            </a:r>
          </a:p>
          <a:p>
            <a:r>
              <a:rPr lang="en-US" sz="3200" dirty="0">
                <a:latin typeface="+mj-lt"/>
              </a:rPr>
              <a:t>• Primetime Commercials</a:t>
            </a:r>
          </a:p>
        </p:txBody>
      </p:sp>
    </p:spTree>
    <p:extLst>
      <p:ext uri="{BB962C8B-B14F-4D97-AF65-F5344CB8AC3E}">
        <p14:creationId xmlns:p14="http://schemas.microsoft.com/office/powerpoint/2010/main" val="2955039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7B9A84-E6DD-43BD-5FFA-3232DD4E31D2}"/>
              </a:ext>
            </a:extLst>
          </p:cNvPr>
          <p:cNvSpPr txBox="1"/>
          <p:nvPr/>
        </p:nvSpPr>
        <p:spPr>
          <a:xfrm>
            <a:off x="190919" y="90435"/>
            <a:ext cx="8965640" cy="5693866"/>
          </a:xfrm>
          <a:prstGeom prst="rect">
            <a:avLst/>
          </a:prstGeom>
          <a:noFill/>
        </p:spPr>
        <p:txBody>
          <a:bodyPr wrap="square">
            <a:spAutoFit/>
          </a:bodyPr>
          <a:lstStyle/>
          <a:p>
            <a:r>
              <a:rPr lang="en-US" sz="2800" dirty="0"/>
              <a:t>Chamber of Commerce Hawaii </a:t>
            </a:r>
          </a:p>
          <a:p>
            <a:r>
              <a:rPr lang="en-US" sz="2800" dirty="0"/>
              <a:t>• Hawaii Employer Sector Partnerships </a:t>
            </a:r>
          </a:p>
          <a:p>
            <a:r>
              <a:rPr lang="en-US" sz="2800" dirty="0"/>
              <a:t>• $119,658.82 • Four Sectors • Engineering </a:t>
            </a:r>
          </a:p>
          <a:p>
            <a:r>
              <a:rPr lang="en-US" sz="2800" dirty="0"/>
              <a:t>• 73 employers • Campbell, Castle &amp; Waipahu School Complexes (14 Title 1 schools) • Engineers Week (11 events, 33 engineers, 500+ students) </a:t>
            </a:r>
          </a:p>
          <a:p>
            <a:r>
              <a:rPr lang="en-US" sz="2800" dirty="0"/>
              <a:t>• Healthcare • 80+ employers </a:t>
            </a:r>
          </a:p>
          <a:p>
            <a:r>
              <a:rPr lang="en-US" sz="2800" dirty="0"/>
              <a:t>• Farrington, Kapolei, Pearl City, Waianae School Complexes (22 Title 1 schools) </a:t>
            </a:r>
          </a:p>
          <a:p>
            <a:r>
              <a:rPr lang="en-US" sz="2800" dirty="0"/>
              <a:t>• Information Technology </a:t>
            </a:r>
          </a:p>
          <a:p>
            <a:r>
              <a:rPr lang="en-US" sz="2800" dirty="0"/>
              <a:t>• Increasing Internships • Build IT Job Board/Bank </a:t>
            </a:r>
          </a:p>
          <a:p>
            <a:r>
              <a:rPr lang="en-US" sz="2800" dirty="0"/>
              <a:t>• Maritime Industry • Focus on welding</a:t>
            </a:r>
          </a:p>
          <a:p>
            <a:r>
              <a:rPr lang="en-US" sz="2800" dirty="0"/>
              <a:t>• In partnership with Hawaii Defense Alliance</a:t>
            </a:r>
          </a:p>
        </p:txBody>
      </p:sp>
    </p:spTree>
    <p:extLst>
      <p:ext uri="{BB962C8B-B14F-4D97-AF65-F5344CB8AC3E}">
        <p14:creationId xmlns:p14="http://schemas.microsoft.com/office/powerpoint/2010/main" val="1470150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9EF8FC5-18E5-A86C-F68D-6B669C5CE0C5}"/>
              </a:ext>
            </a:extLst>
          </p:cNvPr>
          <p:cNvSpPr txBox="1"/>
          <p:nvPr/>
        </p:nvSpPr>
        <p:spPr>
          <a:xfrm>
            <a:off x="976044" y="750013"/>
            <a:ext cx="10674849" cy="3077766"/>
          </a:xfrm>
          <a:prstGeom prst="rect">
            <a:avLst/>
          </a:prstGeom>
          <a:noFill/>
        </p:spPr>
        <p:txBody>
          <a:bodyPr wrap="square" rtlCol="0">
            <a:spAutoFit/>
          </a:bodyPr>
          <a:lstStyle/>
          <a:p>
            <a:r>
              <a:rPr lang="en-US" sz="4400" dirty="0"/>
              <a:t>Apprenticeship Program </a:t>
            </a:r>
          </a:p>
          <a:p>
            <a:endParaRPr lang="en-US" sz="4400" dirty="0"/>
          </a:p>
          <a:p>
            <a:pPr marL="285750" indent="-285750">
              <a:buFont typeface="Arial" panose="020B0604020202020204" pitchFamily="34" charset="0"/>
              <a:buChar char="•"/>
            </a:pPr>
            <a:r>
              <a:rPr lang="en-US" sz="4400" dirty="0"/>
              <a:t>State Apprenticeship Agency</a:t>
            </a:r>
          </a:p>
          <a:p>
            <a:pPr marL="285750" indent="-285750">
              <a:buFont typeface="Arial" panose="020B0604020202020204" pitchFamily="34" charset="0"/>
              <a:buChar char="•"/>
            </a:pPr>
            <a:r>
              <a:rPr lang="en-US" sz="4400" dirty="0"/>
              <a:t>State Apprenticeship Council</a:t>
            </a:r>
          </a:p>
          <a:p>
            <a:endParaRPr lang="en-US" dirty="0"/>
          </a:p>
        </p:txBody>
      </p:sp>
    </p:spTree>
    <p:extLst>
      <p:ext uri="{BB962C8B-B14F-4D97-AF65-F5344CB8AC3E}">
        <p14:creationId xmlns:p14="http://schemas.microsoft.com/office/powerpoint/2010/main" val="604420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1BA5099-EB39-ECCC-5C7D-5CD502856298}"/>
              </a:ext>
            </a:extLst>
          </p:cNvPr>
          <p:cNvSpPr txBox="1"/>
          <p:nvPr/>
        </p:nvSpPr>
        <p:spPr>
          <a:xfrm>
            <a:off x="1089061" y="698642"/>
            <a:ext cx="10233060" cy="5016758"/>
          </a:xfrm>
          <a:prstGeom prst="rect">
            <a:avLst/>
          </a:prstGeom>
          <a:noFill/>
        </p:spPr>
        <p:txBody>
          <a:bodyPr wrap="square" rtlCol="0">
            <a:spAutoFit/>
          </a:bodyPr>
          <a:lstStyle/>
          <a:p>
            <a:endParaRPr lang="en-US" sz="3200" b="1" dirty="0"/>
          </a:p>
          <a:p>
            <a:endParaRPr lang="en-US" sz="3200" dirty="0"/>
          </a:p>
          <a:p>
            <a:pPr marL="285750" indent="-285750">
              <a:buFont typeface="Arial" panose="020B0604020202020204" pitchFamily="34" charset="0"/>
              <a:buChar char="•"/>
            </a:pPr>
            <a:r>
              <a:rPr lang="en-US" sz="3200" dirty="0"/>
              <a:t>The Hawaii Carpenters Apprenticeship and Training Fund (June 4, 2022)</a:t>
            </a:r>
          </a:p>
          <a:p>
            <a:pPr marL="285750" indent="-285750">
              <a:buFont typeface="Arial" panose="020B0604020202020204" pitchFamily="34" charset="0"/>
              <a:buChar char="•"/>
            </a:pPr>
            <a:r>
              <a:rPr lang="en-US" sz="3200" dirty="0"/>
              <a:t>Plumbers and Pipefitters  (July 9, 2022)</a:t>
            </a:r>
          </a:p>
          <a:p>
            <a:pPr marL="285750" indent="-285750">
              <a:buFont typeface="Arial" panose="020B0604020202020204" pitchFamily="34" charset="0"/>
              <a:buChar char="•"/>
            </a:pPr>
            <a:r>
              <a:rPr lang="en-US" sz="3200" dirty="0"/>
              <a:t>1 new program registered </a:t>
            </a:r>
          </a:p>
          <a:p>
            <a:pPr marL="285750" indent="-285750">
              <a:buFont typeface="Arial" panose="020B0604020202020204" pitchFamily="34" charset="0"/>
              <a:buChar char="•"/>
            </a:pPr>
            <a:r>
              <a:rPr lang="en-US" sz="3200" dirty="0"/>
              <a:t>As of July 12, 2022 there are 6,203 registered apprentices</a:t>
            </a:r>
          </a:p>
          <a:p>
            <a:pPr marL="285750" indent="-285750">
              <a:buFont typeface="Arial" panose="020B0604020202020204" pitchFamily="34" charset="0"/>
              <a:buChar char="•"/>
            </a:pPr>
            <a:r>
              <a:rPr lang="en-US" sz="3200" dirty="0"/>
              <a:t>461 apprentices became </a:t>
            </a:r>
            <a:r>
              <a:rPr lang="en-US" sz="3200" dirty="0" err="1"/>
              <a:t>journeyworkers</a:t>
            </a:r>
            <a:r>
              <a:rPr lang="en-US" sz="3200" dirty="0"/>
              <a:t>  (July 1,2021-June 30, 2022)</a:t>
            </a:r>
          </a:p>
        </p:txBody>
      </p:sp>
    </p:spTree>
    <p:extLst>
      <p:ext uri="{BB962C8B-B14F-4D97-AF65-F5344CB8AC3E}">
        <p14:creationId xmlns:p14="http://schemas.microsoft.com/office/powerpoint/2010/main" val="3869967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B923E-9E37-3A73-4211-5ECF4F2CD13C}"/>
              </a:ext>
            </a:extLst>
          </p:cNvPr>
          <p:cNvSpPr>
            <a:spLocks noGrp="1"/>
          </p:cNvSpPr>
          <p:nvPr>
            <p:ph type="title"/>
          </p:nvPr>
        </p:nvSpPr>
        <p:spPr>
          <a:xfrm>
            <a:off x="451303" y="664238"/>
            <a:ext cx="8596668" cy="1298126"/>
          </a:xfrm>
        </p:spPr>
        <p:txBody>
          <a:bodyPr>
            <a:normAutofit/>
          </a:bodyPr>
          <a:lstStyle/>
          <a:p>
            <a:r>
              <a:rPr lang="en-US" dirty="0">
                <a:solidFill>
                  <a:schemeClr val="tx1"/>
                </a:solidFill>
              </a:rPr>
              <a:t>Projects</a:t>
            </a:r>
          </a:p>
        </p:txBody>
      </p:sp>
      <p:sp>
        <p:nvSpPr>
          <p:cNvPr id="3" name="Content Placeholder 2">
            <a:extLst>
              <a:ext uri="{FF2B5EF4-FFF2-40B4-BE49-F238E27FC236}">
                <a16:creationId xmlns:a16="http://schemas.microsoft.com/office/drawing/2014/main" id="{982DD818-1AED-BFD9-FB87-D52CC3B29A7C}"/>
              </a:ext>
            </a:extLst>
          </p:cNvPr>
          <p:cNvSpPr>
            <a:spLocks noGrp="1"/>
          </p:cNvSpPr>
          <p:nvPr>
            <p:ph idx="1"/>
          </p:nvPr>
        </p:nvSpPr>
        <p:spPr/>
        <p:txBody>
          <a:bodyPr>
            <a:normAutofit/>
          </a:bodyPr>
          <a:lstStyle/>
          <a:p>
            <a:r>
              <a:rPr lang="en-US" sz="3600" dirty="0"/>
              <a:t>Summer Youth</a:t>
            </a:r>
          </a:p>
          <a:p>
            <a:r>
              <a:rPr lang="en-US" sz="3600" dirty="0"/>
              <a:t>IT Internship</a:t>
            </a:r>
          </a:p>
          <a:p>
            <a:r>
              <a:rPr lang="en-US" sz="3600" dirty="0"/>
              <a:t>Sector Partnerships</a:t>
            </a:r>
          </a:p>
          <a:p>
            <a:r>
              <a:rPr lang="en-US" sz="3600" dirty="0"/>
              <a:t>RKT Media</a:t>
            </a:r>
          </a:p>
          <a:p>
            <a:r>
              <a:rPr lang="en-US" sz="3600" dirty="0"/>
              <a:t>Sector Strategies</a:t>
            </a:r>
          </a:p>
        </p:txBody>
      </p:sp>
    </p:spTree>
    <p:extLst>
      <p:ext uri="{BB962C8B-B14F-4D97-AF65-F5344CB8AC3E}">
        <p14:creationId xmlns:p14="http://schemas.microsoft.com/office/powerpoint/2010/main" val="3738291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027844" y="382604"/>
            <a:ext cx="8338496" cy="394670"/>
            <a:chOff x="0" y="0"/>
            <a:chExt cx="12074527" cy="571500"/>
          </a:xfrm>
        </p:grpSpPr>
        <p:sp>
          <p:nvSpPr>
            <p:cNvPr id="3" name="Freeform 3"/>
            <p:cNvSpPr/>
            <p:nvPr/>
          </p:nvSpPr>
          <p:spPr>
            <a:xfrm>
              <a:off x="0" y="255270"/>
              <a:ext cx="12074527" cy="69850"/>
            </a:xfrm>
            <a:custGeom>
              <a:avLst/>
              <a:gdLst/>
              <a:ahLst/>
              <a:cxnLst/>
              <a:rect l="l" t="t" r="r" b="b"/>
              <a:pathLst>
                <a:path w="12074527" h="69850">
                  <a:moveTo>
                    <a:pt x="11783697" y="0"/>
                  </a:moveTo>
                  <a:lnTo>
                    <a:pt x="0" y="0"/>
                  </a:lnTo>
                  <a:lnTo>
                    <a:pt x="0" y="69850"/>
                  </a:lnTo>
                  <a:lnTo>
                    <a:pt x="12074527" y="69850"/>
                  </a:lnTo>
                  <a:lnTo>
                    <a:pt x="12074527" y="0"/>
                  </a:lnTo>
                  <a:close/>
                </a:path>
              </a:pathLst>
            </a:custGeom>
            <a:solidFill>
              <a:srgbClr val="00ADE5"/>
            </a:solidFill>
          </p:spPr>
        </p:sp>
      </p:grpSp>
      <p:grpSp>
        <p:nvGrpSpPr>
          <p:cNvPr id="4" name="Group 4"/>
          <p:cNvGrpSpPr/>
          <p:nvPr/>
        </p:nvGrpSpPr>
        <p:grpSpPr>
          <a:xfrm>
            <a:off x="3027844" y="1772494"/>
            <a:ext cx="8338496" cy="394670"/>
            <a:chOff x="0" y="0"/>
            <a:chExt cx="12074527" cy="571500"/>
          </a:xfrm>
        </p:grpSpPr>
        <p:sp>
          <p:nvSpPr>
            <p:cNvPr id="5" name="Freeform 5"/>
            <p:cNvSpPr/>
            <p:nvPr/>
          </p:nvSpPr>
          <p:spPr>
            <a:xfrm>
              <a:off x="0" y="255270"/>
              <a:ext cx="12074527" cy="69850"/>
            </a:xfrm>
            <a:custGeom>
              <a:avLst/>
              <a:gdLst/>
              <a:ahLst/>
              <a:cxnLst/>
              <a:rect l="l" t="t" r="r" b="b"/>
              <a:pathLst>
                <a:path w="12074527" h="69850">
                  <a:moveTo>
                    <a:pt x="11783697" y="0"/>
                  </a:moveTo>
                  <a:lnTo>
                    <a:pt x="0" y="0"/>
                  </a:lnTo>
                  <a:lnTo>
                    <a:pt x="0" y="69850"/>
                  </a:lnTo>
                  <a:lnTo>
                    <a:pt x="12074527" y="69850"/>
                  </a:lnTo>
                  <a:lnTo>
                    <a:pt x="12074527" y="0"/>
                  </a:lnTo>
                  <a:close/>
                </a:path>
              </a:pathLst>
            </a:custGeom>
            <a:solidFill>
              <a:srgbClr val="00ADE5"/>
            </a:solidFill>
          </p:spPr>
        </p:sp>
      </p:grpSp>
      <p:sp>
        <p:nvSpPr>
          <p:cNvPr id="6" name="TextBox 6"/>
          <p:cNvSpPr txBox="1"/>
          <p:nvPr/>
        </p:nvSpPr>
        <p:spPr>
          <a:xfrm>
            <a:off x="3059732" y="1382435"/>
            <a:ext cx="6101839" cy="410369"/>
          </a:xfrm>
          <a:prstGeom prst="rect">
            <a:avLst/>
          </a:prstGeom>
        </p:spPr>
        <p:txBody>
          <a:bodyPr lIns="0" tIns="0" rIns="0" bIns="0" rtlCol="0" anchor="t">
            <a:spAutoFit/>
          </a:bodyPr>
          <a:lstStyle/>
          <a:p>
            <a:pPr>
              <a:lnSpc>
                <a:spcPts val="3159"/>
              </a:lnSpc>
            </a:pPr>
            <a:r>
              <a:rPr lang="en-US" sz="3067">
                <a:solidFill>
                  <a:srgbClr val="000000"/>
                </a:solidFill>
                <a:latin typeface="Playfair Display"/>
              </a:rPr>
              <a:t>Summer Youth Program </a:t>
            </a:r>
          </a:p>
        </p:txBody>
      </p:sp>
      <p:grpSp>
        <p:nvGrpSpPr>
          <p:cNvPr id="7" name="Group 7"/>
          <p:cNvGrpSpPr/>
          <p:nvPr/>
        </p:nvGrpSpPr>
        <p:grpSpPr>
          <a:xfrm>
            <a:off x="3027845" y="749654"/>
            <a:ext cx="3987603" cy="489105"/>
            <a:chOff x="0" y="0"/>
            <a:chExt cx="2023339" cy="248175"/>
          </a:xfrm>
        </p:grpSpPr>
        <p:sp>
          <p:nvSpPr>
            <p:cNvPr id="8" name="Freeform 8"/>
            <p:cNvSpPr/>
            <p:nvPr/>
          </p:nvSpPr>
          <p:spPr>
            <a:xfrm>
              <a:off x="0" y="0"/>
              <a:ext cx="2023339" cy="248175"/>
            </a:xfrm>
            <a:custGeom>
              <a:avLst/>
              <a:gdLst/>
              <a:ahLst/>
              <a:cxnLst/>
              <a:rect l="l" t="t" r="r" b="b"/>
              <a:pathLst>
                <a:path w="2023339" h="248175">
                  <a:moveTo>
                    <a:pt x="0" y="0"/>
                  </a:moveTo>
                  <a:lnTo>
                    <a:pt x="2023339" y="0"/>
                  </a:lnTo>
                  <a:lnTo>
                    <a:pt x="2023339" y="248175"/>
                  </a:lnTo>
                  <a:lnTo>
                    <a:pt x="0" y="248175"/>
                  </a:lnTo>
                  <a:close/>
                </a:path>
              </a:pathLst>
            </a:custGeom>
            <a:solidFill>
              <a:srgbClr val="00497B"/>
            </a:solidFill>
          </p:spPr>
        </p:sp>
      </p:grpSp>
      <p:grpSp>
        <p:nvGrpSpPr>
          <p:cNvPr id="9" name="Group 9"/>
          <p:cNvGrpSpPr>
            <a:grpSpLocks noChangeAspect="1"/>
          </p:cNvGrpSpPr>
          <p:nvPr/>
        </p:nvGrpSpPr>
        <p:grpSpPr>
          <a:xfrm>
            <a:off x="521611" y="382604"/>
            <a:ext cx="2168897" cy="2168888"/>
            <a:chOff x="0" y="0"/>
            <a:chExt cx="6350000" cy="6349975"/>
          </a:xfrm>
        </p:grpSpPr>
        <p:sp>
          <p:nvSpPr>
            <p:cNvPr id="10" name="Freeform 10"/>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sp>
      </p:grpSp>
      <p:sp>
        <p:nvSpPr>
          <p:cNvPr id="11" name="TextBox 11"/>
          <p:cNvSpPr txBox="1"/>
          <p:nvPr/>
        </p:nvSpPr>
        <p:spPr>
          <a:xfrm>
            <a:off x="3059733" y="820217"/>
            <a:ext cx="3923827" cy="337721"/>
          </a:xfrm>
          <a:prstGeom prst="rect">
            <a:avLst/>
          </a:prstGeom>
        </p:spPr>
        <p:txBody>
          <a:bodyPr lIns="0" tIns="0" rIns="0" bIns="0" rtlCol="0" anchor="t">
            <a:spAutoFit/>
          </a:bodyPr>
          <a:lstStyle/>
          <a:p>
            <a:pPr algn="ctr">
              <a:lnSpc>
                <a:spcPts val="2789"/>
              </a:lnSpc>
            </a:pPr>
            <a:r>
              <a:rPr lang="en-US" sz="2066" spc="155">
                <a:solidFill>
                  <a:srgbClr val="FFFFFF"/>
                </a:solidFill>
                <a:latin typeface="Open Sans"/>
              </a:rPr>
              <a:t>2022 FINANCIAL LITERACY</a:t>
            </a:r>
          </a:p>
        </p:txBody>
      </p:sp>
      <p:grpSp>
        <p:nvGrpSpPr>
          <p:cNvPr id="12" name="Group 12"/>
          <p:cNvGrpSpPr/>
          <p:nvPr/>
        </p:nvGrpSpPr>
        <p:grpSpPr>
          <a:xfrm>
            <a:off x="3027844" y="6172200"/>
            <a:ext cx="8338496" cy="394670"/>
            <a:chOff x="0" y="0"/>
            <a:chExt cx="12074527" cy="571500"/>
          </a:xfrm>
        </p:grpSpPr>
        <p:sp>
          <p:nvSpPr>
            <p:cNvPr id="13" name="Freeform 13"/>
            <p:cNvSpPr/>
            <p:nvPr/>
          </p:nvSpPr>
          <p:spPr>
            <a:xfrm>
              <a:off x="0" y="255270"/>
              <a:ext cx="12074527" cy="69850"/>
            </a:xfrm>
            <a:custGeom>
              <a:avLst/>
              <a:gdLst/>
              <a:ahLst/>
              <a:cxnLst/>
              <a:rect l="l" t="t" r="r" b="b"/>
              <a:pathLst>
                <a:path w="12074527" h="69850">
                  <a:moveTo>
                    <a:pt x="11783697" y="0"/>
                  </a:moveTo>
                  <a:lnTo>
                    <a:pt x="0" y="0"/>
                  </a:lnTo>
                  <a:lnTo>
                    <a:pt x="0" y="69850"/>
                  </a:lnTo>
                  <a:lnTo>
                    <a:pt x="12074527" y="69850"/>
                  </a:lnTo>
                  <a:lnTo>
                    <a:pt x="12074527" y="0"/>
                  </a:lnTo>
                  <a:close/>
                </a:path>
              </a:pathLst>
            </a:custGeom>
            <a:solidFill>
              <a:srgbClr val="00ADE5"/>
            </a:solidFill>
          </p:spPr>
        </p:sp>
      </p:grpSp>
      <p:sp>
        <p:nvSpPr>
          <p:cNvPr id="14" name="TextBox 14"/>
          <p:cNvSpPr txBox="1"/>
          <p:nvPr/>
        </p:nvSpPr>
        <p:spPr>
          <a:xfrm>
            <a:off x="2922090" y="2507043"/>
            <a:ext cx="2772289" cy="408573"/>
          </a:xfrm>
          <a:prstGeom prst="rect">
            <a:avLst/>
          </a:prstGeom>
        </p:spPr>
        <p:txBody>
          <a:bodyPr lIns="0" tIns="0" rIns="0" bIns="0" rtlCol="0" anchor="t">
            <a:spAutoFit/>
          </a:bodyPr>
          <a:lstStyle/>
          <a:p>
            <a:pPr algn="ctr">
              <a:lnSpc>
                <a:spcPts val="3453"/>
              </a:lnSpc>
            </a:pPr>
            <a:r>
              <a:rPr lang="en-US" sz="2466">
                <a:solidFill>
                  <a:srgbClr val="000000"/>
                </a:solidFill>
                <a:latin typeface="Open Sans Light Bold Italics"/>
              </a:rPr>
              <a:t>Purpose and Goal</a:t>
            </a:r>
          </a:p>
        </p:txBody>
      </p:sp>
      <p:grpSp>
        <p:nvGrpSpPr>
          <p:cNvPr id="15" name="Group 15"/>
          <p:cNvGrpSpPr/>
          <p:nvPr/>
        </p:nvGrpSpPr>
        <p:grpSpPr>
          <a:xfrm>
            <a:off x="3027844" y="3200040"/>
            <a:ext cx="8338496" cy="2635849"/>
            <a:chOff x="0" y="0"/>
            <a:chExt cx="2609871" cy="824996"/>
          </a:xfrm>
        </p:grpSpPr>
        <p:sp>
          <p:nvSpPr>
            <p:cNvPr id="16" name="Freeform 16"/>
            <p:cNvSpPr/>
            <p:nvPr/>
          </p:nvSpPr>
          <p:spPr>
            <a:xfrm>
              <a:off x="0" y="0"/>
              <a:ext cx="2609871" cy="824996"/>
            </a:xfrm>
            <a:custGeom>
              <a:avLst/>
              <a:gdLst/>
              <a:ahLst/>
              <a:cxnLst/>
              <a:rect l="l" t="t" r="r" b="b"/>
              <a:pathLst>
                <a:path w="2609871" h="824996">
                  <a:moveTo>
                    <a:pt x="0" y="0"/>
                  </a:moveTo>
                  <a:lnTo>
                    <a:pt x="2609871" y="0"/>
                  </a:lnTo>
                  <a:lnTo>
                    <a:pt x="2609871" y="824996"/>
                  </a:lnTo>
                  <a:lnTo>
                    <a:pt x="0" y="824996"/>
                  </a:lnTo>
                  <a:close/>
                </a:path>
              </a:pathLst>
            </a:custGeom>
            <a:solidFill>
              <a:srgbClr val="F1E9E0"/>
            </a:solidFill>
          </p:spPr>
        </p:sp>
      </p:grpSp>
      <p:sp>
        <p:nvSpPr>
          <p:cNvPr id="17" name="TextBox 17"/>
          <p:cNvSpPr txBox="1"/>
          <p:nvPr/>
        </p:nvSpPr>
        <p:spPr>
          <a:xfrm>
            <a:off x="3186476" y="3264897"/>
            <a:ext cx="8021232" cy="2510624"/>
          </a:xfrm>
          <a:prstGeom prst="rect">
            <a:avLst/>
          </a:prstGeom>
        </p:spPr>
        <p:txBody>
          <a:bodyPr lIns="0" tIns="0" rIns="0" bIns="0" rtlCol="0" anchor="t">
            <a:spAutoFit/>
          </a:bodyPr>
          <a:lstStyle/>
          <a:p>
            <a:pPr>
              <a:lnSpc>
                <a:spcPts val="3267"/>
              </a:lnSpc>
            </a:pPr>
            <a:r>
              <a:rPr lang="en-US" sz="2333" dirty="0">
                <a:solidFill>
                  <a:srgbClr val="000000"/>
                </a:solidFill>
                <a:latin typeface="Open Sans Light"/>
              </a:rPr>
              <a:t>To bring government agencies and selected DOE Title I high school students together for a pilot financial literacy summer youth work experience program where students had the opportunity to learn financial literacy and other work-related skills; and gain work meaningful experience to explore potential career paths.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027844" y="382604"/>
            <a:ext cx="8338496" cy="394670"/>
            <a:chOff x="0" y="0"/>
            <a:chExt cx="12074527" cy="571500"/>
          </a:xfrm>
        </p:grpSpPr>
        <p:sp>
          <p:nvSpPr>
            <p:cNvPr id="3" name="Freeform 3"/>
            <p:cNvSpPr/>
            <p:nvPr/>
          </p:nvSpPr>
          <p:spPr>
            <a:xfrm>
              <a:off x="0" y="255270"/>
              <a:ext cx="12074527" cy="69850"/>
            </a:xfrm>
            <a:custGeom>
              <a:avLst/>
              <a:gdLst/>
              <a:ahLst/>
              <a:cxnLst/>
              <a:rect l="l" t="t" r="r" b="b"/>
              <a:pathLst>
                <a:path w="12074527" h="69850">
                  <a:moveTo>
                    <a:pt x="11783697" y="0"/>
                  </a:moveTo>
                  <a:lnTo>
                    <a:pt x="0" y="0"/>
                  </a:lnTo>
                  <a:lnTo>
                    <a:pt x="0" y="69850"/>
                  </a:lnTo>
                  <a:lnTo>
                    <a:pt x="12074527" y="69850"/>
                  </a:lnTo>
                  <a:lnTo>
                    <a:pt x="12074527" y="0"/>
                  </a:lnTo>
                  <a:close/>
                </a:path>
              </a:pathLst>
            </a:custGeom>
            <a:solidFill>
              <a:srgbClr val="00ADE5"/>
            </a:solidFill>
          </p:spPr>
        </p:sp>
      </p:grpSp>
      <p:grpSp>
        <p:nvGrpSpPr>
          <p:cNvPr id="4" name="Group 4"/>
          <p:cNvGrpSpPr/>
          <p:nvPr/>
        </p:nvGrpSpPr>
        <p:grpSpPr>
          <a:xfrm>
            <a:off x="3027844" y="1772494"/>
            <a:ext cx="8338496" cy="394670"/>
            <a:chOff x="0" y="0"/>
            <a:chExt cx="12074527" cy="571500"/>
          </a:xfrm>
        </p:grpSpPr>
        <p:sp>
          <p:nvSpPr>
            <p:cNvPr id="5" name="Freeform 5"/>
            <p:cNvSpPr/>
            <p:nvPr/>
          </p:nvSpPr>
          <p:spPr>
            <a:xfrm>
              <a:off x="0" y="255270"/>
              <a:ext cx="12074527" cy="69850"/>
            </a:xfrm>
            <a:custGeom>
              <a:avLst/>
              <a:gdLst/>
              <a:ahLst/>
              <a:cxnLst/>
              <a:rect l="l" t="t" r="r" b="b"/>
              <a:pathLst>
                <a:path w="12074527" h="69850">
                  <a:moveTo>
                    <a:pt x="11783697" y="0"/>
                  </a:moveTo>
                  <a:lnTo>
                    <a:pt x="0" y="0"/>
                  </a:lnTo>
                  <a:lnTo>
                    <a:pt x="0" y="69850"/>
                  </a:lnTo>
                  <a:lnTo>
                    <a:pt x="12074527" y="69850"/>
                  </a:lnTo>
                  <a:lnTo>
                    <a:pt x="12074527" y="0"/>
                  </a:lnTo>
                  <a:close/>
                </a:path>
              </a:pathLst>
            </a:custGeom>
            <a:solidFill>
              <a:srgbClr val="00ADE5"/>
            </a:solidFill>
          </p:spPr>
        </p:sp>
      </p:grpSp>
      <p:grpSp>
        <p:nvGrpSpPr>
          <p:cNvPr id="6" name="Group 6"/>
          <p:cNvGrpSpPr/>
          <p:nvPr/>
        </p:nvGrpSpPr>
        <p:grpSpPr>
          <a:xfrm>
            <a:off x="4487350" y="2167164"/>
            <a:ext cx="5419485" cy="741041"/>
            <a:chOff x="0" y="0"/>
            <a:chExt cx="2609871" cy="356864"/>
          </a:xfrm>
        </p:grpSpPr>
        <p:sp>
          <p:nvSpPr>
            <p:cNvPr id="7" name="Freeform 7"/>
            <p:cNvSpPr/>
            <p:nvPr/>
          </p:nvSpPr>
          <p:spPr>
            <a:xfrm>
              <a:off x="0" y="0"/>
              <a:ext cx="2609871" cy="356864"/>
            </a:xfrm>
            <a:custGeom>
              <a:avLst/>
              <a:gdLst/>
              <a:ahLst/>
              <a:cxnLst/>
              <a:rect l="l" t="t" r="r" b="b"/>
              <a:pathLst>
                <a:path w="2609871" h="356864">
                  <a:moveTo>
                    <a:pt x="0" y="0"/>
                  </a:moveTo>
                  <a:lnTo>
                    <a:pt x="2609871" y="0"/>
                  </a:lnTo>
                  <a:lnTo>
                    <a:pt x="2609871" y="356864"/>
                  </a:lnTo>
                  <a:lnTo>
                    <a:pt x="0" y="356864"/>
                  </a:lnTo>
                  <a:close/>
                </a:path>
              </a:pathLst>
            </a:custGeom>
            <a:solidFill>
              <a:srgbClr val="F1E9E0"/>
            </a:solidFill>
          </p:spPr>
        </p:sp>
      </p:grpSp>
      <p:sp>
        <p:nvSpPr>
          <p:cNvPr id="8" name="TextBox 8"/>
          <p:cNvSpPr txBox="1"/>
          <p:nvPr/>
        </p:nvSpPr>
        <p:spPr>
          <a:xfrm>
            <a:off x="3027844" y="1283209"/>
            <a:ext cx="6101839" cy="410369"/>
          </a:xfrm>
          <a:prstGeom prst="rect">
            <a:avLst/>
          </a:prstGeom>
        </p:spPr>
        <p:txBody>
          <a:bodyPr lIns="0" tIns="0" rIns="0" bIns="0" rtlCol="0" anchor="t">
            <a:spAutoFit/>
          </a:bodyPr>
          <a:lstStyle/>
          <a:p>
            <a:pPr>
              <a:lnSpc>
                <a:spcPts val="3159"/>
              </a:lnSpc>
            </a:pPr>
            <a:r>
              <a:rPr lang="en-US" sz="3067">
                <a:solidFill>
                  <a:srgbClr val="000000"/>
                </a:solidFill>
                <a:latin typeface="Playfair Display"/>
              </a:rPr>
              <a:t>Summer Youth Program </a:t>
            </a:r>
          </a:p>
        </p:txBody>
      </p:sp>
      <p:grpSp>
        <p:nvGrpSpPr>
          <p:cNvPr id="9" name="Group 9"/>
          <p:cNvGrpSpPr/>
          <p:nvPr/>
        </p:nvGrpSpPr>
        <p:grpSpPr>
          <a:xfrm>
            <a:off x="3027845" y="749654"/>
            <a:ext cx="3050919" cy="489105"/>
            <a:chOff x="0" y="0"/>
            <a:chExt cx="1548059" cy="248175"/>
          </a:xfrm>
        </p:grpSpPr>
        <p:sp>
          <p:nvSpPr>
            <p:cNvPr id="10" name="Freeform 10"/>
            <p:cNvSpPr/>
            <p:nvPr/>
          </p:nvSpPr>
          <p:spPr>
            <a:xfrm>
              <a:off x="0" y="0"/>
              <a:ext cx="1548059" cy="248175"/>
            </a:xfrm>
            <a:custGeom>
              <a:avLst/>
              <a:gdLst/>
              <a:ahLst/>
              <a:cxnLst/>
              <a:rect l="l" t="t" r="r" b="b"/>
              <a:pathLst>
                <a:path w="1548059" h="248175">
                  <a:moveTo>
                    <a:pt x="0" y="0"/>
                  </a:moveTo>
                  <a:lnTo>
                    <a:pt x="1548059" y="0"/>
                  </a:lnTo>
                  <a:lnTo>
                    <a:pt x="1548059" y="248175"/>
                  </a:lnTo>
                  <a:lnTo>
                    <a:pt x="0" y="248175"/>
                  </a:lnTo>
                  <a:close/>
                </a:path>
              </a:pathLst>
            </a:custGeom>
            <a:solidFill>
              <a:srgbClr val="00497B"/>
            </a:solidFill>
          </p:spPr>
        </p:sp>
      </p:grpSp>
      <p:grpSp>
        <p:nvGrpSpPr>
          <p:cNvPr id="11" name="Group 11"/>
          <p:cNvGrpSpPr>
            <a:grpSpLocks noChangeAspect="1"/>
          </p:cNvGrpSpPr>
          <p:nvPr/>
        </p:nvGrpSpPr>
        <p:grpSpPr>
          <a:xfrm>
            <a:off x="521611" y="382604"/>
            <a:ext cx="2168897" cy="2168888"/>
            <a:chOff x="0" y="0"/>
            <a:chExt cx="6350000" cy="6349975"/>
          </a:xfrm>
        </p:grpSpPr>
        <p:sp>
          <p:nvSpPr>
            <p:cNvPr id="12" name="Freeform 12"/>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sp>
      </p:grpSp>
      <p:grpSp>
        <p:nvGrpSpPr>
          <p:cNvPr id="13" name="Group 13"/>
          <p:cNvGrpSpPr/>
          <p:nvPr/>
        </p:nvGrpSpPr>
        <p:grpSpPr>
          <a:xfrm>
            <a:off x="991417" y="2968598"/>
            <a:ext cx="2581717" cy="2631297"/>
            <a:chOff x="0" y="0"/>
            <a:chExt cx="1019937" cy="1039525"/>
          </a:xfrm>
        </p:grpSpPr>
        <p:sp>
          <p:nvSpPr>
            <p:cNvPr id="14" name="Freeform 14"/>
            <p:cNvSpPr/>
            <p:nvPr/>
          </p:nvSpPr>
          <p:spPr>
            <a:xfrm>
              <a:off x="0" y="0"/>
              <a:ext cx="1019937" cy="1039525"/>
            </a:xfrm>
            <a:custGeom>
              <a:avLst/>
              <a:gdLst/>
              <a:ahLst/>
              <a:cxnLst/>
              <a:rect l="l" t="t" r="r" b="b"/>
              <a:pathLst>
                <a:path w="1019937" h="1039525">
                  <a:moveTo>
                    <a:pt x="764953" y="0"/>
                  </a:moveTo>
                  <a:lnTo>
                    <a:pt x="0" y="0"/>
                  </a:lnTo>
                  <a:lnTo>
                    <a:pt x="0" y="1039525"/>
                  </a:lnTo>
                  <a:lnTo>
                    <a:pt x="764953" y="1039525"/>
                  </a:lnTo>
                  <a:lnTo>
                    <a:pt x="1019937" y="519762"/>
                  </a:lnTo>
                  <a:lnTo>
                    <a:pt x="764953" y="0"/>
                  </a:lnTo>
                  <a:close/>
                </a:path>
              </a:pathLst>
            </a:custGeom>
            <a:solidFill>
              <a:srgbClr val="00ADE5"/>
            </a:solidFill>
          </p:spPr>
        </p:sp>
        <p:sp>
          <p:nvSpPr>
            <p:cNvPr id="15" name="TextBox 15"/>
            <p:cNvSpPr txBox="1"/>
            <p:nvPr/>
          </p:nvSpPr>
          <p:spPr>
            <a:xfrm>
              <a:off x="0" y="-47625"/>
              <a:ext cx="698500" cy="454025"/>
            </a:xfrm>
            <a:prstGeom prst="rect">
              <a:avLst/>
            </a:prstGeom>
          </p:spPr>
          <p:txBody>
            <a:bodyPr lIns="33867" tIns="33867" rIns="33867" bIns="33867" rtlCol="0" anchor="ctr"/>
            <a:lstStyle/>
            <a:p>
              <a:pPr algn="ctr">
                <a:lnSpc>
                  <a:spcPts val="1867"/>
                </a:lnSpc>
              </a:pPr>
              <a:endParaRPr sz="1200"/>
            </a:p>
          </p:txBody>
        </p:sp>
      </p:grpSp>
      <p:sp>
        <p:nvSpPr>
          <p:cNvPr id="16" name="TextBox 16"/>
          <p:cNvSpPr txBox="1"/>
          <p:nvPr/>
        </p:nvSpPr>
        <p:spPr>
          <a:xfrm>
            <a:off x="3167159" y="865301"/>
            <a:ext cx="2772289" cy="240900"/>
          </a:xfrm>
          <a:prstGeom prst="rect">
            <a:avLst/>
          </a:prstGeom>
        </p:spPr>
        <p:txBody>
          <a:bodyPr lIns="0" tIns="0" rIns="0" bIns="0" rtlCol="0" anchor="t">
            <a:spAutoFit/>
          </a:bodyPr>
          <a:lstStyle/>
          <a:p>
            <a:pPr algn="ctr">
              <a:lnSpc>
                <a:spcPts val="1979"/>
              </a:lnSpc>
            </a:pPr>
            <a:r>
              <a:rPr lang="en-US" sz="1466" spc="109">
                <a:solidFill>
                  <a:srgbClr val="FFFFFF"/>
                </a:solidFill>
                <a:latin typeface="Open Sans"/>
              </a:rPr>
              <a:t>2022 FINANCIAL LITERACY</a:t>
            </a:r>
          </a:p>
        </p:txBody>
      </p:sp>
      <p:sp>
        <p:nvSpPr>
          <p:cNvPr id="17" name="TextBox 17"/>
          <p:cNvSpPr txBox="1"/>
          <p:nvPr/>
        </p:nvSpPr>
        <p:spPr>
          <a:xfrm>
            <a:off x="5531620" y="2228652"/>
            <a:ext cx="3330944" cy="564835"/>
          </a:xfrm>
          <a:prstGeom prst="rect">
            <a:avLst/>
          </a:prstGeom>
        </p:spPr>
        <p:txBody>
          <a:bodyPr lIns="0" tIns="0" rIns="0" bIns="0" rtlCol="0" anchor="t">
            <a:spAutoFit/>
          </a:bodyPr>
          <a:lstStyle/>
          <a:p>
            <a:pPr algn="ctr">
              <a:lnSpc>
                <a:spcPts val="2333"/>
              </a:lnSpc>
            </a:pPr>
            <a:r>
              <a:rPr lang="en-US" sz="1667">
                <a:solidFill>
                  <a:srgbClr val="000000"/>
                </a:solidFill>
                <a:latin typeface="Open Sans Light Italics"/>
              </a:rPr>
              <a:t>Total # of Youth Participants: </a:t>
            </a:r>
          </a:p>
          <a:p>
            <a:pPr algn="ctr">
              <a:lnSpc>
                <a:spcPts val="2333"/>
              </a:lnSpc>
            </a:pPr>
            <a:r>
              <a:rPr lang="en-US" sz="1667">
                <a:solidFill>
                  <a:srgbClr val="000000"/>
                </a:solidFill>
                <a:latin typeface="Open Sans Light Bold"/>
              </a:rPr>
              <a:t>57</a:t>
            </a:r>
          </a:p>
        </p:txBody>
      </p:sp>
      <p:sp>
        <p:nvSpPr>
          <p:cNvPr id="18" name="TextBox 18"/>
          <p:cNvSpPr txBox="1"/>
          <p:nvPr/>
        </p:nvSpPr>
        <p:spPr>
          <a:xfrm>
            <a:off x="1164593" y="3215753"/>
            <a:ext cx="1731311" cy="2099934"/>
          </a:xfrm>
          <a:prstGeom prst="rect">
            <a:avLst/>
          </a:prstGeom>
        </p:spPr>
        <p:txBody>
          <a:bodyPr lIns="0" tIns="0" rIns="0" bIns="0" rtlCol="0" anchor="t">
            <a:spAutoFit/>
          </a:bodyPr>
          <a:lstStyle/>
          <a:p>
            <a:pPr algn="ctr">
              <a:lnSpc>
                <a:spcPts val="2613"/>
              </a:lnSpc>
              <a:spcBef>
                <a:spcPct val="0"/>
              </a:spcBef>
            </a:pPr>
            <a:r>
              <a:rPr lang="en-US" sz="1867">
                <a:solidFill>
                  <a:srgbClr val="FFFFFF"/>
                </a:solidFill>
                <a:latin typeface="Open Sans"/>
              </a:rPr>
              <a:t>Island Breakdown:</a:t>
            </a:r>
          </a:p>
          <a:p>
            <a:pPr algn="ctr">
              <a:lnSpc>
                <a:spcPts val="1027"/>
              </a:lnSpc>
              <a:spcBef>
                <a:spcPct val="0"/>
              </a:spcBef>
            </a:pPr>
            <a:endParaRPr lang="en-US" sz="1867">
              <a:solidFill>
                <a:srgbClr val="FFFFFF"/>
              </a:solidFill>
              <a:latin typeface="Open Sans"/>
            </a:endParaRPr>
          </a:p>
          <a:p>
            <a:pPr algn="ctr">
              <a:lnSpc>
                <a:spcPts val="2613"/>
              </a:lnSpc>
              <a:spcBef>
                <a:spcPct val="0"/>
              </a:spcBef>
            </a:pPr>
            <a:r>
              <a:rPr lang="en-US" sz="1867">
                <a:solidFill>
                  <a:srgbClr val="FFFFFF"/>
                </a:solidFill>
                <a:latin typeface="Open Sans Bold"/>
              </a:rPr>
              <a:t>Oahu: 39</a:t>
            </a:r>
          </a:p>
          <a:p>
            <a:pPr algn="ctr">
              <a:lnSpc>
                <a:spcPts val="2613"/>
              </a:lnSpc>
              <a:spcBef>
                <a:spcPct val="0"/>
              </a:spcBef>
            </a:pPr>
            <a:r>
              <a:rPr lang="en-US" sz="1867">
                <a:solidFill>
                  <a:srgbClr val="FFFFFF"/>
                </a:solidFill>
                <a:latin typeface="Open Sans Bold"/>
              </a:rPr>
              <a:t>Hawaii: 8</a:t>
            </a:r>
          </a:p>
          <a:p>
            <a:pPr algn="ctr">
              <a:lnSpc>
                <a:spcPts val="2613"/>
              </a:lnSpc>
              <a:spcBef>
                <a:spcPct val="0"/>
              </a:spcBef>
            </a:pPr>
            <a:r>
              <a:rPr lang="en-US" sz="1867">
                <a:solidFill>
                  <a:srgbClr val="FFFFFF"/>
                </a:solidFill>
                <a:latin typeface="Open Sans Bold"/>
              </a:rPr>
              <a:t>Maui: 9</a:t>
            </a:r>
          </a:p>
          <a:p>
            <a:pPr algn="ctr">
              <a:lnSpc>
                <a:spcPts val="2613"/>
              </a:lnSpc>
              <a:spcBef>
                <a:spcPct val="0"/>
              </a:spcBef>
            </a:pPr>
            <a:r>
              <a:rPr lang="en-US" sz="1867">
                <a:solidFill>
                  <a:srgbClr val="FFFFFF"/>
                </a:solidFill>
                <a:latin typeface="Open Sans Bold"/>
              </a:rPr>
              <a:t>Kauai: 1</a:t>
            </a:r>
          </a:p>
        </p:txBody>
      </p:sp>
      <p:grpSp>
        <p:nvGrpSpPr>
          <p:cNvPr id="19" name="Group 19"/>
          <p:cNvGrpSpPr/>
          <p:nvPr/>
        </p:nvGrpSpPr>
        <p:grpSpPr>
          <a:xfrm>
            <a:off x="4487350" y="3174905"/>
            <a:ext cx="5419485" cy="741041"/>
            <a:chOff x="0" y="0"/>
            <a:chExt cx="2609871" cy="356864"/>
          </a:xfrm>
        </p:grpSpPr>
        <p:sp>
          <p:nvSpPr>
            <p:cNvPr id="20" name="Freeform 20"/>
            <p:cNvSpPr/>
            <p:nvPr/>
          </p:nvSpPr>
          <p:spPr>
            <a:xfrm>
              <a:off x="0" y="0"/>
              <a:ext cx="2609871" cy="356864"/>
            </a:xfrm>
            <a:custGeom>
              <a:avLst/>
              <a:gdLst/>
              <a:ahLst/>
              <a:cxnLst/>
              <a:rect l="l" t="t" r="r" b="b"/>
              <a:pathLst>
                <a:path w="2609871" h="356864">
                  <a:moveTo>
                    <a:pt x="0" y="0"/>
                  </a:moveTo>
                  <a:lnTo>
                    <a:pt x="2609871" y="0"/>
                  </a:lnTo>
                  <a:lnTo>
                    <a:pt x="2609871" y="356864"/>
                  </a:lnTo>
                  <a:lnTo>
                    <a:pt x="0" y="356864"/>
                  </a:lnTo>
                  <a:close/>
                </a:path>
              </a:pathLst>
            </a:custGeom>
            <a:solidFill>
              <a:srgbClr val="F1E9E0"/>
            </a:solidFill>
          </p:spPr>
        </p:sp>
      </p:grpSp>
      <p:grpSp>
        <p:nvGrpSpPr>
          <p:cNvPr id="21" name="Group 21"/>
          <p:cNvGrpSpPr/>
          <p:nvPr/>
        </p:nvGrpSpPr>
        <p:grpSpPr>
          <a:xfrm>
            <a:off x="4487350" y="4182646"/>
            <a:ext cx="5419485" cy="741041"/>
            <a:chOff x="0" y="0"/>
            <a:chExt cx="2609871" cy="356864"/>
          </a:xfrm>
        </p:grpSpPr>
        <p:sp>
          <p:nvSpPr>
            <p:cNvPr id="22" name="Freeform 22"/>
            <p:cNvSpPr/>
            <p:nvPr/>
          </p:nvSpPr>
          <p:spPr>
            <a:xfrm>
              <a:off x="0" y="0"/>
              <a:ext cx="2609871" cy="356864"/>
            </a:xfrm>
            <a:custGeom>
              <a:avLst/>
              <a:gdLst/>
              <a:ahLst/>
              <a:cxnLst/>
              <a:rect l="l" t="t" r="r" b="b"/>
              <a:pathLst>
                <a:path w="2609871" h="356864">
                  <a:moveTo>
                    <a:pt x="0" y="0"/>
                  </a:moveTo>
                  <a:lnTo>
                    <a:pt x="2609871" y="0"/>
                  </a:lnTo>
                  <a:lnTo>
                    <a:pt x="2609871" y="356864"/>
                  </a:lnTo>
                  <a:lnTo>
                    <a:pt x="0" y="356864"/>
                  </a:lnTo>
                  <a:close/>
                </a:path>
              </a:pathLst>
            </a:custGeom>
            <a:solidFill>
              <a:srgbClr val="F1E9E0"/>
            </a:solidFill>
          </p:spPr>
        </p:sp>
      </p:grpSp>
      <p:grpSp>
        <p:nvGrpSpPr>
          <p:cNvPr id="23" name="Group 23"/>
          <p:cNvGrpSpPr/>
          <p:nvPr/>
        </p:nvGrpSpPr>
        <p:grpSpPr>
          <a:xfrm>
            <a:off x="4487350" y="5190387"/>
            <a:ext cx="5419485" cy="741041"/>
            <a:chOff x="0" y="0"/>
            <a:chExt cx="2609871" cy="356864"/>
          </a:xfrm>
        </p:grpSpPr>
        <p:sp>
          <p:nvSpPr>
            <p:cNvPr id="24" name="Freeform 24"/>
            <p:cNvSpPr/>
            <p:nvPr/>
          </p:nvSpPr>
          <p:spPr>
            <a:xfrm>
              <a:off x="0" y="0"/>
              <a:ext cx="2609871" cy="356864"/>
            </a:xfrm>
            <a:custGeom>
              <a:avLst/>
              <a:gdLst/>
              <a:ahLst/>
              <a:cxnLst/>
              <a:rect l="l" t="t" r="r" b="b"/>
              <a:pathLst>
                <a:path w="2609871" h="356864">
                  <a:moveTo>
                    <a:pt x="0" y="0"/>
                  </a:moveTo>
                  <a:lnTo>
                    <a:pt x="2609871" y="0"/>
                  </a:lnTo>
                  <a:lnTo>
                    <a:pt x="2609871" y="356864"/>
                  </a:lnTo>
                  <a:lnTo>
                    <a:pt x="0" y="356864"/>
                  </a:lnTo>
                  <a:close/>
                </a:path>
              </a:pathLst>
            </a:custGeom>
            <a:solidFill>
              <a:srgbClr val="F1E9E0"/>
            </a:solidFill>
          </p:spPr>
        </p:sp>
      </p:grpSp>
      <p:sp>
        <p:nvSpPr>
          <p:cNvPr id="25" name="TextBox 25"/>
          <p:cNvSpPr txBox="1"/>
          <p:nvPr/>
        </p:nvSpPr>
        <p:spPr>
          <a:xfrm>
            <a:off x="4551820" y="4258847"/>
            <a:ext cx="5290545" cy="834139"/>
          </a:xfrm>
          <a:prstGeom prst="rect">
            <a:avLst/>
          </a:prstGeom>
        </p:spPr>
        <p:txBody>
          <a:bodyPr lIns="0" tIns="0" rIns="0" bIns="0" rtlCol="0" anchor="t">
            <a:spAutoFit/>
          </a:bodyPr>
          <a:lstStyle/>
          <a:p>
            <a:pPr algn="ctr">
              <a:lnSpc>
                <a:spcPts val="2240"/>
              </a:lnSpc>
            </a:pPr>
            <a:r>
              <a:rPr lang="en-US" sz="1600" dirty="0">
                <a:solidFill>
                  <a:srgbClr val="000000"/>
                </a:solidFill>
                <a:latin typeface="Open Sans Light Italics"/>
              </a:rPr>
              <a:t>Enrolled/attending College or other post-secondary program: </a:t>
            </a:r>
          </a:p>
          <a:p>
            <a:pPr algn="ctr">
              <a:lnSpc>
                <a:spcPts val="2333"/>
              </a:lnSpc>
            </a:pPr>
            <a:r>
              <a:rPr lang="en-US" sz="1667" dirty="0">
                <a:solidFill>
                  <a:srgbClr val="000000"/>
                </a:solidFill>
                <a:latin typeface="Open Sans Light Bold"/>
              </a:rPr>
              <a:t>10</a:t>
            </a:r>
          </a:p>
        </p:txBody>
      </p:sp>
      <p:sp>
        <p:nvSpPr>
          <p:cNvPr id="26" name="TextBox 26"/>
          <p:cNvSpPr txBox="1"/>
          <p:nvPr/>
        </p:nvSpPr>
        <p:spPr>
          <a:xfrm>
            <a:off x="5977286" y="3236392"/>
            <a:ext cx="2439613" cy="564835"/>
          </a:xfrm>
          <a:prstGeom prst="rect">
            <a:avLst/>
          </a:prstGeom>
        </p:spPr>
        <p:txBody>
          <a:bodyPr lIns="0" tIns="0" rIns="0" bIns="0" rtlCol="0" anchor="t">
            <a:spAutoFit/>
          </a:bodyPr>
          <a:lstStyle/>
          <a:p>
            <a:pPr algn="ctr">
              <a:lnSpc>
                <a:spcPts val="2333"/>
              </a:lnSpc>
            </a:pPr>
            <a:r>
              <a:rPr lang="en-US" sz="1667">
                <a:solidFill>
                  <a:srgbClr val="000000"/>
                </a:solidFill>
                <a:latin typeface="Open Sans Light Italics"/>
              </a:rPr>
              <a:t>Still in High School: </a:t>
            </a:r>
          </a:p>
          <a:p>
            <a:pPr algn="ctr">
              <a:lnSpc>
                <a:spcPts val="2333"/>
              </a:lnSpc>
            </a:pPr>
            <a:r>
              <a:rPr lang="en-US" sz="1667">
                <a:solidFill>
                  <a:srgbClr val="000000"/>
                </a:solidFill>
                <a:latin typeface="Open Sans Light Bold"/>
              </a:rPr>
              <a:t>40</a:t>
            </a:r>
          </a:p>
        </p:txBody>
      </p:sp>
      <p:sp>
        <p:nvSpPr>
          <p:cNvPr id="27" name="TextBox 27"/>
          <p:cNvSpPr txBox="1"/>
          <p:nvPr/>
        </p:nvSpPr>
        <p:spPr>
          <a:xfrm>
            <a:off x="4933898" y="5253887"/>
            <a:ext cx="4526390" cy="564835"/>
          </a:xfrm>
          <a:prstGeom prst="rect">
            <a:avLst/>
          </a:prstGeom>
        </p:spPr>
        <p:txBody>
          <a:bodyPr lIns="0" tIns="0" rIns="0" bIns="0" rtlCol="0" anchor="t">
            <a:spAutoFit/>
          </a:bodyPr>
          <a:lstStyle/>
          <a:p>
            <a:pPr algn="ctr">
              <a:lnSpc>
                <a:spcPts val="2333"/>
              </a:lnSpc>
            </a:pPr>
            <a:r>
              <a:rPr lang="en-US" sz="1667">
                <a:solidFill>
                  <a:srgbClr val="000000"/>
                </a:solidFill>
                <a:latin typeface="Open Sans Light Italics"/>
              </a:rPr>
              <a:t>Hired due to program participation:</a:t>
            </a:r>
            <a:r>
              <a:rPr lang="en-US" sz="1667">
                <a:solidFill>
                  <a:srgbClr val="000000"/>
                </a:solidFill>
                <a:latin typeface="Open Sans Light"/>
              </a:rPr>
              <a:t> </a:t>
            </a:r>
          </a:p>
          <a:p>
            <a:pPr algn="ctr">
              <a:lnSpc>
                <a:spcPts val="2333"/>
              </a:lnSpc>
            </a:pPr>
            <a:r>
              <a:rPr lang="en-US" sz="1667">
                <a:solidFill>
                  <a:srgbClr val="000000"/>
                </a:solidFill>
                <a:latin typeface="Open Sans Light Bold"/>
              </a:rPr>
              <a:t>5</a:t>
            </a:r>
          </a:p>
        </p:txBody>
      </p:sp>
      <p:grpSp>
        <p:nvGrpSpPr>
          <p:cNvPr id="28" name="Group 28"/>
          <p:cNvGrpSpPr/>
          <p:nvPr/>
        </p:nvGrpSpPr>
        <p:grpSpPr>
          <a:xfrm>
            <a:off x="3027844" y="6172200"/>
            <a:ext cx="8338496" cy="394670"/>
            <a:chOff x="0" y="0"/>
            <a:chExt cx="12074527" cy="571500"/>
          </a:xfrm>
        </p:grpSpPr>
        <p:sp>
          <p:nvSpPr>
            <p:cNvPr id="29" name="Freeform 29"/>
            <p:cNvSpPr/>
            <p:nvPr/>
          </p:nvSpPr>
          <p:spPr>
            <a:xfrm>
              <a:off x="0" y="255270"/>
              <a:ext cx="12074527" cy="69850"/>
            </a:xfrm>
            <a:custGeom>
              <a:avLst/>
              <a:gdLst/>
              <a:ahLst/>
              <a:cxnLst/>
              <a:rect l="l" t="t" r="r" b="b"/>
              <a:pathLst>
                <a:path w="12074527" h="69850">
                  <a:moveTo>
                    <a:pt x="11783697" y="0"/>
                  </a:moveTo>
                  <a:lnTo>
                    <a:pt x="0" y="0"/>
                  </a:lnTo>
                  <a:lnTo>
                    <a:pt x="0" y="69850"/>
                  </a:lnTo>
                  <a:lnTo>
                    <a:pt x="12074527" y="69850"/>
                  </a:lnTo>
                  <a:lnTo>
                    <a:pt x="12074527" y="0"/>
                  </a:lnTo>
                  <a:close/>
                </a:path>
              </a:pathLst>
            </a:custGeom>
            <a:solidFill>
              <a:srgbClr val="00ADE5"/>
            </a:solidFill>
          </p:spPr>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670867">
            <a:off x="8958334" y="-1399019"/>
            <a:ext cx="3497727" cy="3407533"/>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539024">
            <a:off x="-626510" y="3506236"/>
            <a:ext cx="3787889" cy="4382109"/>
          </a:xfrm>
          <a:prstGeom prst="rect">
            <a:avLst/>
          </a:prstGeom>
        </p:spPr>
      </p:pic>
      <p:pic>
        <p:nvPicPr>
          <p:cNvPr id="4" name="Picture 4"/>
          <p:cNvPicPr>
            <a:picLocks noChangeAspect="1"/>
          </p:cNvPicPr>
          <p:nvPr/>
        </p:nvPicPr>
        <p:blipFill>
          <a:blip r:embed="rId6"/>
          <a:srcRect l="24093" t="28602" r="26404" b="38503"/>
          <a:stretch>
            <a:fillRect/>
          </a:stretch>
        </p:blipFill>
        <p:spPr>
          <a:xfrm>
            <a:off x="853118" y="879764"/>
            <a:ext cx="2482979" cy="2198947"/>
          </a:xfrm>
          <a:prstGeom prst="rect">
            <a:avLst/>
          </a:prstGeom>
        </p:spPr>
      </p:pic>
      <p:sp>
        <p:nvSpPr>
          <p:cNvPr id="5" name="TextBox 5"/>
          <p:cNvSpPr txBox="1"/>
          <p:nvPr/>
        </p:nvSpPr>
        <p:spPr>
          <a:xfrm>
            <a:off x="3682603" y="1825273"/>
            <a:ext cx="7703664" cy="4292265"/>
          </a:xfrm>
          <a:prstGeom prst="rect">
            <a:avLst/>
          </a:prstGeom>
        </p:spPr>
        <p:txBody>
          <a:bodyPr lIns="0" tIns="0" rIns="0" bIns="0" rtlCol="0" anchor="t">
            <a:spAutoFit/>
          </a:bodyPr>
          <a:lstStyle/>
          <a:p>
            <a:pPr>
              <a:lnSpc>
                <a:spcPts val="2147"/>
              </a:lnSpc>
            </a:pPr>
            <a:r>
              <a:rPr lang="en-US" sz="1533" dirty="0" err="1">
                <a:solidFill>
                  <a:srgbClr val="000000"/>
                </a:solidFill>
                <a:latin typeface="Open Sans Light"/>
              </a:rPr>
              <a:t>Daetyn</a:t>
            </a:r>
            <a:r>
              <a:rPr lang="en-US" sz="1533" dirty="0">
                <a:solidFill>
                  <a:srgbClr val="000000"/>
                </a:solidFill>
                <a:latin typeface="Open Sans Light"/>
              </a:rPr>
              <a:t> is a former participant of the Disability Employment Initiative (DEI) Program and was eager to sign up for this program. He credits his Teacher and father for encouraging him to apply for the program. </a:t>
            </a:r>
          </a:p>
          <a:p>
            <a:pPr>
              <a:lnSpc>
                <a:spcPts val="2147"/>
              </a:lnSpc>
            </a:pPr>
            <a:endParaRPr lang="en-US" sz="1533" dirty="0">
              <a:solidFill>
                <a:srgbClr val="000000"/>
              </a:solidFill>
              <a:latin typeface="Open Sans Light"/>
            </a:endParaRPr>
          </a:p>
          <a:p>
            <a:pPr>
              <a:lnSpc>
                <a:spcPts val="2147"/>
              </a:lnSpc>
            </a:pPr>
            <a:r>
              <a:rPr lang="en-US" sz="1533" dirty="0">
                <a:solidFill>
                  <a:srgbClr val="000000"/>
                </a:solidFill>
                <a:latin typeface="Open Sans Light"/>
              </a:rPr>
              <a:t>His parents credit the program for teaching him responsibility, initiative, and confidence. Thanks to his Work Experience and Supervisor at his worksite, </a:t>
            </a:r>
            <a:r>
              <a:rPr lang="en-US" sz="1533" dirty="0" err="1">
                <a:solidFill>
                  <a:srgbClr val="000000"/>
                </a:solidFill>
                <a:latin typeface="Open Sans Light"/>
              </a:rPr>
              <a:t>Daetyn</a:t>
            </a:r>
            <a:r>
              <a:rPr lang="en-US" sz="1533" dirty="0">
                <a:solidFill>
                  <a:srgbClr val="000000"/>
                </a:solidFill>
                <a:latin typeface="Open Sans Light"/>
              </a:rPr>
              <a:t> grew more comfortable conversing with other people and completing daily job tasks. </a:t>
            </a:r>
          </a:p>
          <a:p>
            <a:pPr>
              <a:lnSpc>
                <a:spcPts val="2147"/>
              </a:lnSpc>
            </a:pPr>
            <a:endParaRPr lang="en-US" sz="1533" dirty="0">
              <a:solidFill>
                <a:srgbClr val="000000"/>
              </a:solidFill>
              <a:latin typeface="Open Sans Light"/>
            </a:endParaRPr>
          </a:p>
          <a:p>
            <a:pPr>
              <a:lnSpc>
                <a:spcPts val="2147"/>
              </a:lnSpc>
            </a:pPr>
            <a:r>
              <a:rPr lang="en-US" sz="1533" dirty="0">
                <a:solidFill>
                  <a:srgbClr val="000000"/>
                </a:solidFill>
                <a:latin typeface="Open Sans Light"/>
              </a:rPr>
              <a:t>While his father was initially hesitant about the Financial Literacy workshops, it ended up being a great experience. </a:t>
            </a:r>
            <a:r>
              <a:rPr lang="en-US" sz="1533" dirty="0" err="1">
                <a:solidFill>
                  <a:srgbClr val="000000"/>
                </a:solidFill>
                <a:latin typeface="Open Sans Light"/>
              </a:rPr>
              <a:t>Daetyn</a:t>
            </a:r>
            <a:r>
              <a:rPr lang="en-US" sz="1533" dirty="0">
                <a:solidFill>
                  <a:srgbClr val="000000"/>
                </a:solidFill>
                <a:latin typeface="Open Sans Light"/>
              </a:rPr>
              <a:t> himself found it interesting and learned new concepts he uses even now that he's on vacation on Oahu. Asking himself, "Do I WANT this, or do I NEED this?" or whether he should save up for something else, when it comes to spending money. </a:t>
            </a:r>
          </a:p>
          <a:p>
            <a:pPr>
              <a:lnSpc>
                <a:spcPts val="2147"/>
              </a:lnSpc>
            </a:pPr>
            <a:endParaRPr lang="en-US" sz="1533" dirty="0">
              <a:solidFill>
                <a:srgbClr val="000000"/>
              </a:solidFill>
              <a:latin typeface="Open Sans Light"/>
            </a:endParaRPr>
          </a:p>
          <a:p>
            <a:pPr>
              <a:lnSpc>
                <a:spcPts val="2147"/>
              </a:lnSpc>
            </a:pPr>
            <a:r>
              <a:rPr lang="en-US" sz="1533" dirty="0">
                <a:solidFill>
                  <a:srgbClr val="000000"/>
                </a:solidFill>
                <a:latin typeface="Open Sans Light"/>
              </a:rPr>
              <a:t>When he returns home, </a:t>
            </a:r>
            <a:r>
              <a:rPr lang="en-US" sz="1533" dirty="0" err="1">
                <a:solidFill>
                  <a:srgbClr val="000000"/>
                </a:solidFill>
                <a:latin typeface="Open Sans Light"/>
              </a:rPr>
              <a:t>Daetyn</a:t>
            </a:r>
            <a:r>
              <a:rPr lang="en-US" sz="1533" dirty="0">
                <a:solidFill>
                  <a:srgbClr val="000000"/>
                </a:solidFill>
                <a:latin typeface="Open Sans Light"/>
              </a:rPr>
              <a:t> will be starting his new job as a Student Helper, a direct result of his participation in the program. Perhaps he'll save for a new set of golf clubs!</a:t>
            </a:r>
          </a:p>
        </p:txBody>
      </p:sp>
      <p:sp>
        <p:nvSpPr>
          <p:cNvPr id="6" name="TextBox 6"/>
          <p:cNvSpPr txBox="1"/>
          <p:nvPr/>
        </p:nvSpPr>
        <p:spPr>
          <a:xfrm>
            <a:off x="1714103" y="3266017"/>
            <a:ext cx="761008" cy="269882"/>
          </a:xfrm>
          <a:prstGeom prst="rect">
            <a:avLst/>
          </a:prstGeom>
        </p:spPr>
        <p:txBody>
          <a:bodyPr lIns="0" tIns="0" rIns="0" bIns="0" rtlCol="0" anchor="t">
            <a:spAutoFit/>
          </a:bodyPr>
          <a:lstStyle/>
          <a:p>
            <a:pPr algn="ctr">
              <a:lnSpc>
                <a:spcPts val="2333"/>
              </a:lnSpc>
              <a:spcBef>
                <a:spcPct val="0"/>
              </a:spcBef>
            </a:pPr>
            <a:r>
              <a:rPr lang="en-US" sz="1667">
                <a:solidFill>
                  <a:srgbClr val="000000"/>
                </a:solidFill>
                <a:latin typeface="Open Sans Light Bold"/>
              </a:rPr>
              <a:t>Daetyn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5273" t="7806" b="11150"/>
          <a:stretch>
            <a:fillRect/>
          </a:stretch>
        </p:blipFill>
        <p:spPr>
          <a:xfrm>
            <a:off x="2437165" y="1372542"/>
            <a:ext cx="3026033" cy="3451878"/>
          </a:xfrm>
          <a:prstGeom prst="rect">
            <a:avLst/>
          </a:prstGeom>
        </p:spPr>
      </p:pic>
      <p:sp>
        <p:nvSpPr>
          <p:cNvPr id="3" name="TextBox 3"/>
          <p:cNvSpPr txBox="1"/>
          <p:nvPr/>
        </p:nvSpPr>
        <p:spPr>
          <a:xfrm>
            <a:off x="5858280" y="2504087"/>
            <a:ext cx="4763857" cy="1868525"/>
          </a:xfrm>
          <a:prstGeom prst="rect">
            <a:avLst/>
          </a:prstGeom>
        </p:spPr>
        <p:txBody>
          <a:bodyPr lIns="0" tIns="0" rIns="0" bIns="0" rtlCol="0" anchor="t">
            <a:spAutoFit/>
          </a:bodyPr>
          <a:lstStyle/>
          <a:p>
            <a:pPr>
              <a:lnSpc>
                <a:spcPts val="2146"/>
              </a:lnSpc>
            </a:pPr>
            <a:r>
              <a:rPr lang="en-US" sz="1533" dirty="0">
                <a:solidFill>
                  <a:srgbClr val="000000"/>
                </a:solidFill>
                <a:latin typeface="Open Sans Light"/>
              </a:rPr>
              <a:t>Recently graduated from Keaau High School.  She was placed as a Custodian Helper for her work experience.  Due to the work experience program, the school asked her to apply for an </a:t>
            </a:r>
            <a:r>
              <a:rPr lang="en-US" sz="1533" dirty="0" err="1">
                <a:solidFill>
                  <a:srgbClr val="000000"/>
                </a:solidFill>
                <a:latin typeface="Open Sans Light"/>
              </a:rPr>
              <a:t>an</a:t>
            </a:r>
            <a:r>
              <a:rPr lang="en-US" sz="1533" dirty="0">
                <a:solidFill>
                  <a:srgbClr val="000000"/>
                </a:solidFill>
                <a:latin typeface="Open Sans Light"/>
              </a:rPr>
              <a:t> on-call custodian position with the State of Hawaii DOE. </a:t>
            </a:r>
          </a:p>
          <a:p>
            <a:pPr>
              <a:lnSpc>
                <a:spcPts val="2146"/>
              </a:lnSpc>
            </a:pPr>
            <a:r>
              <a:rPr lang="en-US" sz="1533" dirty="0" err="1">
                <a:solidFill>
                  <a:srgbClr val="000000"/>
                </a:solidFill>
                <a:latin typeface="Open Sans Light"/>
              </a:rPr>
              <a:t>Jaiya</a:t>
            </a:r>
            <a:r>
              <a:rPr lang="en-US" sz="1533" dirty="0">
                <a:solidFill>
                  <a:srgbClr val="000000"/>
                </a:solidFill>
                <a:latin typeface="Open Sans Light"/>
              </a:rPr>
              <a:t> will be earning $20 an hour when she gets called to work.  </a:t>
            </a:r>
          </a:p>
        </p:txBody>
      </p:sp>
      <p:sp>
        <p:nvSpPr>
          <p:cNvPr id="4" name="TextBox 4"/>
          <p:cNvSpPr txBox="1"/>
          <p:nvPr/>
        </p:nvSpPr>
        <p:spPr>
          <a:xfrm>
            <a:off x="3587777" y="4953000"/>
            <a:ext cx="724808" cy="269882"/>
          </a:xfrm>
          <a:prstGeom prst="rect">
            <a:avLst/>
          </a:prstGeom>
        </p:spPr>
        <p:txBody>
          <a:bodyPr wrap="square" lIns="0" tIns="0" rIns="0" bIns="0" rtlCol="0" anchor="t">
            <a:spAutoFit/>
          </a:bodyPr>
          <a:lstStyle/>
          <a:p>
            <a:pPr algn="ctr">
              <a:lnSpc>
                <a:spcPts val="2333"/>
              </a:lnSpc>
            </a:pPr>
            <a:r>
              <a:rPr lang="en-US" sz="1667" dirty="0" err="1">
                <a:solidFill>
                  <a:srgbClr val="000000"/>
                </a:solidFill>
                <a:latin typeface="Open Sans Light Bold"/>
              </a:rPr>
              <a:t>Jaiya</a:t>
            </a:r>
            <a:endParaRPr lang="en-US" sz="1667" dirty="0">
              <a:solidFill>
                <a:srgbClr val="000000"/>
              </a:solidFill>
              <a:latin typeface="Open Sans Light Bold"/>
            </a:endParaRPr>
          </a:p>
        </p:txBody>
      </p:sp>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670867">
            <a:off x="8958334" y="-1399019"/>
            <a:ext cx="3497727" cy="3407533"/>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539024">
            <a:off x="-626510" y="3506236"/>
            <a:ext cx="3787889" cy="438210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011226" y="2380669"/>
            <a:ext cx="5398098" cy="1599220"/>
          </a:xfrm>
          <a:prstGeom prst="rect">
            <a:avLst/>
          </a:prstGeom>
        </p:spPr>
        <p:txBody>
          <a:bodyPr lIns="0" tIns="0" rIns="0" bIns="0" rtlCol="0" anchor="t">
            <a:spAutoFit/>
          </a:bodyPr>
          <a:lstStyle/>
          <a:p>
            <a:pPr>
              <a:lnSpc>
                <a:spcPts val="2146"/>
              </a:lnSpc>
            </a:pPr>
            <a:r>
              <a:rPr lang="en-US" sz="1533" dirty="0">
                <a:solidFill>
                  <a:srgbClr val="000000"/>
                </a:solidFill>
                <a:latin typeface="Open Sans Light"/>
              </a:rPr>
              <a:t>Lucille will be a senior this school year. After she graduates, she plans to attend college and is interested in Administration/Business. </a:t>
            </a:r>
          </a:p>
          <a:p>
            <a:pPr>
              <a:lnSpc>
                <a:spcPts val="2146"/>
              </a:lnSpc>
            </a:pPr>
            <a:endParaRPr lang="en-US" sz="1533" dirty="0">
              <a:solidFill>
                <a:srgbClr val="000000"/>
              </a:solidFill>
              <a:latin typeface="Open Sans Light"/>
            </a:endParaRPr>
          </a:p>
          <a:p>
            <a:pPr>
              <a:lnSpc>
                <a:spcPts val="2146"/>
              </a:lnSpc>
            </a:pPr>
            <a:r>
              <a:rPr lang="en-US" sz="1533" dirty="0">
                <a:solidFill>
                  <a:srgbClr val="000000"/>
                </a:solidFill>
                <a:latin typeface="Open Sans Light"/>
              </a:rPr>
              <a:t>She was also excited to have gotten the opportunity to meet Governor David Ige!</a:t>
            </a:r>
          </a:p>
        </p:txBody>
      </p:sp>
      <p:sp>
        <p:nvSpPr>
          <p:cNvPr id="3" name="TextBox 3"/>
          <p:cNvSpPr txBox="1"/>
          <p:nvPr/>
        </p:nvSpPr>
        <p:spPr>
          <a:xfrm>
            <a:off x="2811112" y="4053381"/>
            <a:ext cx="686395" cy="269882"/>
          </a:xfrm>
          <a:prstGeom prst="rect">
            <a:avLst/>
          </a:prstGeom>
        </p:spPr>
        <p:txBody>
          <a:bodyPr lIns="0" tIns="0" rIns="0" bIns="0" rtlCol="0" anchor="t">
            <a:spAutoFit/>
          </a:bodyPr>
          <a:lstStyle/>
          <a:p>
            <a:pPr algn="ctr">
              <a:lnSpc>
                <a:spcPts val="2333"/>
              </a:lnSpc>
            </a:pPr>
            <a:r>
              <a:rPr lang="en-US" sz="1667">
                <a:solidFill>
                  <a:srgbClr val="000000"/>
                </a:solidFill>
                <a:latin typeface="Open Sans Light Bold"/>
              </a:rPr>
              <a:t>Lucille</a:t>
            </a:r>
          </a:p>
        </p:txBody>
      </p:sp>
      <p:pic>
        <p:nvPicPr>
          <p:cNvPr id="4" name="Picture 4"/>
          <p:cNvPicPr>
            <a:picLocks noChangeAspect="1"/>
          </p:cNvPicPr>
          <p:nvPr/>
        </p:nvPicPr>
        <p:blipFill>
          <a:blip r:embed="rId2"/>
          <a:srcRect l="22296" t="7936" r="26812" b="3578"/>
          <a:stretch>
            <a:fillRect/>
          </a:stretch>
        </p:blipFill>
        <p:spPr>
          <a:xfrm>
            <a:off x="1845500" y="895343"/>
            <a:ext cx="2617618" cy="3034151"/>
          </a:xfrm>
          <a:prstGeom prst="rect">
            <a:avLst/>
          </a:prstGeom>
        </p:spPr>
      </p:pic>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670867">
            <a:off x="8958334" y="-1399019"/>
            <a:ext cx="3497727" cy="3407533"/>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539024">
            <a:off x="-626510" y="3506236"/>
            <a:ext cx="3787889" cy="4382109"/>
          </a:xfrm>
          <a:prstGeom prst="rect">
            <a:avLst/>
          </a:prstGeom>
        </p:spPr>
      </p:pic>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1692</TotalTime>
  <Words>1153</Words>
  <Application>Microsoft Office PowerPoint</Application>
  <PresentationFormat>Widescreen</PresentationFormat>
  <Paragraphs>117</Paragraphs>
  <Slides>18</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Arial</vt:lpstr>
      <vt:lpstr>Open Sans</vt:lpstr>
      <vt:lpstr>Open Sans Bold</vt:lpstr>
      <vt:lpstr>Open Sans Light</vt:lpstr>
      <vt:lpstr>Open Sans Light Bold</vt:lpstr>
      <vt:lpstr>Open Sans Light Bold Italics</vt:lpstr>
      <vt:lpstr>Open Sans Light Italics</vt:lpstr>
      <vt:lpstr>Playfair Display</vt:lpstr>
      <vt:lpstr>Trebuchet MS</vt:lpstr>
      <vt:lpstr>Wingdings 3</vt:lpstr>
      <vt:lpstr>Facet</vt:lpstr>
      <vt:lpstr>PowerPoint Presentation</vt:lpstr>
      <vt:lpstr>PowerPoint Presentation</vt:lpstr>
      <vt:lpstr>PowerPoint Presentation</vt:lpstr>
      <vt:lpstr>Projects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Kuranishi, Harrison</dc:creator>
  <cp:lastModifiedBy>Kuranishi, Harrison</cp:lastModifiedBy>
  <cp:revision>16</cp:revision>
  <cp:lastPrinted>2022-08-05T00:01:10Z</cp:lastPrinted>
  <dcterms:created xsi:type="dcterms:W3CDTF">2022-07-14T01:34:49Z</dcterms:created>
  <dcterms:modified xsi:type="dcterms:W3CDTF">2022-08-23T19:20:18Z</dcterms:modified>
</cp:coreProperties>
</file>