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301" r:id="rId3"/>
    <p:sldId id="280" r:id="rId4"/>
    <p:sldId id="283" r:id="rId5"/>
    <p:sldId id="266" r:id="rId6"/>
    <p:sldId id="267" r:id="rId7"/>
    <p:sldId id="268" r:id="rId8"/>
    <p:sldId id="287" r:id="rId9"/>
  </p:sldIdLst>
  <p:sldSz cx="12192000" cy="6858000"/>
  <p:notesSz cx="7010400" cy="93726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yq9IwJHKb/U7gcJFq70f2REzA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p:restoredTop sz="84953"/>
  </p:normalViewPr>
  <p:slideViewPr>
    <p:cSldViewPr snapToGrid="0">
      <p:cViewPr varScale="1">
        <p:scale>
          <a:sx n="110" d="100"/>
          <a:sy n="110" d="100"/>
        </p:scale>
        <p:origin x="155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2" Type="http://customschemas.google.com/relationships/presentationmetadata" Target="metadata"/><Relationship Id="rId5" Type="http://schemas.openxmlformats.org/officeDocument/2006/relationships/slide" Target="slides/slide4.xml"/><Relationship Id="rId36"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702925"/>
            <a:ext cx="4673825"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51975"/>
            <a:ext cx="5608300" cy="42176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046755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25" y="4451975"/>
            <a:ext cx="5608300" cy="42176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701025" y="4451975"/>
            <a:ext cx="5608300" cy="42176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11: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675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701025" y="4451975"/>
            <a:ext cx="5608300" cy="42176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12: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494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701025" y="4451975"/>
            <a:ext cx="5608300" cy="42176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13: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D966"/>
            </a:gs>
            <a:gs pos="30000">
              <a:schemeClr val="lt1"/>
            </a:gs>
            <a:gs pos="40000">
              <a:schemeClr val="lt1"/>
            </a:gs>
            <a:gs pos="50000">
              <a:schemeClr val="lt1"/>
            </a:gs>
            <a:gs pos="72000">
              <a:schemeClr val="lt1"/>
            </a:gs>
            <a:gs pos="82000">
              <a:srgbClr val="BFBFBF"/>
            </a:gs>
            <a:gs pos="100000">
              <a:srgbClr val="3A3838"/>
            </a:gs>
          </a:gsLst>
          <a:lin ang="5400000" scaled="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CSA%20Diplomas_Cer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582151" y="1756610"/>
            <a:ext cx="9023684" cy="3272589"/>
          </a:xfrm>
          <a:prstGeom prst="rect">
            <a:avLst/>
          </a:prstGeom>
          <a:blipFill rotWithShape="1">
            <a:blip r:embed="rId3">
              <a:alphaModFix amt="24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
          <p:cNvSpPr txBox="1">
            <a:spLocks noGrp="1"/>
          </p:cNvSpPr>
          <p:nvPr>
            <p:ph type="ctrTitle"/>
          </p:nvPr>
        </p:nvSpPr>
        <p:spPr>
          <a:xfrm>
            <a:off x="1070809" y="1204005"/>
            <a:ext cx="10046367" cy="29402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200"/>
              <a:buFont typeface="Arial"/>
              <a:buNone/>
            </a:pPr>
            <a:r>
              <a:rPr lang="en-US" sz="5200" b="1" dirty="0">
                <a:latin typeface="Arial"/>
                <a:ea typeface="Arial"/>
                <a:cs typeface="Arial"/>
                <a:sym typeface="Arial"/>
              </a:rPr>
              <a:t>McKinley Community School for Adults</a:t>
            </a:r>
            <a:br>
              <a:rPr lang="en-US" sz="5200" b="1" dirty="0">
                <a:latin typeface="Arial"/>
                <a:ea typeface="Arial"/>
                <a:cs typeface="Arial"/>
                <a:sym typeface="Arial"/>
              </a:rPr>
            </a:br>
            <a:r>
              <a:rPr lang="en-US" sz="5200" b="1" dirty="0">
                <a:latin typeface="Arial"/>
                <a:ea typeface="Arial"/>
                <a:cs typeface="Arial"/>
                <a:sym typeface="Arial"/>
              </a:rPr>
              <a:t>WDD &amp; Career Foundations Program</a:t>
            </a:r>
            <a:endParaRPr sz="5200" b="1" dirty="0">
              <a:latin typeface="Arial"/>
              <a:ea typeface="Arial"/>
              <a:cs typeface="Arial"/>
              <a:sym typeface="Arial"/>
            </a:endParaRPr>
          </a:p>
        </p:txBody>
      </p:sp>
      <p:sp>
        <p:nvSpPr>
          <p:cNvPr id="86" name="Google Shape;86;p1"/>
          <p:cNvSpPr txBox="1">
            <a:spLocks noGrp="1"/>
          </p:cNvSpPr>
          <p:nvPr>
            <p:ph type="subTitle" idx="1"/>
          </p:nvPr>
        </p:nvSpPr>
        <p:spPr>
          <a:xfrm>
            <a:off x="116305" y="5581804"/>
            <a:ext cx="9144000" cy="7700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dirty="0"/>
              <a:t>WDC Sector Strategy Presentation</a:t>
            </a:r>
            <a:r>
              <a:rPr lang="en-US" sz="2000" b="1" dirty="0">
                <a:latin typeface="Arial"/>
                <a:ea typeface="Arial"/>
                <a:cs typeface="Arial"/>
                <a:sym typeface="Arial"/>
              </a:rPr>
              <a:t>: August </a:t>
            </a:r>
            <a:r>
              <a:rPr lang="en-US" sz="2000" b="1" dirty="0"/>
              <a:t>4, 2022 </a:t>
            </a:r>
            <a:endParaRPr sz="2000" b="1"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91B1DA-2E86-4A23-77A5-4AC6388F0D75}"/>
              </a:ext>
            </a:extLst>
          </p:cNvPr>
          <p:cNvSpPr>
            <a:spLocks noGrp="1"/>
          </p:cNvSpPr>
          <p:nvPr>
            <p:ph type="body" idx="1"/>
          </p:nvPr>
        </p:nvSpPr>
        <p:spPr/>
        <p:txBody>
          <a:bodyPr/>
          <a:lstStyle/>
          <a:p>
            <a:pPr>
              <a:spcBef>
                <a:spcPts val="2400"/>
              </a:spcBef>
              <a:spcAft>
                <a:spcPts val="1800"/>
              </a:spcAft>
            </a:pPr>
            <a:r>
              <a:rPr lang="en-US" b="1" u="sng" dirty="0">
                <a:hlinkClick r:id="rId2" action="ppaction://hlinkfile"/>
              </a:rPr>
              <a:t>Hawaii Community School for Adults Diploma</a:t>
            </a:r>
          </a:p>
          <a:p>
            <a:pPr>
              <a:spcBef>
                <a:spcPts val="2400"/>
              </a:spcBef>
              <a:spcAft>
                <a:spcPts val="1800"/>
              </a:spcAft>
            </a:pPr>
            <a:r>
              <a:rPr lang="en-US" b="1" u="sng" dirty="0">
                <a:hlinkClick r:id="rId2" action="ppaction://hlinkfile"/>
              </a:rPr>
              <a:t>Workforce Development Diploma</a:t>
            </a:r>
          </a:p>
          <a:p>
            <a:pPr>
              <a:spcBef>
                <a:spcPts val="2400"/>
              </a:spcBef>
              <a:spcAft>
                <a:spcPts val="1800"/>
              </a:spcAft>
            </a:pPr>
            <a:r>
              <a:rPr lang="en-US" b="1" u="sng" dirty="0">
                <a:hlinkClick r:id="rId2" action="ppaction://hlinkfile"/>
              </a:rPr>
              <a:t>Career Foundations Certificate</a:t>
            </a:r>
            <a:endParaRPr lang="en-US" b="1" u="sng" dirty="0"/>
          </a:p>
        </p:txBody>
      </p:sp>
      <p:sp>
        <p:nvSpPr>
          <p:cNvPr id="6" name="Title 5">
            <a:extLst>
              <a:ext uri="{FF2B5EF4-FFF2-40B4-BE49-F238E27FC236}">
                <a16:creationId xmlns:a16="http://schemas.microsoft.com/office/drawing/2014/main" id="{D5AEDF40-542F-4DB4-8C8E-736D25863540}"/>
              </a:ext>
            </a:extLst>
          </p:cNvPr>
          <p:cNvSpPr>
            <a:spLocks noGrp="1"/>
          </p:cNvSpPr>
          <p:nvPr>
            <p:ph type="title"/>
          </p:nvPr>
        </p:nvSpPr>
        <p:spPr/>
        <p:txBody>
          <a:bodyPr/>
          <a:lstStyle/>
          <a:p>
            <a:r>
              <a:rPr lang="en-US" dirty="0"/>
              <a:t>MCSA Credential Programs</a:t>
            </a:r>
          </a:p>
        </p:txBody>
      </p:sp>
    </p:spTree>
    <p:extLst>
      <p:ext uri="{BB962C8B-B14F-4D97-AF65-F5344CB8AC3E}">
        <p14:creationId xmlns:p14="http://schemas.microsoft.com/office/powerpoint/2010/main" val="398477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30D3-5ED7-0E5F-C83C-10B1685CD13E}"/>
              </a:ext>
            </a:extLst>
          </p:cNvPr>
          <p:cNvSpPr>
            <a:spLocks noGrp="1"/>
          </p:cNvSpPr>
          <p:nvPr>
            <p:ph type="title"/>
          </p:nvPr>
        </p:nvSpPr>
        <p:spPr/>
        <p:txBody>
          <a:bodyPr/>
          <a:lstStyle/>
          <a:p>
            <a:r>
              <a:rPr lang="en-US" dirty="0"/>
              <a:t>Workforce Development Diploma Program</a:t>
            </a:r>
          </a:p>
        </p:txBody>
      </p:sp>
      <p:sp>
        <p:nvSpPr>
          <p:cNvPr id="3" name="Text Placeholder 2">
            <a:extLst>
              <a:ext uri="{FF2B5EF4-FFF2-40B4-BE49-F238E27FC236}">
                <a16:creationId xmlns:a16="http://schemas.microsoft.com/office/drawing/2014/main" id="{A3C04D75-00E2-9126-125D-78D9B9EAB0EC}"/>
              </a:ext>
            </a:extLst>
          </p:cNvPr>
          <p:cNvSpPr>
            <a:spLocks noGrp="1"/>
          </p:cNvSpPr>
          <p:nvPr>
            <p:ph type="body" idx="1"/>
          </p:nvPr>
        </p:nvSpPr>
        <p:spPr/>
        <p:txBody>
          <a:bodyPr/>
          <a:lstStyle/>
          <a:p>
            <a:pPr marL="114300" indent="0">
              <a:buNone/>
            </a:pPr>
            <a:endParaRPr lang="en-US" dirty="0"/>
          </a:p>
        </p:txBody>
      </p:sp>
      <p:pic>
        <p:nvPicPr>
          <p:cNvPr id="5" name="Picture 4">
            <a:extLst>
              <a:ext uri="{FF2B5EF4-FFF2-40B4-BE49-F238E27FC236}">
                <a16:creationId xmlns:a16="http://schemas.microsoft.com/office/drawing/2014/main" id="{6940795B-7495-191E-F6CB-B2C5651A2594}"/>
              </a:ext>
            </a:extLst>
          </p:cNvPr>
          <p:cNvPicPr>
            <a:picLocks noChangeAspect="1"/>
          </p:cNvPicPr>
          <p:nvPr/>
        </p:nvPicPr>
        <p:blipFill rotWithShape="1">
          <a:blip r:embed="rId2"/>
          <a:srcRect t="2747" r="4043" b="3480"/>
          <a:stretch/>
        </p:blipFill>
        <p:spPr>
          <a:xfrm>
            <a:off x="4201221" y="1567544"/>
            <a:ext cx="3164221" cy="5018966"/>
          </a:xfrm>
          <a:prstGeom prst="rect">
            <a:avLst/>
          </a:prstGeom>
        </p:spPr>
      </p:pic>
    </p:spTree>
    <p:extLst>
      <p:ext uri="{BB962C8B-B14F-4D97-AF65-F5344CB8AC3E}">
        <p14:creationId xmlns:p14="http://schemas.microsoft.com/office/powerpoint/2010/main" val="68981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A9A3-CE1A-2F21-23E4-C261B3375ED4}"/>
              </a:ext>
            </a:extLst>
          </p:cNvPr>
          <p:cNvSpPr>
            <a:spLocks noGrp="1"/>
          </p:cNvSpPr>
          <p:nvPr>
            <p:ph type="title"/>
          </p:nvPr>
        </p:nvSpPr>
        <p:spPr/>
        <p:txBody>
          <a:bodyPr/>
          <a:lstStyle/>
          <a:p>
            <a:r>
              <a:rPr lang="en-US" dirty="0"/>
              <a:t>MCSA: WDD</a:t>
            </a:r>
          </a:p>
        </p:txBody>
      </p:sp>
      <p:sp>
        <p:nvSpPr>
          <p:cNvPr id="3" name="Text Placeholder 2">
            <a:extLst>
              <a:ext uri="{FF2B5EF4-FFF2-40B4-BE49-F238E27FC236}">
                <a16:creationId xmlns:a16="http://schemas.microsoft.com/office/drawing/2014/main" id="{3BFA1D3E-F55D-3131-3C92-18A5413CB6F3}"/>
              </a:ext>
            </a:extLst>
          </p:cNvPr>
          <p:cNvSpPr>
            <a:spLocks noGrp="1"/>
          </p:cNvSpPr>
          <p:nvPr>
            <p:ph type="body" idx="1"/>
          </p:nvPr>
        </p:nvSpPr>
        <p:spPr/>
        <p:txBody>
          <a:bodyPr/>
          <a:lstStyle/>
          <a:p>
            <a:pPr marL="114300" indent="0">
              <a:lnSpc>
                <a:spcPts val="3000"/>
              </a:lnSpc>
              <a:buNone/>
            </a:pPr>
            <a:r>
              <a:rPr lang="en-US" sz="2400" dirty="0">
                <a:highlight>
                  <a:srgbClr val="FFFF00"/>
                </a:highlight>
              </a:rPr>
              <a:t>The Workforce Development Diploma (WDD) Program was designed to meet the needs of those students entering the workforce with job entry that do not require a high school diploma. The WDD Program will prepare students with the necessary basic education and access to job training programs. </a:t>
            </a:r>
            <a:r>
              <a:rPr lang="en-US" sz="2400" dirty="0"/>
              <a:t>To be eligible, a student must be 18 years and older or 16 to 17 year old students who are released from school through the 4140 process. All enrolled students who complete the requirements of the program will earn a Workforce Development Diploma from their respective community school. </a:t>
            </a:r>
          </a:p>
        </p:txBody>
      </p:sp>
    </p:spTree>
    <p:extLst>
      <p:ext uri="{BB962C8B-B14F-4D97-AF65-F5344CB8AC3E}">
        <p14:creationId xmlns:p14="http://schemas.microsoft.com/office/powerpoint/2010/main" val="83799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838200" y="365125"/>
            <a:ext cx="973455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3600" b="1" dirty="0">
                <a:latin typeface="Arial"/>
                <a:ea typeface="Arial"/>
                <a:cs typeface="Arial"/>
                <a:sym typeface="Arial"/>
              </a:rPr>
              <a:t>Module 1: Academic &amp; Curriculum</a:t>
            </a:r>
            <a:endParaRPr sz="3600" b="1" dirty="0">
              <a:latin typeface="Arial"/>
              <a:ea typeface="Arial"/>
              <a:cs typeface="Arial"/>
              <a:sym typeface="Arial"/>
            </a:endParaRPr>
          </a:p>
        </p:txBody>
      </p:sp>
      <p:sp>
        <p:nvSpPr>
          <p:cNvPr id="151" name="Google Shape;151;p11"/>
          <p:cNvSpPr txBox="1">
            <a:spLocks noGrp="1"/>
          </p:cNvSpPr>
          <p:nvPr>
            <p:ph type="body" idx="1"/>
          </p:nvPr>
        </p:nvSpPr>
        <p:spPr>
          <a:xfrm>
            <a:off x="628649" y="2035175"/>
            <a:ext cx="11820526"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en-US" dirty="0"/>
              <a:t>Standards Based Adult Education Curriculum</a:t>
            </a:r>
          </a:p>
          <a:p>
            <a:pPr lvl="1">
              <a:lnSpc>
                <a:spcPct val="150000"/>
              </a:lnSpc>
              <a:spcBef>
                <a:spcPts val="0"/>
              </a:spcBef>
              <a:buChar char="●"/>
            </a:pPr>
            <a:r>
              <a:rPr lang="en-US" dirty="0"/>
              <a:t>Essential Education</a:t>
            </a:r>
          </a:p>
          <a:p>
            <a:pPr lvl="2">
              <a:lnSpc>
                <a:spcPct val="150000"/>
              </a:lnSpc>
              <a:spcBef>
                <a:spcPts val="0"/>
              </a:spcBef>
              <a:buChar char="●"/>
            </a:pPr>
            <a:r>
              <a:rPr lang="en-US" dirty="0"/>
              <a:t>GED/</a:t>
            </a:r>
            <a:r>
              <a:rPr lang="en-US" dirty="0" err="1"/>
              <a:t>HiSET</a:t>
            </a:r>
            <a:r>
              <a:rPr lang="en-US" dirty="0"/>
              <a:t> Academy</a:t>
            </a:r>
          </a:p>
          <a:p>
            <a:pPr lvl="2">
              <a:lnSpc>
                <a:spcPct val="150000"/>
              </a:lnSpc>
              <a:spcBef>
                <a:spcPts val="0"/>
              </a:spcBef>
              <a:buChar char="●"/>
            </a:pPr>
            <a:r>
              <a:rPr lang="en-US" dirty="0"/>
              <a:t>CASAS/TABE Academy</a:t>
            </a:r>
          </a:p>
          <a:p>
            <a:pPr lvl="1">
              <a:lnSpc>
                <a:spcPct val="150000"/>
              </a:lnSpc>
              <a:spcBef>
                <a:spcPts val="0"/>
              </a:spcBef>
              <a:buChar char="●"/>
            </a:pPr>
            <a:r>
              <a:rPr lang="en-US" dirty="0"/>
              <a:t>Requirements</a:t>
            </a:r>
          </a:p>
          <a:p>
            <a:pPr lvl="2">
              <a:lnSpc>
                <a:spcPct val="150000"/>
              </a:lnSpc>
              <a:spcBef>
                <a:spcPts val="0"/>
              </a:spcBef>
              <a:buChar char="●"/>
            </a:pPr>
            <a:r>
              <a:rPr lang="en-US" dirty="0"/>
              <a:t>Minimum Exit – NRS Level 4</a:t>
            </a:r>
          </a:p>
          <a:p>
            <a:pPr lvl="2">
              <a:lnSpc>
                <a:spcPct val="150000"/>
              </a:lnSpc>
              <a:spcBef>
                <a:spcPts val="0"/>
              </a:spcBef>
              <a:buChar char="●"/>
            </a:pPr>
            <a:r>
              <a:rPr lang="en-US" dirty="0"/>
              <a:t>Minimum Instruction – 120 Hours</a:t>
            </a:r>
          </a:p>
          <a:p>
            <a:pPr lvl="2">
              <a:lnSpc>
                <a:spcPct val="150000"/>
              </a:lnSpc>
              <a:spcBef>
                <a:spcPts val="0"/>
              </a:spcBef>
              <a:buChar char="●"/>
            </a:pPr>
            <a:endParaRPr lang="en-US" sz="2800" dirty="0"/>
          </a:p>
          <a:p>
            <a:pPr lvl="1">
              <a:lnSpc>
                <a:spcPct val="150000"/>
              </a:lnSpc>
              <a:spcBef>
                <a:spcPts val="0"/>
              </a:spcBef>
              <a:buChar char="●"/>
            </a:pPr>
            <a:endParaRPr dirty="0"/>
          </a:p>
        </p:txBody>
      </p:sp>
    </p:spTree>
    <p:extLst>
      <p:ext uri="{BB962C8B-B14F-4D97-AF65-F5344CB8AC3E}">
        <p14:creationId xmlns:p14="http://schemas.microsoft.com/office/powerpoint/2010/main" val="354790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710350" y="219675"/>
            <a:ext cx="11592000" cy="147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3600" b="1" dirty="0">
                <a:latin typeface="Arial"/>
                <a:ea typeface="Arial"/>
                <a:cs typeface="Arial"/>
                <a:sym typeface="Arial"/>
              </a:rPr>
              <a:t>Module 2: Workforce Curriculum &amp; </a:t>
            </a:r>
            <a:r>
              <a:rPr lang="en-US" sz="3600" b="1" dirty="0" err="1">
                <a:latin typeface="Arial"/>
                <a:ea typeface="Arial"/>
                <a:cs typeface="Arial"/>
                <a:sym typeface="Arial"/>
              </a:rPr>
              <a:t>Trainining</a:t>
            </a:r>
            <a:endParaRPr sz="3600" b="1" dirty="0">
              <a:latin typeface="Arial"/>
              <a:ea typeface="Arial"/>
              <a:cs typeface="Arial"/>
              <a:sym typeface="Arial"/>
            </a:endParaRPr>
          </a:p>
        </p:txBody>
      </p:sp>
      <p:sp>
        <p:nvSpPr>
          <p:cNvPr id="157" name="Google Shape;157;p12"/>
          <p:cNvSpPr txBox="1">
            <a:spLocks noGrp="1"/>
          </p:cNvSpPr>
          <p:nvPr>
            <p:ph type="body" idx="1"/>
          </p:nvPr>
        </p:nvSpPr>
        <p:spPr>
          <a:xfrm>
            <a:off x="838200" y="1911350"/>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800"/>
              <a:buChar char="•"/>
            </a:pPr>
            <a:r>
              <a:rPr lang="en-US" dirty="0">
                <a:latin typeface="Arial" panose="020B0604020202020204" pitchFamily="34" charset="0"/>
                <a:ea typeface="Times New Roman"/>
                <a:cs typeface="Arial" panose="020B0604020202020204" pitchFamily="34" charset="0"/>
                <a:sym typeface="Times New Roman"/>
              </a:rPr>
              <a:t>Joint Agency Training Program Requirements (Agency Specific)</a:t>
            </a:r>
            <a:endParaRPr dirty="0">
              <a:latin typeface="Arial" panose="020B0604020202020204" pitchFamily="34" charset="0"/>
              <a:ea typeface="Times New Roman"/>
              <a:cs typeface="Arial" panose="020B0604020202020204" pitchFamily="34" charset="0"/>
              <a:sym typeface="Times New Roman"/>
            </a:endParaRPr>
          </a:p>
          <a:p>
            <a:pPr marL="228600" lvl="0" indent="-228600" algn="l" rtl="0">
              <a:lnSpc>
                <a:spcPct val="150000"/>
              </a:lnSpc>
              <a:spcBef>
                <a:spcPts val="1000"/>
              </a:spcBef>
              <a:spcAft>
                <a:spcPts val="0"/>
              </a:spcAft>
              <a:buClr>
                <a:schemeClr val="dk1"/>
              </a:buClr>
              <a:buSzPts val="2800"/>
              <a:buChar char="•"/>
            </a:pPr>
            <a:r>
              <a:rPr lang="en-US" dirty="0">
                <a:latin typeface="Arial" panose="020B0604020202020204" pitchFamily="34" charset="0"/>
                <a:ea typeface="Times New Roman"/>
                <a:cs typeface="Arial" panose="020B0604020202020204" pitchFamily="34" charset="0"/>
                <a:sym typeface="Times New Roman"/>
              </a:rPr>
              <a:t>Dreamcatcher (Maui) </a:t>
            </a:r>
          </a:p>
          <a:p>
            <a:pPr marL="228600" lvl="0" indent="-228600" algn="l" rtl="0">
              <a:lnSpc>
                <a:spcPct val="150000"/>
              </a:lnSpc>
              <a:spcBef>
                <a:spcPts val="1000"/>
              </a:spcBef>
              <a:spcAft>
                <a:spcPts val="0"/>
              </a:spcAft>
              <a:buClr>
                <a:schemeClr val="dk1"/>
              </a:buClr>
              <a:buSzPts val="2800"/>
              <a:buChar char="•"/>
            </a:pPr>
            <a:r>
              <a:rPr lang="en-US" dirty="0">
                <a:latin typeface="Arial" panose="020B0604020202020204" pitchFamily="34" charset="0"/>
                <a:ea typeface="Times New Roman"/>
                <a:cs typeface="Arial" panose="020B0604020202020204" pitchFamily="34" charset="0"/>
                <a:sym typeface="Times New Roman"/>
              </a:rPr>
              <a:t>Career Foundations Program</a:t>
            </a: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2933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462643" y="144689"/>
            <a:ext cx="10515600" cy="8268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latin typeface="Arial"/>
                <a:ea typeface="Arial"/>
                <a:cs typeface="Arial"/>
                <a:sym typeface="Arial"/>
              </a:rPr>
              <a:t>Workforce Development Diploma</a:t>
            </a:r>
            <a:endParaRPr sz="4000" b="1">
              <a:latin typeface="Arial"/>
              <a:ea typeface="Arial"/>
              <a:cs typeface="Arial"/>
              <a:sym typeface="Arial"/>
            </a:endParaRPr>
          </a:p>
        </p:txBody>
      </p:sp>
      <p:pic>
        <p:nvPicPr>
          <p:cNvPr id="163" name="Google Shape;163;p13"/>
          <p:cNvPicPr preferRelativeResize="0">
            <a:picLocks noGrp="1"/>
          </p:cNvPicPr>
          <p:nvPr>
            <p:ph type="body" idx="1"/>
          </p:nvPr>
        </p:nvPicPr>
        <p:blipFill rotWithShape="1">
          <a:blip r:embed="rId3">
            <a:alphaModFix/>
          </a:blip>
          <a:srcRect l="2014" t="1277" r="1068" b="1310"/>
          <a:stretch/>
        </p:blipFill>
        <p:spPr>
          <a:xfrm>
            <a:off x="2864936" y="971550"/>
            <a:ext cx="6358713" cy="4586107"/>
          </a:xfrm>
          <a:prstGeom prst="rect">
            <a:avLst/>
          </a:prstGeom>
          <a:noFill/>
          <a:ln>
            <a:noFill/>
          </a:ln>
        </p:spPr>
      </p:pic>
      <p:sp>
        <p:nvSpPr>
          <p:cNvPr id="164" name="Google Shape;164;p13"/>
          <p:cNvSpPr txBox="1"/>
          <p:nvPr/>
        </p:nvSpPr>
        <p:spPr>
          <a:xfrm>
            <a:off x="2415266" y="5738187"/>
            <a:ext cx="725805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To receive the Workforce Development Diploma, one must successfully complete requirements for both Modules.</a:t>
            </a:r>
            <a:endParaRPr sz="18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E2EB-E926-5E3D-E733-845B5F2FD577}"/>
              </a:ext>
            </a:extLst>
          </p:cNvPr>
          <p:cNvSpPr>
            <a:spLocks noGrp="1"/>
          </p:cNvSpPr>
          <p:nvPr>
            <p:ph type="title"/>
          </p:nvPr>
        </p:nvSpPr>
        <p:spPr/>
        <p:txBody>
          <a:bodyPr/>
          <a:lstStyle/>
          <a:p>
            <a:r>
              <a:rPr lang="en-US" dirty="0"/>
              <a:t>MCSA Career Foundations Program</a:t>
            </a:r>
          </a:p>
        </p:txBody>
      </p:sp>
      <p:sp>
        <p:nvSpPr>
          <p:cNvPr id="3" name="Text Placeholder 2">
            <a:extLst>
              <a:ext uri="{FF2B5EF4-FFF2-40B4-BE49-F238E27FC236}">
                <a16:creationId xmlns:a16="http://schemas.microsoft.com/office/drawing/2014/main" id="{804C1566-B855-BAE0-7F6F-315779FBF445}"/>
              </a:ext>
            </a:extLst>
          </p:cNvPr>
          <p:cNvSpPr>
            <a:spLocks noGrp="1"/>
          </p:cNvSpPr>
          <p:nvPr>
            <p:ph type="body" idx="1"/>
          </p:nvPr>
        </p:nvSpPr>
        <p:spPr/>
        <p:txBody>
          <a:bodyPr/>
          <a:lstStyle/>
          <a:p>
            <a:endParaRPr lang="en-US"/>
          </a:p>
        </p:txBody>
      </p:sp>
      <p:pic>
        <p:nvPicPr>
          <p:cNvPr id="1026" name="Picture 2" descr="C:\Users\acet8\Downloads\Career Foundations Program Cover.jpeg"/>
          <p:cNvPicPr>
            <a:picLocks noChangeAspect="1" noChangeArrowheads="1"/>
          </p:cNvPicPr>
          <p:nvPr/>
        </p:nvPicPr>
        <p:blipFill rotWithShape="1">
          <a:blip r:embed="rId2">
            <a:extLst>
              <a:ext uri="{28A0092B-C50C-407E-A947-70E740481C1C}">
                <a14:useLocalDpi xmlns:a14="http://schemas.microsoft.com/office/drawing/2010/main" val="0"/>
              </a:ext>
            </a:extLst>
          </a:blip>
          <a:srcRect l="20802" r="28678"/>
          <a:stretch/>
        </p:blipFill>
        <p:spPr bwMode="auto">
          <a:xfrm>
            <a:off x="3878663" y="1410591"/>
            <a:ext cx="3928905" cy="5121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0125" y="1657976"/>
            <a:ext cx="2165979" cy="1384995"/>
          </a:xfrm>
          <a:prstGeom prst="rect">
            <a:avLst/>
          </a:prstGeom>
          <a:noFill/>
        </p:spPr>
        <p:txBody>
          <a:bodyPr wrap="none" rtlCol="0">
            <a:spAutoFit/>
          </a:bodyPr>
          <a:lstStyle/>
          <a:p>
            <a:pPr algn="ctr"/>
            <a:r>
              <a:rPr lang="en-US" sz="2800" dirty="0">
                <a:solidFill>
                  <a:schemeClr val="bg1"/>
                </a:solidFill>
                <a:effectLst>
                  <a:outerShdw blurRad="50800" dist="50800" dir="5400000" algn="ctr" rotWithShape="0">
                    <a:srgbClr val="7030A0"/>
                  </a:outerShdw>
                </a:effectLst>
              </a:rPr>
              <a:t>Career</a:t>
            </a:r>
          </a:p>
          <a:p>
            <a:pPr algn="ctr"/>
            <a:r>
              <a:rPr lang="en-US" sz="2800" dirty="0">
                <a:solidFill>
                  <a:schemeClr val="bg1"/>
                </a:solidFill>
                <a:effectLst>
                  <a:outerShdw blurRad="50800" dist="50800" dir="5400000" algn="ctr" rotWithShape="0">
                    <a:srgbClr val="7030A0"/>
                  </a:outerShdw>
                </a:effectLst>
              </a:rPr>
              <a:t>Foundations</a:t>
            </a:r>
          </a:p>
          <a:p>
            <a:pPr algn="ctr"/>
            <a:r>
              <a:rPr lang="en-US" sz="2800" dirty="0">
                <a:solidFill>
                  <a:schemeClr val="bg1"/>
                </a:solidFill>
                <a:effectLst>
                  <a:outerShdw blurRad="50800" dist="50800" dir="5400000" algn="ctr" rotWithShape="0">
                    <a:srgbClr val="7030A0"/>
                  </a:outerShdw>
                </a:effectLst>
              </a:rPr>
              <a:t>Program</a:t>
            </a:r>
          </a:p>
        </p:txBody>
      </p:sp>
      <p:sp>
        <p:nvSpPr>
          <p:cNvPr id="6" name="Rectangle 5"/>
          <p:cNvSpPr/>
          <p:nvPr/>
        </p:nvSpPr>
        <p:spPr>
          <a:xfrm>
            <a:off x="4079631" y="1567544"/>
            <a:ext cx="3537020" cy="4762918"/>
          </a:xfrm>
          <a:prstGeom prst="rect">
            <a:avLst/>
          </a:prstGeom>
          <a:no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CCCFF"/>
                </a:solidFill>
              </a:l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082" y="5161674"/>
            <a:ext cx="994064" cy="994064"/>
          </a:xfrm>
          <a:prstGeom prst="rect">
            <a:avLst/>
          </a:prstGeom>
        </p:spPr>
      </p:pic>
    </p:spTree>
    <p:extLst>
      <p:ext uri="{BB962C8B-B14F-4D97-AF65-F5344CB8AC3E}">
        <p14:creationId xmlns:p14="http://schemas.microsoft.com/office/powerpoint/2010/main" val="26216706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225</Words>
  <Application>Microsoft Macintosh PowerPoint</Application>
  <PresentationFormat>Widescreen</PresentationFormat>
  <Paragraphs>27</Paragraphs>
  <Slides>8</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Office Theme</vt:lpstr>
      <vt:lpstr>McKinley Community School for Adults WDD &amp; Career Foundations Program</vt:lpstr>
      <vt:lpstr>MCSA Credential Programs</vt:lpstr>
      <vt:lpstr>Workforce Development Diploma Program</vt:lpstr>
      <vt:lpstr>MCSA: WDD</vt:lpstr>
      <vt:lpstr>Module 1: Academic &amp; Curriculum</vt:lpstr>
      <vt:lpstr>Module 2: Workforce Curriculum &amp; Trainining</vt:lpstr>
      <vt:lpstr>Workforce Development Diploma</vt:lpstr>
      <vt:lpstr>MCSA Career Foundations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Development  Diploma &amp; Career Foundations Certificate Program</dc:title>
  <dc:creator>Raden Nagamine</dc:creator>
  <cp:lastModifiedBy>Microsoft Office User</cp:lastModifiedBy>
  <cp:revision>19</cp:revision>
  <dcterms:modified xsi:type="dcterms:W3CDTF">2022-08-05T00:23:05Z</dcterms:modified>
</cp:coreProperties>
</file>