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notesMasterIdLst>
    <p:notesMasterId r:id="rId16"/>
  </p:notesMasterIdLst>
  <p:sldIdLst>
    <p:sldId id="256" r:id="rId2"/>
    <p:sldId id="258" r:id="rId3"/>
    <p:sldId id="260" r:id="rId4"/>
    <p:sldId id="261" r:id="rId5"/>
    <p:sldId id="257" r:id="rId6"/>
    <p:sldId id="259" r:id="rId7"/>
    <p:sldId id="262" r:id="rId8"/>
    <p:sldId id="307" r:id="rId9"/>
    <p:sldId id="303" r:id="rId10"/>
    <p:sldId id="302" r:id="rId11"/>
    <p:sldId id="289" r:id="rId12"/>
    <p:sldId id="304" r:id="rId13"/>
    <p:sldId id="305" r:id="rId14"/>
    <p:sldId id="30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4" d="100"/>
          <a:sy n="114" d="100"/>
        </p:scale>
        <p:origin x="30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3F2DB7-D82A-4EB9-AB33-240D91587B6F}"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4B25C47-E9A8-4F73-9466-26D7678BE5FA}">
      <dgm:prSet/>
      <dgm:spPr/>
      <dgm:t>
        <a:bodyPr/>
        <a:lstStyle/>
        <a:p>
          <a:r>
            <a:rPr lang="en-US" b="1"/>
            <a:t>Background</a:t>
          </a:r>
          <a:endParaRPr lang="en-US"/>
        </a:p>
      </dgm:t>
    </dgm:pt>
    <dgm:pt modelId="{8EF6E31A-0787-4B62-A6C8-EADA23B37E3B}" type="parTrans" cxnId="{D83C13C7-14A4-4773-A9A5-D20B8791E734}">
      <dgm:prSet/>
      <dgm:spPr/>
      <dgm:t>
        <a:bodyPr/>
        <a:lstStyle/>
        <a:p>
          <a:endParaRPr lang="en-US"/>
        </a:p>
      </dgm:t>
    </dgm:pt>
    <dgm:pt modelId="{93374322-2AFF-4491-9140-5DC2B243BD77}" type="sibTrans" cxnId="{D83C13C7-14A4-4773-A9A5-D20B8791E734}">
      <dgm:prSet/>
      <dgm:spPr/>
      <dgm:t>
        <a:bodyPr/>
        <a:lstStyle/>
        <a:p>
          <a:endParaRPr lang="en-US"/>
        </a:p>
      </dgm:t>
    </dgm:pt>
    <dgm:pt modelId="{1DCB698A-81EB-4BA1-94EF-AD87513AC35B}">
      <dgm:prSet/>
      <dgm:spPr/>
      <dgm:t>
        <a:bodyPr/>
        <a:lstStyle/>
        <a:p>
          <a:r>
            <a:rPr lang="en-US"/>
            <a:t>On April 7, 2021, the United States Department of Labor awarded the Workforce Development Division (WDD) of the Department of Labor and Industrial Relations a Fidelity Bonding Demonstration Grant for $25,000</a:t>
          </a:r>
        </a:p>
      </dgm:t>
    </dgm:pt>
    <dgm:pt modelId="{687E719F-B8F6-4CC4-AF9D-674DF187F434}" type="parTrans" cxnId="{F3174CFF-B2C5-41A0-8383-190F51D37CDB}">
      <dgm:prSet/>
      <dgm:spPr/>
      <dgm:t>
        <a:bodyPr/>
        <a:lstStyle/>
        <a:p>
          <a:endParaRPr lang="en-US"/>
        </a:p>
      </dgm:t>
    </dgm:pt>
    <dgm:pt modelId="{656EFF8E-FBA8-472E-A77C-09EA7DC2B721}" type="sibTrans" cxnId="{F3174CFF-B2C5-41A0-8383-190F51D37CDB}">
      <dgm:prSet/>
      <dgm:spPr/>
      <dgm:t>
        <a:bodyPr/>
        <a:lstStyle/>
        <a:p>
          <a:endParaRPr lang="en-US"/>
        </a:p>
      </dgm:t>
    </dgm:pt>
    <dgm:pt modelId="{E2A4F961-12DB-495D-AAB1-77DEE8983AE3}">
      <dgm:prSet/>
      <dgm:spPr/>
      <dgm:t>
        <a:bodyPr/>
        <a:lstStyle/>
        <a:p>
          <a:r>
            <a:rPr lang="en-US"/>
            <a:t>The period of performance for the grant is from April 7, 2021 to April 6, 2025 or until the grant funds are expended, whichever is earlier.</a:t>
          </a:r>
        </a:p>
      </dgm:t>
    </dgm:pt>
    <dgm:pt modelId="{6FB396E9-832C-4F51-B3D8-76F432E889C8}" type="parTrans" cxnId="{993ECD58-1167-490F-891D-8EB0C4D0C365}">
      <dgm:prSet/>
      <dgm:spPr/>
      <dgm:t>
        <a:bodyPr/>
        <a:lstStyle/>
        <a:p>
          <a:endParaRPr lang="en-US"/>
        </a:p>
      </dgm:t>
    </dgm:pt>
    <dgm:pt modelId="{48C4B317-7EDF-46D5-8BFB-FF77CBBFD852}" type="sibTrans" cxnId="{993ECD58-1167-490F-891D-8EB0C4D0C365}">
      <dgm:prSet/>
      <dgm:spPr/>
      <dgm:t>
        <a:bodyPr/>
        <a:lstStyle/>
        <a:p>
          <a:endParaRPr lang="en-US"/>
        </a:p>
      </dgm:t>
    </dgm:pt>
    <dgm:pt modelId="{7159BA2C-4549-4997-9204-B0D2B3C7CFE1}" type="pres">
      <dgm:prSet presAssocID="{873F2DB7-D82A-4EB9-AB33-240D91587B6F}" presName="linear" presStyleCnt="0">
        <dgm:presLayoutVars>
          <dgm:animLvl val="lvl"/>
          <dgm:resizeHandles val="exact"/>
        </dgm:presLayoutVars>
      </dgm:prSet>
      <dgm:spPr/>
    </dgm:pt>
    <dgm:pt modelId="{87054BDA-27A1-4719-8520-1313130069EE}" type="pres">
      <dgm:prSet presAssocID="{A4B25C47-E9A8-4F73-9466-26D7678BE5FA}" presName="parentText" presStyleLbl="node1" presStyleIdx="0" presStyleCnt="1">
        <dgm:presLayoutVars>
          <dgm:chMax val="0"/>
          <dgm:bulletEnabled val="1"/>
        </dgm:presLayoutVars>
      </dgm:prSet>
      <dgm:spPr/>
    </dgm:pt>
    <dgm:pt modelId="{D70CF119-01E0-4AE0-9948-9080CE960D7E}" type="pres">
      <dgm:prSet presAssocID="{A4B25C47-E9A8-4F73-9466-26D7678BE5FA}" presName="childText" presStyleLbl="revTx" presStyleIdx="0" presStyleCnt="1">
        <dgm:presLayoutVars>
          <dgm:bulletEnabled val="1"/>
        </dgm:presLayoutVars>
      </dgm:prSet>
      <dgm:spPr/>
    </dgm:pt>
  </dgm:ptLst>
  <dgm:cxnLst>
    <dgm:cxn modelId="{109EB315-EC9C-4552-B0B9-1C1FA2B6D1A4}" type="presOf" srcId="{1DCB698A-81EB-4BA1-94EF-AD87513AC35B}" destId="{D70CF119-01E0-4AE0-9948-9080CE960D7E}" srcOrd="0" destOrd="0" presId="urn:microsoft.com/office/officeart/2005/8/layout/vList2"/>
    <dgm:cxn modelId="{A8CD2065-127E-4E99-86EC-F6469F64830F}" type="presOf" srcId="{873F2DB7-D82A-4EB9-AB33-240D91587B6F}" destId="{7159BA2C-4549-4997-9204-B0D2B3C7CFE1}" srcOrd="0" destOrd="0" presId="urn:microsoft.com/office/officeart/2005/8/layout/vList2"/>
    <dgm:cxn modelId="{0D13AA74-43E8-46EC-866C-86C47D4ED0BC}" type="presOf" srcId="{A4B25C47-E9A8-4F73-9466-26D7678BE5FA}" destId="{87054BDA-27A1-4719-8520-1313130069EE}" srcOrd="0" destOrd="0" presId="urn:microsoft.com/office/officeart/2005/8/layout/vList2"/>
    <dgm:cxn modelId="{993ECD58-1167-490F-891D-8EB0C4D0C365}" srcId="{A4B25C47-E9A8-4F73-9466-26D7678BE5FA}" destId="{E2A4F961-12DB-495D-AAB1-77DEE8983AE3}" srcOrd="1" destOrd="0" parTransId="{6FB396E9-832C-4F51-B3D8-76F432E889C8}" sibTransId="{48C4B317-7EDF-46D5-8BFB-FF77CBBFD852}"/>
    <dgm:cxn modelId="{41AFD087-926E-43A7-B2FE-1D954C8EF982}" type="presOf" srcId="{E2A4F961-12DB-495D-AAB1-77DEE8983AE3}" destId="{D70CF119-01E0-4AE0-9948-9080CE960D7E}" srcOrd="0" destOrd="1" presId="urn:microsoft.com/office/officeart/2005/8/layout/vList2"/>
    <dgm:cxn modelId="{D83C13C7-14A4-4773-A9A5-D20B8791E734}" srcId="{873F2DB7-D82A-4EB9-AB33-240D91587B6F}" destId="{A4B25C47-E9A8-4F73-9466-26D7678BE5FA}" srcOrd="0" destOrd="0" parTransId="{8EF6E31A-0787-4B62-A6C8-EADA23B37E3B}" sibTransId="{93374322-2AFF-4491-9140-5DC2B243BD77}"/>
    <dgm:cxn modelId="{F3174CFF-B2C5-41A0-8383-190F51D37CDB}" srcId="{A4B25C47-E9A8-4F73-9466-26D7678BE5FA}" destId="{1DCB698A-81EB-4BA1-94EF-AD87513AC35B}" srcOrd="0" destOrd="0" parTransId="{687E719F-B8F6-4CC4-AF9D-674DF187F434}" sibTransId="{656EFF8E-FBA8-472E-A77C-09EA7DC2B721}"/>
    <dgm:cxn modelId="{979073FD-1B31-4BD4-B21F-9BDBEF983728}" type="presParOf" srcId="{7159BA2C-4549-4997-9204-B0D2B3C7CFE1}" destId="{87054BDA-27A1-4719-8520-1313130069EE}" srcOrd="0" destOrd="0" presId="urn:microsoft.com/office/officeart/2005/8/layout/vList2"/>
    <dgm:cxn modelId="{753E9F0E-3BDC-43E4-86B5-DEABC39C7E62}" type="presParOf" srcId="{7159BA2C-4549-4997-9204-B0D2B3C7CFE1}" destId="{D70CF119-01E0-4AE0-9948-9080CE960D7E}"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B32B1F-E450-401F-8350-5C73D04FAC57}"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F625FF3A-2983-4A4E-8D5D-5D578DFF3D39}">
      <dgm:prSet/>
      <dgm:spPr/>
      <dgm:t>
        <a:bodyPr/>
        <a:lstStyle/>
        <a:p>
          <a:r>
            <a:rPr lang="en-US" b="1"/>
            <a:t>WHAT IS A FIDELITY BOND?</a:t>
          </a:r>
          <a:endParaRPr lang="en-US"/>
        </a:p>
      </dgm:t>
    </dgm:pt>
    <dgm:pt modelId="{B6882E62-C70D-463A-AA8D-654AF846AA86}" type="parTrans" cxnId="{4722CCF4-ABB3-45A3-9A1C-095B72698502}">
      <dgm:prSet/>
      <dgm:spPr/>
      <dgm:t>
        <a:bodyPr/>
        <a:lstStyle/>
        <a:p>
          <a:endParaRPr lang="en-US"/>
        </a:p>
      </dgm:t>
    </dgm:pt>
    <dgm:pt modelId="{0B6DC74D-808D-4A1A-BCCE-0241B5A48607}" type="sibTrans" cxnId="{4722CCF4-ABB3-45A3-9A1C-095B72698502}">
      <dgm:prSet/>
      <dgm:spPr/>
      <dgm:t>
        <a:bodyPr/>
        <a:lstStyle/>
        <a:p>
          <a:endParaRPr lang="en-US"/>
        </a:p>
      </dgm:t>
    </dgm:pt>
    <dgm:pt modelId="{ABB5885F-6386-4864-8B22-FB6981917229}">
      <dgm:prSet/>
      <dgm:spPr/>
      <dgm:t>
        <a:bodyPr/>
        <a:lstStyle/>
        <a:p>
          <a:r>
            <a:rPr lang="en-US"/>
            <a:t>A fidelity bond is a form of insurance protection that covers the policy holder/employer for a loss caused by a one-time act of dishonesty (theft, forgery, larceny, and embezzlement) of a specific employee</a:t>
          </a:r>
        </a:p>
      </dgm:t>
    </dgm:pt>
    <dgm:pt modelId="{9A51EAB6-A2AF-46AA-B306-DB3D83E645BE}" type="parTrans" cxnId="{A7F023A6-CB40-4480-A5F8-777714F3A90A}">
      <dgm:prSet/>
      <dgm:spPr/>
      <dgm:t>
        <a:bodyPr/>
        <a:lstStyle/>
        <a:p>
          <a:endParaRPr lang="en-US"/>
        </a:p>
      </dgm:t>
    </dgm:pt>
    <dgm:pt modelId="{11411533-0E2F-43EB-9D5D-1C5C90BDF56C}" type="sibTrans" cxnId="{A7F023A6-CB40-4480-A5F8-777714F3A90A}">
      <dgm:prSet/>
      <dgm:spPr/>
      <dgm:t>
        <a:bodyPr/>
        <a:lstStyle/>
        <a:p>
          <a:endParaRPr lang="en-US"/>
        </a:p>
      </dgm:t>
    </dgm:pt>
    <dgm:pt modelId="{5331844A-B2FA-41E5-9C03-3F1E1B6FDFAB}">
      <dgm:prSet/>
      <dgm:spPr/>
      <dgm:t>
        <a:bodyPr/>
        <a:lstStyle/>
        <a:p>
          <a:r>
            <a:rPr lang="en-US"/>
            <a:t>An employer's risk for potential loss is most often covered with a $5,000 bond. The bond is issued for a six-month period, After the bond is issued, the bond is mailed directly to the employer </a:t>
          </a:r>
        </a:p>
      </dgm:t>
    </dgm:pt>
    <dgm:pt modelId="{EBB3BA43-A80F-491B-B28E-84E7BFA98ADD}" type="parTrans" cxnId="{450908EC-6602-47AA-BFC2-601031ACC810}">
      <dgm:prSet/>
      <dgm:spPr/>
      <dgm:t>
        <a:bodyPr/>
        <a:lstStyle/>
        <a:p>
          <a:endParaRPr lang="en-US"/>
        </a:p>
      </dgm:t>
    </dgm:pt>
    <dgm:pt modelId="{BDF53954-2888-4B56-A77B-36D758338372}" type="sibTrans" cxnId="{450908EC-6602-47AA-BFC2-601031ACC810}">
      <dgm:prSet/>
      <dgm:spPr/>
      <dgm:t>
        <a:bodyPr/>
        <a:lstStyle/>
        <a:p>
          <a:endParaRPr lang="en-US"/>
        </a:p>
      </dgm:t>
    </dgm:pt>
    <dgm:pt modelId="{9CB9BB01-9243-4DE3-9739-7C695F14CD92}">
      <dgm:prSet/>
      <dgm:spPr/>
      <dgm:t>
        <a:bodyPr/>
        <a:lstStyle/>
        <a:p>
          <a:r>
            <a:rPr lang="en-US"/>
            <a:t>For the bond to be issued, the employer must make the applicant a job offer for a full-time job (40 hours per week) and set a date for the individual to start work. The bond becomes effective on the day the new hire starts the job</a:t>
          </a:r>
        </a:p>
      </dgm:t>
    </dgm:pt>
    <dgm:pt modelId="{B8B0A77B-61D4-4961-8805-154F3A2695BB}" type="parTrans" cxnId="{DB165129-3E2C-4615-82C8-75C1DF76D003}">
      <dgm:prSet/>
      <dgm:spPr/>
      <dgm:t>
        <a:bodyPr/>
        <a:lstStyle/>
        <a:p>
          <a:endParaRPr lang="en-US"/>
        </a:p>
      </dgm:t>
    </dgm:pt>
    <dgm:pt modelId="{BF8CBB3B-46FA-4C39-92F1-0D41DA0312BB}" type="sibTrans" cxnId="{DB165129-3E2C-4615-82C8-75C1DF76D003}">
      <dgm:prSet/>
      <dgm:spPr/>
      <dgm:t>
        <a:bodyPr/>
        <a:lstStyle/>
        <a:p>
          <a:endParaRPr lang="en-US"/>
        </a:p>
      </dgm:t>
    </dgm:pt>
    <dgm:pt modelId="{5D95DF0E-9410-4830-9110-B408EEA96280}" type="pres">
      <dgm:prSet presAssocID="{A9B32B1F-E450-401F-8350-5C73D04FAC57}" presName="vert0" presStyleCnt="0">
        <dgm:presLayoutVars>
          <dgm:dir/>
          <dgm:animOne val="branch"/>
          <dgm:animLvl val="lvl"/>
        </dgm:presLayoutVars>
      </dgm:prSet>
      <dgm:spPr/>
    </dgm:pt>
    <dgm:pt modelId="{3E5009C4-498C-4358-9437-AE921A254FF5}" type="pres">
      <dgm:prSet presAssocID="{F625FF3A-2983-4A4E-8D5D-5D578DFF3D39}" presName="thickLine" presStyleLbl="alignNode1" presStyleIdx="0" presStyleCnt="1"/>
      <dgm:spPr/>
    </dgm:pt>
    <dgm:pt modelId="{C40B2D85-C480-4637-A6E8-5342C7896653}" type="pres">
      <dgm:prSet presAssocID="{F625FF3A-2983-4A4E-8D5D-5D578DFF3D39}" presName="horz1" presStyleCnt="0"/>
      <dgm:spPr/>
    </dgm:pt>
    <dgm:pt modelId="{A9747834-F80A-4DA9-BAD8-EA4B9A282800}" type="pres">
      <dgm:prSet presAssocID="{F625FF3A-2983-4A4E-8D5D-5D578DFF3D39}" presName="tx1" presStyleLbl="revTx" presStyleIdx="0" presStyleCnt="4"/>
      <dgm:spPr/>
    </dgm:pt>
    <dgm:pt modelId="{70CB2FF9-065A-43A5-8225-8BF5098D2517}" type="pres">
      <dgm:prSet presAssocID="{F625FF3A-2983-4A4E-8D5D-5D578DFF3D39}" presName="vert1" presStyleCnt="0"/>
      <dgm:spPr/>
    </dgm:pt>
    <dgm:pt modelId="{998B35E6-AD7D-4CFE-9868-D972A5A5C0F9}" type="pres">
      <dgm:prSet presAssocID="{ABB5885F-6386-4864-8B22-FB6981917229}" presName="vertSpace2a" presStyleCnt="0"/>
      <dgm:spPr/>
    </dgm:pt>
    <dgm:pt modelId="{28234E9A-C7E3-44CA-9CB5-49EC1ED508D2}" type="pres">
      <dgm:prSet presAssocID="{ABB5885F-6386-4864-8B22-FB6981917229}" presName="horz2" presStyleCnt="0"/>
      <dgm:spPr/>
    </dgm:pt>
    <dgm:pt modelId="{B29BC981-72B2-4B8A-83DE-3CBC1CEA59D3}" type="pres">
      <dgm:prSet presAssocID="{ABB5885F-6386-4864-8B22-FB6981917229}" presName="horzSpace2" presStyleCnt="0"/>
      <dgm:spPr/>
    </dgm:pt>
    <dgm:pt modelId="{BC73E779-C17A-4CBF-992E-0E4F3CC8176A}" type="pres">
      <dgm:prSet presAssocID="{ABB5885F-6386-4864-8B22-FB6981917229}" presName="tx2" presStyleLbl="revTx" presStyleIdx="1" presStyleCnt="4"/>
      <dgm:spPr/>
    </dgm:pt>
    <dgm:pt modelId="{5655C121-4224-4135-A8C7-68904EBB33AF}" type="pres">
      <dgm:prSet presAssocID="{ABB5885F-6386-4864-8B22-FB6981917229}" presName="vert2" presStyleCnt="0"/>
      <dgm:spPr/>
    </dgm:pt>
    <dgm:pt modelId="{CB05349B-3980-43E3-A623-4A9F31E027CA}" type="pres">
      <dgm:prSet presAssocID="{ABB5885F-6386-4864-8B22-FB6981917229}" presName="thinLine2b" presStyleLbl="callout" presStyleIdx="0" presStyleCnt="3"/>
      <dgm:spPr/>
    </dgm:pt>
    <dgm:pt modelId="{CC1B7088-7EEB-4558-8D06-ACFB7F9FDEFF}" type="pres">
      <dgm:prSet presAssocID="{ABB5885F-6386-4864-8B22-FB6981917229}" presName="vertSpace2b" presStyleCnt="0"/>
      <dgm:spPr/>
    </dgm:pt>
    <dgm:pt modelId="{E31372F7-6692-4C8A-8747-C70A1C7649F1}" type="pres">
      <dgm:prSet presAssocID="{5331844A-B2FA-41E5-9C03-3F1E1B6FDFAB}" presName="horz2" presStyleCnt="0"/>
      <dgm:spPr/>
    </dgm:pt>
    <dgm:pt modelId="{86393634-4462-496E-A3C3-F3980CE2A4EE}" type="pres">
      <dgm:prSet presAssocID="{5331844A-B2FA-41E5-9C03-3F1E1B6FDFAB}" presName="horzSpace2" presStyleCnt="0"/>
      <dgm:spPr/>
    </dgm:pt>
    <dgm:pt modelId="{B65E65E0-C955-4984-84A8-B75848419A06}" type="pres">
      <dgm:prSet presAssocID="{5331844A-B2FA-41E5-9C03-3F1E1B6FDFAB}" presName="tx2" presStyleLbl="revTx" presStyleIdx="2" presStyleCnt="4"/>
      <dgm:spPr/>
    </dgm:pt>
    <dgm:pt modelId="{E3DBFD57-1893-4BA1-8F42-2865FFCACC4A}" type="pres">
      <dgm:prSet presAssocID="{5331844A-B2FA-41E5-9C03-3F1E1B6FDFAB}" presName="vert2" presStyleCnt="0"/>
      <dgm:spPr/>
    </dgm:pt>
    <dgm:pt modelId="{23676DF2-C1D5-48C7-B949-1D091BE2F932}" type="pres">
      <dgm:prSet presAssocID="{5331844A-B2FA-41E5-9C03-3F1E1B6FDFAB}" presName="thinLine2b" presStyleLbl="callout" presStyleIdx="1" presStyleCnt="3"/>
      <dgm:spPr/>
    </dgm:pt>
    <dgm:pt modelId="{E85C10EE-C4E0-4B9D-ADD9-8A1928849706}" type="pres">
      <dgm:prSet presAssocID="{5331844A-B2FA-41E5-9C03-3F1E1B6FDFAB}" presName="vertSpace2b" presStyleCnt="0"/>
      <dgm:spPr/>
    </dgm:pt>
    <dgm:pt modelId="{2AF8AFB6-A926-464D-964F-5A74AA8BF477}" type="pres">
      <dgm:prSet presAssocID="{9CB9BB01-9243-4DE3-9739-7C695F14CD92}" presName="horz2" presStyleCnt="0"/>
      <dgm:spPr/>
    </dgm:pt>
    <dgm:pt modelId="{C8223BF0-5B0C-48AF-A76F-CECA1C86A79C}" type="pres">
      <dgm:prSet presAssocID="{9CB9BB01-9243-4DE3-9739-7C695F14CD92}" presName="horzSpace2" presStyleCnt="0"/>
      <dgm:spPr/>
    </dgm:pt>
    <dgm:pt modelId="{E877DE5D-8C78-4F1C-B24A-6CC6870E8A9D}" type="pres">
      <dgm:prSet presAssocID="{9CB9BB01-9243-4DE3-9739-7C695F14CD92}" presName="tx2" presStyleLbl="revTx" presStyleIdx="3" presStyleCnt="4"/>
      <dgm:spPr/>
    </dgm:pt>
    <dgm:pt modelId="{9DF7C4E5-AA5D-4E2E-AC4E-4E07D1020C67}" type="pres">
      <dgm:prSet presAssocID="{9CB9BB01-9243-4DE3-9739-7C695F14CD92}" presName="vert2" presStyleCnt="0"/>
      <dgm:spPr/>
    </dgm:pt>
    <dgm:pt modelId="{91BCCBE1-258E-4B37-B1FB-CEF1D040FB37}" type="pres">
      <dgm:prSet presAssocID="{9CB9BB01-9243-4DE3-9739-7C695F14CD92}" presName="thinLine2b" presStyleLbl="callout" presStyleIdx="2" presStyleCnt="3"/>
      <dgm:spPr/>
    </dgm:pt>
    <dgm:pt modelId="{FF97EEEF-763E-4232-B318-51F1396D60A6}" type="pres">
      <dgm:prSet presAssocID="{9CB9BB01-9243-4DE3-9739-7C695F14CD92}" presName="vertSpace2b" presStyleCnt="0"/>
      <dgm:spPr/>
    </dgm:pt>
  </dgm:ptLst>
  <dgm:cxnLst>
    <dgm:cxn modelId="{754D330A-CFDD-4A27-9D71-77832A2C6C90}" type="presOf" srcId="{A9B32B1F-E450-401F-8350-5C73D04FAC57}" destId="{5D95DF0E-9410-4830-9110-B408EEA96280}" srcOrd="0" destOrd="0" presId="urn:microsoft.com/office/officeart/2008/layout/LinedList"/>
    <dgm:cxn modelId="{DB165129-3E2C-4615-82C8-75C1DF76D003}" srcId="{F625FF3A-2983-4A4E-8D5D-5D578DFF3D39}" destId="{9CB9BB01-9243-4DE3-9739-7C695F14CD92}" srcOrd="2" destOrd="0" parTransId="{B8B0A77B-61D4-4961-8805-154F3A2695BB}" sibTransId="{BF8CBB3B-46FA-4C39-92F1-0D41DA0312BB}"/>
    <dgm:cxn modelId="{DD45C963-562E-44A1-983D-15E12F988BE5}" type="presOf" srcId="{5331844A-B2FA-41E5-9C03-3F1E1B6FDFAB}" destId="{B65E65E0-C955-4984-84A8-B75848419A06}" srcOrd="0" destOrd="0" presId="urn:microsoft.com/office/officeart/2008/layout/LinedList"/>
    <dgm:cxn modelId="{BFF9EF4F-DD0D-4DDB-BD88-D36515761A99}" type="presOf" srcId="{F625FF3A-2983-4A4E-8D5D-5D578DFF3D39}" destId="{A9747834-F80A-4DA9-BAD8-EA4B9A282800}" srcOrd="0" destOrd="0" presId="urn:microsoft.com/office/officeart/2008/layout/LinedList"/>
    <dgm:cxn modelId="{E5A89D56-64C3-482C-BF83-654B832B40F2}" type="presOf" srcId="{ABB5885F-6386-4864-8B22-FB6981917229}" destId="{BC73E779-C17A-4CBF-992E-0E4F3CC8176A}" srcOrd="0" destOrd="0" presId="urn:microsoft.com/office/officeart/2008/layout/LinedList"/>
    <dgm:cxn modelId="{D4CB9A9D-E9AA-42EC-A6B4-8E8CA3F683B2}" type="presOf" srcId="{9CB9BB01-9243-4DE3-9739-7C695F14CD92}" destId="{E877DE5D-8C78-4F1C-B24A-6CC6870E8A9D}" srcOrd="0" destOrd="0" presId="urn:microsoft.com/office/officeart/2008/layout/LinedList"/>
    <dgm:cxn modelId="{A7F023A6-CB40-4480-A5F8-777714F3A90A}" srcId="{F625FF3A-2983-4A4E-8D5D-5D578DFF3D39}" destId="{ABB5885F-6386-4864-8B22-FB6981917229}" srcOrd="0" destOrd="0" parTransId="{9A51EAB6-A2AF-46AA-B306-DB3D83E645BE}" sibTransId="{11411533-0E2F-43EB-9D5D-1C5C90BDF56C}"/>
    <dgm:cxn modelId="{450908EC-6602-47AA-BFC2-601031ACC810}" srcId="{F625FF3A-2983-4A4E-8D5D-5D578DFF3D39}" destId="{5331844A-B2FA-41E5-9C03-3F1E1B6FDFAB}" srcOrd="1" destOrd="0" parTransId="{EBB3BA43-A80F-491B-B28E-84E7BFA98ADD}" sibTransId="{BDF53954-2888-4B56-A77B-36D758338372}"/>
    <dgm:cxn modelId="{4722CCF4-ABB3-45A3-9A1C-095B72698502}" srcId="{A9B32B1F-E450-401F-8350-5C73D04FAC57}" destId="{F625FF3A-2983-4A4E-8D5D-5D578DFF3D39}" srcOrd="0" destOrd="0" parTransId="{B6882E62-C70D-463A-AA8D-654AF846AA86}" sibTransId="{0B6DC74D-808D-4A1A-BCCE-0241B5A48607}"/>
    <dgm:cxn modelId="{89A50598-4E9E-4C83-B3FE-7CCB08C81EE0}" type="presParOf" srcId="{5D95DF0E-9410-4830-9110-B408EEA96280}" destId="{3E5009C4-498C-4358-9437-AE921A254FF5}" srcOrd="0" destOrd="0" presId="urn:microsoft.com/office/officeart/2008/layout/LinedList"/>
    <dgm:cxn modelId="{D0EE1984-AE40-4485-8D88-B0524B70D28C}" type="presParOf" srcId="{5D95DF0E-9410-4830-9110-B408EEA96280}" destId="{C40B2D85-C480-4637-A6E8-5342C7896653}" srcOrd="1" destOrd="0" presId="urn:microsoft.com/office/officeart/2008/layout/LinedList"/>
    <dgm:cxn modelId="{D6787CC8-B022-481D-88B8-E4240E4E3D81}" type="presParOf" srcId="{C40B2D85-C480-4637-A6E8-5342C7896653}" destId="{A9747834-F80A-4DA9-BAD8-EA4B9A282800}" srcOrd="0" destOrd="0" presId="urn:microsoft.com/office/officeart/2008/layout/LinedList"/>
    <dgm:cxn modelId="{45FFB15A-6B6C-49FE-8FAF-577FD469CB73}" type="presParOf" srcId="{C40B2D85-C480-4637-A6E8-5342C7896653}" destId="{70CB2FF9-065A-43A5-8225-8BF5098D2517}" srcOrd="1" destOrd="0" presId="urn:microsoft.com/office/officeart/2008/layout/LinedList"/>
    <dgm:cxn modelId="{98881ED5-A44E-4F85-A18F-2E6B0B39FD51}" type="presParOf" srcId="{70CB2FF9-065A-43A5-8225-8BF5098D2517}" destId="{998B35E6-AD7D-4CFE-9868-D972A5A5C0F9}" srcOrd="0" destOrd="0" presId="urn:microsoft.com/office/officeart/2008/layout/LinedList"/>
    <dgm:cxn modelId="{F1872115-0B8B-4DF6-B2D6-AAEB289186F3}" type="presParOf" srcId="{70CB2FF9-065A-43A5-8225-8BF5098D2517}" destId="{28234E9A-C7E3-44CA-9CB5-49EC1ED508D2}" srcOrd="1" destOrd="0" presId="urn:microsoft.com/office/officeart/2008/layout/LinedList"/>
    <dgm:cxn modelId="{6369243C-AEB2-42B9-8329-815C3EFC3EF2}" type="presParOf" srcId="{28234E9A-C7E3-44CA-9CB5-49EC1ED508D2}" destId="{B29BC981-72B2-4B8A-83DE-3CBC1CEA59D3}" srcOrd="0" destOrd="0" presId="urn:microsoft.com/office/officeart/2008/layout/LinedList"/>
    <dgm:cxn modelId="{304BFCD0-ADC1-48F7-B6AE-1CC152372BB2}" type="presParOf" srcId="{28234E9A-C7E3-44CA-9CB5-49EC1ED508D2}" destId="{BC73E779-C17A-4CBF-992E-0E4F3CC8176A}" srcOrd="1" destOrd="0" presId="urn:microsoft.com/office/officeart/2008/layout/LinedList"/>
    <dgm:cxn modelId="{CF7BC1DC-49FF-4295-9932-7AE81CFD0E5B}" type="presParOf" srcId="{28234E9A-C7E3-44CA-9CB5-49EC1ED508D2}" destId="{5655C121-4224-4135-A8C7-68904EBB33AF}" srcOrd="2" destOrd="0" presId="urn:microsoft.com/office/officeart/2008/layout/LinedList"/>
    <dgm:cxn modelId="{8C96D181-3127-482F-8682-3DE602E91D30}" type="presParOf" srcId="{70CB2FF9-065A-43A5-8225-8BF5098D2517}" destId="{CB05349B-3980-43E3-A623-4A9F31E027CA}" srcOrd="2" destOrd="0" presId="urn:microsoft.com/office/officeart/2008/layout/LinedList"/>
    <dgm:cxn modelId="{ACDCAF4B-1C7F-4E66-8591-302B9A1C3381}" type="presParOf" srcId="{70CB2FF9-065A-43A5-8225-8BF5098D2517}" destId="{CC1B7088-7EEB-4558-8D06-ACFB7F9FDEFF}" srcOrd="3" destOrd="0" presId="urn:microsoft.com/office/officeart/2008/layout/LinedList"/>
    <dgm:cxn modelId="{1A44832A-9F6E-4EB1-A509-90490569A0C4}" type="presParOf" srcId="{70CB2FF9-065A-43A5-8225-8BF5098D2517}" destId="{E31372F7-6692-4C8A-8747-C70A1C7649F1}" srcOrd="4" destOrd="0" presId="urn:microsoft.com/office/officeart/2008/layout/LinedList"/>
    <dgm:cxn modelId="{F1890DD8-9658-4EFD-9B85-BBD565A608D4}" type="presParOf" srcId="{E31372F7-6692-4C8A-8747-C70A1C7649F1}" destId="{86393634-4462-496E-A3C3-F3980CE2A4EE}" srcOrd="0" destOrd="0" presId="urn:microsoft.com/office/officeart/2008/layout/LinedList"/>
    <dgm:cxn modelId="{55404CD7-5597-4C48-A6D8-BD68FDFB5249}" type="presParOf" srcId="{E31372F7-6692-4C8A-8747-C70A1C7649F1}" destId="{B65E65E0-C955-4984-84A8-B75848419A06}" srcOrd="1" destOrd="0" presId="urn:microsoft.com/office/officeart/2008/layout/LinedList"/>
    <dgm:cxn modelId="{81A6A614-F019-4A1D-8940-E748AABCDD70}" type="presParOf" srcId="{E31372F7-6692-4C8A-8747-C70A1C7649F1}" destId="{E3DBFD57-1893-4BA1-8F42-2865FFCACC4A}" srcOrd="2" destOrd="0" presId="urn:microsoft.com/office/officeart/2008/layout/LinedList"/>
    <dgm:cxn modelId="{99F1A440-B5A0-40AF-A31E-650A134D8386}" type="presParOf" srcId="{70CB2FF9-065A-43A5-8225-8BF5098D2517}" destId="{23676DF2-C1D5-48C7-B949-1D091BE2F932}" srcOrd="5" destOrd="0" presId="urn:microsoft.com/office/officeart/2008/layout/LinedList"/>
    <dgm:cxn modelId="{AF6B73AA-9B7F-4C39-90EE-229D1F932156}" type="presParOf" srcId="{70CB2FF9-065A-43A5-8225-8BF5098D2517}" destId="{E85C10EE-C4E0-4B9D-ADD9-8A1928849706}" srcOrd="6" destOrd="0" presId="urn:microsoft.com/office/officeart/2008/layout/LinedList"/>
    <dgm:cxn modelId="{46CD01C1-7E42-4B4B-A3C9-1A2F71845E0C}" type="presParOf" srcId="{70CB2FF9-065A-43A5-8225-8BF5098D2517}" destId="{2AF8AFB6-A926-464D-964F-5A74AA8BF477}" srcOrd="7" destOrd="0" presId="urn:microsoft.com/office/officeart/2008/layout/LinedList"/>
    <dgm:cxn modelId="{443F1477-17F9-490D-9C34-BF4C23A76CF5}" type="presParOf" srcId="{2AF8AFB6-A926-464D-964F-5A74AA8BF477}" destId="{C8223BF0-5B0C-48AF-A76F-CECA1C86A79C}" srcOrd="0" destOrd="0" presId="urn:microsoft.com/office/officeart/2008/layout/LinedList"/>
    <dgm:cxn modelId="{7E1F06E0-479C-49DF-B4D1-0E8C7AA38A11}" type="presParOf" srcId="{2AF8AFB6-A926-464D-964F-5A74AA8BF477}" destId="{E877DE5D-8C78-4F1C-B24A-6CC6870E8A9D}" srcOrd="1" destOrd="0" presId="urn:microsoft.com/office/officeart/2008/layout/LinedList"/>
    <dgm:cxn modelId="{A12E6C84-8969-4BD5-8AB1-CAD0FB409C66}" type="presParOf" srcId="{2AF8AFB6-A926-464D-964F-5A74AA8BF477}" destId="{9DF7C4E5-AA5D-4E2E-AC4E-4E07D1020C67}" srcOrd="2" destOrd="0" presId="urn:microsoft.com/office/officeart/2008/layout/LinedList"/>
    <dgm:cxn modelId="{A231AE45-4FF6-4F19-A1C2-31BBBF6ADA2B}" type="presParOf" srcId="{70CB2FF9-065A-43A5-8225-8BF5098D2517}" destId="{91BCCBE1-258E-4B37-B1FB-CEF1D040FB37}" srcOrd="8" destOrd="0" presId="urn:microsoft.com/office/officeart/2008/layout/LinedList"/>
    <dgm:cxn modelId="{02232181-E79D-4FBD-8134-90029866C3DD}" type="presParOf" srcId="{70CB2FF9-065A-43A5-8225-8BF5098D2517}" destId="{FF97EEEF-763E-4232-B318-51F1396D60A6}"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458227-5BD4-4C62-A7D2-D0DCAF48D28A}" type="doc">
      <dgm:prSet loTypeId="urn:microsoft.com/office/officeart/2005/8/layout/default" loCatId="list" qsTypeId="urn:microsoft.com/office/officeart/2005/8/quickstyle/simple1" qsCatId="simple" csTypeId="urn:microsoft.com/office/officeart/2005/8/colors/accent3_2" csCatId="accent3"/>
      <dgm:spPr/>
      <dgm:t>
        <a:bodyPr/>
        <a:lstStyle/>
        <a:p>
          <a:endParaRPr lang="en-US"/>
        </a:p>
      </dgm:t>
    </dgm:pt>
    <dgm:pt modelId="{459539BA-0A72-45DB-9D1B-EBBF20319EBD}">
      <dgm:prSet/>
      <dgm:spPr/>
      <dgm:t>
        <a:bodyPr/>
        <a:lstStyle/>
        <a:p>
          <a:r>
            <a:rPr lang="en-US"/>
            <a:t>The bonds are issued in increments of $5,000 for a period of six months and the maximum amount is $25,000. $5,000 is generally sufficient to cover most circumstances.</a:t>
          </a:r>
        </a:p>
      </dgm:t>
    </dgm:pt>
    <dgm:pt modelId="{0C8EB2E7-5568-4826-9567-5E149BDCAA71}" type="parTrans" cxnId="{F44D29D4-0BBA-4FF1-8851-8A374BE01097}">
      <dgm:prSet/>
      <dgm:spPr/>
      <dgm:t>
        <a:bodyPr/>
        <a:lstStyle/>
        <a:p>
          <a:endParaRPr lang="en-US"/>
        </a:p>
      </dgm:t>
    </dgm:pt>
    <dgm:pt modelId="{8471F78B-0F57-417B-A1B3-E25FA182004B}" type="sibTrans" cxnId="{F44D29D4-0BBA-4FF1-8851-8A374BE01097}">
      <dgm:prSet/>
      <dgm:spPr/>
      <dgm:t>
        <a:bodyPr/>
        <a:lstStyle/>
        <a:p>
          <a:endParaRPr lang="en-US"/>
        </a:p>
      </dgm:t>
    </dgm:pt>
    <dgm:pt modelId="{FA694BFA-E3C5-4897-9927-6273FDE303CD}">
      <dgm:prSet/>
      <dgm:spPr/>
      <dgm:t>
        <a:bodyPr/>
        <a:lstStyle/>
        <a:p>
          <a:r>
            <a:rPr lang="en-US"/>
            <a:t>This demonstration grant only covers the initial six months</a:t>
          </a:r>
        </a:p>
      </dgm:t>
    </dgm:pt>
    <dgm:pt modelId="{F0C33764-F10E-4D51-9C97-65985249A712}" type="parTrans" cxnId="{29FF8C08-6503-462C-AC43-6F95C2F948C2}">
      <dgm:prSet/>
      <dgm:spPr/>
      <dgm:t>
        <a:bodyPr/>
        <a:lstStyle/>
        <a:p>
          <a:endParaRPr lang="en-US"/>
        </a:p>
      </dgm:t>
    </dgm:pt>
    <dgm:pt modelId="{1AA0CB24-B5F9-47DB-B9BE-A68173916BF1}" type="sibTrans" cxnId="{29FF8C08-6503-462C-AC43-6F95C2F948C2}">
      <dgm:prSet/>
      <dgm:spPr/>
      <dgm:t>
        <a:bodyPr/>
        <a:lstStyle/>
        <a:p>
          <a:endParaRPr lang="en-US"/>
        </a:p>
      </dgm:t>
    </dgm:pt>
    <dgm:pt modelId="{A09B565E-1022-473F-B4BC-0DBFE91C0F7C}">
      <dgm:prSet/>
      <dgm:spPr/>
      <dgm:t>
        <a:bodyPr/>
        <a:lstStyle/>
        <a:p>
          <a:r>
            <a:rPr lang="en-US"/>
            <a:t>After the end of six months, if no claim was paid, employers may request another six-month fidelity bond at regular commercial rates.</a:t>
          </a:r>
        </a:p>
      </dgm:t>
    </dgm:pt>
    <dgm:pt modelId="{55DDFD5A-6DC4-437F-A4B8-3A63D7CF4E60}" type="parTrans" cxnId="{32676CEE-8488-43FC-86D1-43E4BEF83173}">
      <dgm:prSet/>
      <dgm:spPr/>
      <dgm:t>
        <a:bodyPr/>
        <a:lstStyle/>
        <a:p>
          <a:endParaRPr lang="en-US"/>
        </a:p>
      </dgm:t>
    </dgm:pt>
    <dgm:pt modelId="{1F93ACB8-B8FD-47AD-8B87-35CBD3FF4D43}" type="sibTrans" cxnId="{32676CEE-8488-43FC-86D1-43E4BEF83173}">
      <dgm:prSet/>
      <dgm:spPr/>
      <dgm:t>
        <a:bodyPr/>
        <a:lstStyle/>
        <a:p>
          <a:endParaRPr lang="en-US"/>
        </a:p>
      </dgm:t>
    </dgm:pt>
    <dgm:pt modelId="{4DF041C8-F81C-404F-AB31-0B9CD300C4F4}">
      <dgm:prSet/>
      <dgm:spPr/>
      <dgm:t>
        <a:bodyPr/>
        <a:lstStyle/>
        <a:p>
          <a:r>
            <a:rPr lang="en-US"/>
            <a:t>Bonds are not transferable from one employer to another. </a:t>
          </a:r>
        </a:p>
      </dgm:t>
    </dgm:pt>
    <dgm:pt modelId="{CBA62EB6-EB82-4BE4-BE1E-F04B51B0930B}" type="parTrans" cxnId="{E513B28D-2EE3-4733-8984-7DB5BFED2BDC}">
      <dgm:prSet/>
      <dgm:spPr/>
      <dgm:t>
        <a:bodyPr/>
        <a:lstStyle/>
        <a:p>
          <a:endParaRPr lang="en-US"/>
        </a:p>
      </dgm:t>
    </dgm:pt>
    <dgm:pt modelId="{DB6850D1-93A9-4BE6-83CE-6BEBDD7CB8C8}" type="sibTrans" cxnId="{E513B28D-2EE3-4733-8984-7DB5BFED2BDC}">
      <dgm:prSet/>
      <dgm:spPr/>
      <dgm:t>
        <a:bodyPr/>
        <a:lstStyle/>
        <a:p>
          <a:endParaRPr lang="en-US"/>
        </a:p>
      </dgm:t>
    </dgm:pt>
    <dgm:pt modelId="{4430D55A-E459-441F-8B7B-77AA4D66C9BE}" type="pres">
      <dgm:prSet presAssocID="{EA458227-5BD4-4C62-A7D2-D0DCAF48D28A}" presName="diagram" presStyleCnt="0">
        <dgm:presLayoutVars>
          <dgm:dir/>
          <dgm:resizeHandles val="exact"/>
        </dgm:presLayoutVars>
      </dgm:prSet>
      <dgm:spPr/>
    </dgm:pt>
    <dgm:pt modelId="{17E963AE-AA0C-436B-A849-7B5175E49AED}" type="pres">
      <dgm:prSet presAssocID="{459539BA-0A72-45DB-9D1B-EBBF20319EBD}" presName="node" presStyleLbl="node1" presStyleIdx="0" presStyleCnt="4">
        <dgm:presLayoutVars>
          <dgm:bulletEnabled val="1"/>
        </dgm:presLayoutVars>
      </dgm:prSet>
      <dgm:spPr/>
    </dgm:pt>
    <dgm:pt modelId="{4A7D9449-560B-40DC-8544-230F5A49D654}" type="pres">
      <dgm:prSet presAssocID="{8471F78B-0F57-417B-A1B3-E25FA182004B}" presName="sibTrans" presStyleCnt="0"/>
      <dgm:spPr/>
    </dgm:pt>
    <dgm:pt modelId="{2BD488B2-9384-47D7-979C-F84C56D31DEF}" type="pres">
      <dgm:prSet presAssocID="{FA694BFA-E3C5-4897-9927-6273FDE303CD}" presName="node" presStyleLbl="node1" presStyleIdx="1" presStyleCnt="4">
        <dgm:presLayoutVars>
          <dgm:bulletEnabled val="1"/>
        </dgm:presLayoutVars>
      </dgm:prSet>
      <dgm:spPr/>
    </dgm:pt>
    <dgm:pt modelId="{8674567D-BA0F-42CB-B87C-0614198E80F4}" type="pres">
      <dgm:prSet presAssocID="{1AA0CB24-B5F9-47DB-B9BE-A68173916BF1}" presName="sibTrans" presStyleCnt="0"/>
      <dgm:spPr/>
    </dgm:pt>
    <dgm:pt modelId="{586557F9-A6F8-4BBF-86B0-B8BCB3735B78}" type="pres">
      <dgm:prSet presAssocID="{A09B565E-1022-473F-B4BC-0DBFE91C0F7C}" presName="node" presStyleLbl="node1" presStyleIdx="2" presStyleCnt="4">
        <dgm:presLayoutVars>
          <dgm:bulletEnabled val="1"/>
        </dgm:presLayoutVars>
      </dgm:prSet>
      <dgm:spPr/>
    </dgm:pt>
    <dgm:pt modelId="{BDB87384-0AE3-4D11-938B-C791D1E17267}" type="pres">
      <dgm:prSet presAssocID="{1F93ACB8-B8FD-47AD-8B87-35CBD3FF4D43}" presName="sibTrans" presStyleCnt="0"/>
      <dgm:spPr/>
    </dgm:pt>
    <dgm:pt modelId="{B7610FFF-4CE6-4339-95E5-2071015E8CCA}" type="pres">
      <dgm:prSet presAssocID="{4DF041C8-F81C-404F-AB31-0B9CD300C4F4}" presName="node" presStyleLbl="node1" presStyleIdx="3" presStyleCnt="4">
        <dgm:presLayoutVars>
          <dgm:bulletEnabled val="1"/>
        </dgm:presLayoutVars>
      </dgm:prSet>
      <dgm:spPr/>
    </dgm:pt>
  </dgm:ptLst>
  <dgm:cxnLst>
    <dgm:cxn modelId="{3034AB07-A98B-434F-93FC-BD13D0DBD90D}" type="presOf" srcId="{4DF041C8-F81C-404F-AB31-0B9CD300C4F4}" destId="{B7610FFF-4CE6-4339-95E5-2071015E8CCA}" srcOrd="0" destOrd="0" presId="urn:microsoft.com/office/officeart/2005/8/layout/default"/>
    <dgm:cxn modelId="{29FF8C08-6503-462C-AC43-6F95C2F948C2}" srcId="{EA458227-5BD4-4C62-A7D2-D0DCAF48D28A}" destId="{FA694BFA-E3C5-4897-9927-6273FDE303CD}" srcOrd="1" destOrd="0" parTransId="{F0C33764-F10E-4D51-9C97-65985249A712}" sibTransId="{1AA0CB24-B5F9-47DB-B9BE-A68173916BF1}"/>
    <dgm:cxn modelId="{A0289F0F-2AD5-40DD-9502-C0F4EBBB27FE}" type="presOf" srcId="{A09B565E-1022-473F-B4BC-0DBFE91C0F7C}" destId="{586557F9-A6F8-4BBF-86B0-B8BCB3735B78}" srcOrd="0" destOrd="0" presId="urn:microsoft.com/office/officeart/2005/8/layout/default"/>
    <dgm:cxn modelId="{3EF93F64-14A0-4E9D-9803-BAFC5DF4AE85}" type="presOf" srcId="{EA458227-5BD4-4C62-A7D2-D0DCAF48D28A}" destId="{4430D55A-E459-441F-8B7B-77AA4D66C9BE}" srcOrd="0" destOrd="0" presId="urn:microsoft.com/office/officeart/2005/8/layout/default"/>
    <dgm:cxn modelId="{E513B28D-2EE3-4733-8984-7DB5BFED2BDC}" srcId="{EA458227-5BD4-4C62-A7D2-D0DCAF48D28A}" destId="{4DF041C8-F81C-404F-AB31-0B9CD300C4F4}" srcOrd="3" destOrd="0" parTransId="{CBA62EB6-EB82-4BE4-BE1E-F04B51B0930B}" sibTransId="{DB6850D1-93A9-4BE6-83CE-6BEBDD7CB8C8}"/>
    <dgm:cxn modelId="{897CB19F-0A4F-4DF2-AAB4-40D6986FB4F8}" type="presOf" srcId="{459539BA-0A72-45DB-9D1B-EBBF20319EBD}" destId="{17E963AE-AA0C-436B-A849-7B5175E49AED}" srcOrd="0" destOrd="0" presId="urn:microsoft.com/office/officeart/2005/8/layout/default"/>
    <dgm:cxn modelId="{F44D29D4-0BBA-4FF1-8851-8A374BE01097}" srcId="{EA458227-5BD4-4C62-A7D2-D0DCAF48D28A}" destId="{459539BA-0A72-45DB-9D1B-EBBF20319EBD}" srcOrd="0" destOrd="0" parTransId="{0C8EB2E7-5568-4826-9567-5E149BDCAA71}" sibTransId="{8471F78B-0F57-417B-A1B3-E25FA182004B}"/>
    <dgm:cxn modelId="{6E9CAEE9-C996-4258-8712-EF3FAC56C7A4}" type="presOf" srcId="{FA694BFA-E3C5-4897-9927-6273FDE303CD}" destId="{2BD488B2-9384-47D7-979C-F84C56D31DEF}" srcOrd="0" destOrd="0" presId="urn:microsoft.com/office/officeart/2005/8/layout/default"/>
    <dgm:cxn modelId="{32676CEE-8488-43FC-86D1-43E4BEF83173}" srcId="{EA458227-5BD4-4C62-A7D2-D0DCAF48D28A}" destId="{A09B565E-1022-473F-B4BC-0DBFE91C0F7C}" srcOrd="2" destOrd="0" parTransId="{55DDFD5A-6DC4-437F-A4B8-3A63D7CF4E60}" sibTransId="{1F93ACB8-B8FD-47AD-8B87-35CBD3FF4D43}"/>
    <dgm:cxn modelId="{2AC0E799-2C9E-4E47-ADFA-66FE679341B0}" type="presParOf" srcId="{4430D55A-E459-441F-8B7B-77AA4D66C9BE}" destId="{17E963AE-AA0C-436B-A849-7B5175E49AED}" srcOrd="0" destOrd="0" presId="urn:microsoft.com/office/officeart/2005/8/layout/default"/>
    <dgm:cxn modelId="{C67A251E-DFF8-4FCB-BC80-A35944437C28}" type="presParOf" srcId="{4430D55A-E459-441F-8B7B-77AA4D66C9BE}" destId="{4A7D9449-560B-40DC-8544-230F5A49D654}" srcOrd="1" destOrd="0" presId="urn:microsoft.com/office/officeart/2005/8/layout/default"/>
    <dgm:cxn modelId="{5CC45E68-060B-4AB8-902D-C777EFB7CC9C}" type="presParOf" srcId="{4430D55A-E459-441F-8B7B-77AA4D66C9BE}" destId="{2BD488B2-9384-47D7-979C-F84C56D31DEF}" srcOrd="2" destOrd="0" presId="urn:microsoft.com/office/officeart/2005/8/layout/default"/>
    <dgm:cxn modelId="{B015902F-C527-4D8B-98C7-712B6606C5CC}" type="presParOf" srcId="{4430D55A-E459-441F-8B7B-77AA4D66C9BE}" destId="{8674567D-BA0F-42CB-B87C-0614198E80F4}" srcOrd="3" destOrd="0" presId="urn:microsoft.com/office/officeart/2005/8/layout/default"/>
    <dgm:cxn modelId="{540A16D2-36BA-4D28-8271-7B47387F8D53}" type="presParOf" srcId="{4430D55A-E459-441F-8B7B-77AA4D66C9BE}" destId="{586557F9-A6F8-4BBF-86B0-B8BCB3735B78}" srcOrd="4" destOrd="0" presId="urn:microsoft.com/office/officeart/2005/8/layout/default"/>
    <dgm:cxn modelId="{E537A444-A957-4F9D-809C-4AD3CEA43F7A}" type="presParOf" srcId="{4430D55A-E459-441F-8B7B-77AA4D66C9BE}" destId="{BDB87384-0AE3-4D11-938B-C791D1E17267}" srcOrd="5" destOrd="0" presId="urn:microsoft.com/office/officeart/2005/8/layout/default"/>
    <dgm:cxn modelId="{E32DC56A-8CB5-4314-AA84-D6E6AECC8081}" type="presParOf" srcId="{4430D55A-E459-441F-8B7B-77AA4D66C9BE}" destId="{B7610FFF-4CE6-4339-95E5-2071015E8CCA}"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1C729B-71D5-4CAA-A9FE-2E13F398242C}" type="doc">
      <dgm:prSet loTypeId="urn:microsoft.com/office/officeart/2008/layout/LinedList" loCatId="list" qsTypeId="urn:microsoft.com/office/officeart/2005/8/quickstyle/simple4" qsCatId="simple" csTypeId="urn:microsoft.com/office/officeart/2005/8/colors/colorful5" csCatId="colorful"/>
      <dgm:spPr/>
      <dgm:t>
        <a:bodyPr/>
        <a:lstStyle/>
        <a:p>
          <a:endParaRPr lang="en-US"/>
        </a:p>
      </dgm:t>
    </dgm:pt>
    <dgm:pt modelId="{22FC3773-49BE-4648-BFB6-AAE324E82EF7}">
      <dgm:prSet/>
      <dgm:spPr/>
      <dgm:t>
        <a:bodyPr/>
        <a:lstStyle/>
        <a:p>
          <a:r>
            <a:rPr lang="en-US" b="1"/>
            <a:t>Eligible Participants</a:t>
          </a:r>
          <a:endParaRPr lang="en-US"/>
        </a:p>
      </dgm:t>
    </dgm:pt>
    <dgm:pt modelId="{3949D3FE-B40E-4137-B74A-F0F6CF8830AE}" type="parTrans" cxnId="{1CDB2D3A-D13A-42F2-A153-7BEE8C20EF56}">
      <dgm:prSet/>
      <dgm:spPr/>
      <dgm:t>
        <a:bodyPr/>
        <a:lstStyle/>
        <a:p>
          <a:endParaRPr lang="en-US"/>
        </a:p>
      </dgm:t>
    </dgm:pt>
    <dgm:pt modelId="{20617273-7EBA-4066-926F-130C582F69A0}" type="sibTrans" cxnId="{1CDB2D3A-D13A-42F2-A153-7BEE8C20EF56}">
      <dgm:prSet/>
      <dgm:spPr/>
      <dgm:t>
        <a:bodyPr/>
        <a:lstStyle/>
        <a:p>
          <a:endParaRPr lang="en-US"/>
        </a:p>
      </dgm:t>
    </dgm:pt>
    <dgm:pt modelId="{957C7A4B-04EB-4666-B6FD-E718F85EE7BD}">
      <dgm:prSet/>
      <dgm:spPr/>
      <dgm:t>
        <a:bodyPr/>
        <a:lstStyle/>
        <a:p>
          <a:r>
            <a:rPr lang="en-US"/>
            <a:t>Individuals who are unbondable through the regular commercial bonding system because of their criminal record, including those involved with the criminal justice system by virtue of their history of opioid or other drug addictions are eligible for coverage under the bonds purchased with these grant funds. </a:t>
          </a:r>
        </a:p>
      </dgm:t>
    </dgm:pt>
    <dgm:pt modelId="{1FBE98E4-617E-4043-B6F4-1E8482BFF5DF}" type="parTrans" cxnId="{278F12B7-2084-440F-8CE7-686C4BCDF7F9}">
      <dgm:prSet/>
      <dgm:spPr/>
      <dgm:t>
        <a:bodyPr/>
        <a:lstStyle/>
        <a:p>
          <a:endParaRPr lang="en-US"/>
        </a:p>
      </dgm:t>
    </dgm:pt>
    <dgm:pt modelId="{4D8BCEAF-173F-4454-A2A1-D4F7E3FEF4D8}" type="sibTrans" cxnId="{278F12B7-2084-440F-8CE7-686C4BCDF7F9}">
      <dgm:prSet/>
      <dgm:spPr/>
      <dgm:t>
        <a:bodyPr/>
        <a:lstStyle/>
        <a:p>
          <a:endParaRPr lang="en-US"/>
        </a:p>
      </dgm:t>
    </dgm:pt>
    <dgm:pt modelId="{7B86994F-ED7D-42BA-B739-1136E05C37F9}">
      <dgm:prSet/>
      <dgm:spPr/>
      <dgm:t>
        <a:bodyPr/>
        <a:lstStyle/>
        <a:p>
          <a:r>
            <a:rPr lang="en-US"/>
            <a:t>At least 18 years old</a:t>
          </a:r>
        </a:p>
      </dgm:t>
    </dgm:pt>
    <dgm:pt modelId="{955FD0DC-F694-4C04-8445-4BB41FB4AE89}" type="parTrans" cxnId="{1BAAC4CF-25C5-4FDD-A5BE-DFF05A99B77A}">
      <dgm:prSet/>
      <dgm:spPr/>
      <dgm:t>
        <a:bodyPr/>
        <a:lstStyle/>
        <a:p>
          <a:endParaRPr lang="en-US"/>
        </a:p>
      </dgm:t>
    </dgm:pt>
    <dgm:pt modelId="{008990DE-3B79-4D32-ADFC-8A64966D4BEA}" type="sibTrans" cxnId="{1BAAC4CF-25C5-4FDD-A5BE-DFF05A99B77A}">
      <dgm:prSet/>
      <dgm:spPr/>
      <dgm:t>
        <a:bodyPr/>
        <a:lstStyle/>
        <a:p>
          <a:endParaRPr lang="en-US"/>
        </a:p>
      </dgm:t>
    </dgm:pt>
    <dgm:pt modelId="{4D295F58-B19E-4295-B6F8-D2D59EAE47BD}">
      <dgm:prSet/>
      <dgm:spPr/>
      <dgm:t>
        <a:bodyPr/>
        <a:lstStyle/>
        <a:p>
          <a:r>
            <a:rPr lang="en-US"/>
            <a:t>Must be paid wages</a:t>
          </a:r>
        </a:p>
      </dgm:t>
    </dgm:pt>
    <dgm:pt modelId="{020C0014-1DEF-4867-B76D-19C0DD9CCA00}" type="parTrans" cxnId="{6C309529-9929-4BD8-99B1-1370A5B26B32}">
      <dgm:prSet/>
      <dgm:spPr/>
      <dgm:t>
        <a:bodyPr/>
        <a:lstStyle/>
        <a:p>
          <a:endParaRPr lang="en-US"/>
        </a:p>
      </dgm:t>
    </dgm:pt>
    <dgm:pt modelId="{518520C4-0FA5-44C5-8BD1-CAB91F41C74F}" type="sibTrans" cxnId="{6C309529-9929-4BD8-99B1-1370A5B26B32}">
      <dgm:prSet/>
      <dgm:spPr/>
      <dgm:t>
        <a:bodyPr/>
        <a:lstStyle/>
        <a:p>
          <a:endParaRPr lang="en-US"/>
        </a:p>
      </dgm:t>
    </dgm:pt>
    <dgm:pt modelId="{0459FBCD-6177-4BEF-AFF6-C6BB2C9CF7DA}">
      <dgm:prSet/>
      <dgm:spPr/>
      <dgm:t>
        <a:bodyPr/>
        <a:lstStyle/>
        <a:p>
          <a:r>
            <a:rPr lang="en-US"/>
            <a:t>Federal taxes must be automatically deducted</a:t>
          </a:r>
        </a:p>
      </dgm:t>
    </dgm:pt>
    <dgm:pt modelId="{21949776-A917-4ADF-B77A-0584BF374F6E}" type="parTrans" cxnId="{89833956-497C-4B2B-B007-D65765BB3A33}">
      <dgm:prSet/>
      <dgm:spPr/>
      <dgm:t>
        <a:bodyPr/>
        <a:lstStyle/>
        <a:p>
          <a:endParaRPr lang="en-US"/>
        </a:p>
      </dgm:t>
    </dgm:pt>
    <dgm:pt modelId="{772745B5-0898-47D8-9547-8503A373B10B}" type="sibTrans" cxnId="{89833956-497C-4B2B-B007-D65765BB3A33}">
      <dgm:prSet/>
      <dgm:spPr/>
      <dgm:t>
        <a:bodyPr/>
        <a:lstStyle/>
        <a:p>
          <a:endParaRPr lang="en-US"/>
        </a:p>
      </dgm:t>
    </dgm:pt>
    <dgm:pt modelId="{9677B587-01F3-4FB1-A9C6-2C99C0A349CD}" type="pres">
      <dgm:prSet presAssocID="{0C1C729B-71D5-4CAA-A9FE-2E13F398242C}" presName="vert0" presStyleCnt="0">
        <dgm:presLayoutVars>
          <dgm:dir/>
          <dgm:animOne val="branch"/>
          <dgm:animLvl val="lvl"/>
        </dgm:presLayoutVars>
      </dgm:prSet>
      <dgm:spPr/>
    </dgm:pt>
    <dgm:pt modelId="{CDEBF7B5-431C-4C00-8299-71F54DA41D49}" type="pres">
      <dgm:prSet presAssocID="{22FC3773-49BE-4648-BFB6-AAE324E82EF7}" presName="thickLine" presStyleLbl="alignNode1" presStyleIdx="0" presStyleCnt="1"/>
      <dgm:spPr/>
    </dgm:pt>
    <dgm:pt modelId="{0DC966E8-564D-463A-81BF-17FCBFF11A41}" type="pres">
      <dgm:prSet presAssocID="{22FC3773-49BE-4648-BFB6-AAE324E82EF7}" presName="horz1" presStyleCnt="0"/>
      <dgm:spPr/>
    </dgm:pt>
    <dgm:pt modelId="{97D4F9F0-AC9C-460D-BAF0-29114B0C4BF2}" type="pres">
      <dgm:prSet presAssocID="{22FC3773-49BE-4648-BFB6-AAE324E82EF7}" presName="tx1" presStyleLbl="revTx" presStyleIdx="0" presStyleCnt="5"/>
      <dgm:spPr/>
    </dgm:pt>
    <dgm:pt modelId="{7812909C-1CD7-43A1-9A2A-CABEAFF4ED4C}" type="pres">
      <dgm:prSet presAssocID="{22FC3773-49BE-4648-BFB6-AAE324E82EF7}" presName="vert1" presStyleCnt="0"/>
      <dgm:spPr/>
    </dgm:pt>
    <dgm:pt modelId="{4F661145-2DE9-4001-A6F5-D2CEDD8A6961}" type="pres">
      <dgm:prSet presAssocID="{957C7A4B-04EB-4666-B6FD-E718F85EE7BD}" presName="vertSpace2a" presStyleCnt="0"/>
      <dgm:spPr/>
    </dgm:pt>
    <dgm:pt modelId="{5B1177C7-F176-41E7-9BF3-DD5C09927EEB}" type="pres">
      <dgm:prSet presAssocID="{957C7A4B-04EB-4666-B6FD-E718F85EE7BD}" presName="horz2" presStyleCnt="0"/>
      <dgm:spPr/>
    </dgm:pt>
    <dgm:pt modelId="{E1FA11DC-23F0-4278-9AE9-9C00CE703CB9}" type="pres">
      <dgm:prSet presAssocID="{957C7A4B-04EB-4666-B6FD-E718F85EE7BD}" presName="horzSpace2" presStyleCnt="0"/>
      <dgm:spPr/>
    </dgm:pt>
    <dgm:pt modelId="{C1780E09-2C9B-4C9A-A0E2-B9BF9D5C194A}" type="pres">
      <dgm:prSet presAssocID="{957C7A4B-04EB-4666-B6FD-E718F85EE7BD}" presName="tx2" presStyleLbl="revTx" presStyleIdx="1" presStyleCnt="5"/>
      <dgm:spPr/>
    </dgm:pt>
    <dgm:pt modelId="{124E0DC4-DC83-437E-AAA2-CE82E32ADADC}" type="pres">
      <dgm:prSet presAssocID="{957C7A4B-04EB-4666-B6FD-E718F85EE7BD}" presName="vert2" presStyleCnt="0"/>
      <dgm:spPr/>
    </dgm:pt>
    <dgm:pt modelId="{DBB31EF1-0D0F-4FC1-8426-3775882C9B54}" type="pres">
      <dgm:prSet presAssocID="{957C7A4B-04EB-4666-B6FD-E718F85EE7BD}" presName="thinLine2b" presStyleLbl="callout" presStyleIdx="0" presStyleCnt="4"/>
      <dgm:spPr/>
    </dgm:pt>
    <dgm:pt modelId="{CE2AE9E3-E7D4-4A6B-B50F-3BC6A5E2511D}" type="pres">
      <dgm:prSet presAssocID="{957C7A4B-04EB-4666-B6FD-E718F85EE7BD}" presName="vertSpace2b" presStyleCnt="0"/>
      <dgm:spPr/>
    </dgm:pt>
    <dgm:pt modelId="{BD422265-1E9F-46B6-9141-0F4B64FC847D}" type="pres">
      <dgm:prSet presAssocID="{7B86994F-ED7D-42BA-B739-1136E05C37F9}" presName="horz2" presStyleCnt="0"/>
      <dgm:spPr/>
    </dgm:pt>
    <dgm:pt modelId="{5E79E0D3-92F1-4D57-89F3-42CB8AB53F32}" type="pres">
      <dgm:prSet presAssocID="{7B86994F-ED7D-42BA-B739-1136E05C37F9}" presName="horzSpace2" presStyleCnt="0"/>
      <dgm:spPr/>
    </dgm:pt>
    <dgm:pt modelId="{CD3D8AA2-4AEB-4103-B03D-ACBD4A70C0FC}" type="pres">
      <dgm:prSet presAssocID="{7B86994F-ED7D-42BA-B739-1136E05C37F9}" presName="tx2" presStyleLbl="revTx" presStyleIdx="2" presStyleCnt="5"/>
      <dgm:spPr/>
    </dgm:pt>
    <dgm:pt modelId="{7EFC132B-58BA-4510-815F-D75919FD973B}" type="pres">
      <dgm:prSet presAssocID="{7B86994F-ED7D-42BA-B739-1136E05C37F9}" presName="vert2" presStyleCnt="0"/>
      <dgm:spPr/>
    </dgm:pt>
    <dgm:pt modelId="{9661C792-5323-4411-8EEB-5C9F025F780E}" type="pres">
      <dgm:prSet presAssocID="{7B86994F-ED7D-42BA-B739-1136E05C37F9}" presName="thinLine2b" presStyleLbl="callout" presStyleIdx="1" presStyleCnt="4"/>
      <dgm:spPr/>
    </dgm:pt>
    <dgm:pt modelId="{55137A87-E277-4EB9-B6C1-8B6875EF8FCA}" type="pres">
      <dgm:prSet presAssocID="{7B86994F-ED7D-42BA-B739-1136E05C37F9}" presName="vertSpace2b" presStyleCnt="0"/>
      <dgm:spPr/>
    </dgm:pt>
    <dgm:pt modelId="{DFBA65B4-91F7-4A6D-A47F-3CE7E2E3881A}" type="pres">
      <dgm:prSet presAssocID="{4D295F58-B19E-4295-B6F8-D2D59EAE47BD}" presName="horz2" presStyleCnt="0"/>
      <dgm:spPr/>
    </dgm:pt>
    <dgm:pt modelId="{1C53A786-C9A2-4291-BE29-02B2B21F3BA6}" type="pres">
      <dgm:prSet presAssocID="{4D295F58-B19E-4295-B6F8-D2D59EAE47BD}" presName="horzSpace2" presStyleCnt="0"/>
      <dgm:spPr/>
    </dgm:pt>
    <dgm:pt modelId="{7FCB65DE-E34F-415E-B6D9-85032D77A81B}" type="pres">
      <dgm:prSet presAssocID="{4D295F58-B19E-4295-B6F8-D2D59EAE47BD}" presName="tx2" presStyleLbl="revTx" presStyleIdx="3" presStyleCnt="5"/>
      <dgm:spPr/>
    </dgm:pt>
    <dgm:pt modelId="{CCAFDCD2-7EA6-4098-9C96-EAC392DB6DE5}" type="pres">
      <dgm:prSet presAssocID="{4D295F58-B19E-4295-B6F8-D2D59EAE47BD}" presName="vert2" presStyleCnt="0"/>
      <dgm:spPr/>
    </dgm:pt>
    <dgm:pt modelId="{280C9C5A-9C39-4EED-958E-04E2C29A3F83}" type="pres">
      <dgm:prSet presAssocID="{4D295F58-B19E-4295-B6F8-D2D59EAE47BD}" presName="thinLine2b" presStyleLbl="callout" presStyleIdx="2" presStyleCnt="4"/>
      <dgm:spPr/>
    </dgm:pt>
    <dgm:pt modelId="{E4925E6B-29E7-481F-BD7C-092AB307EC49}" type="pres">
      <dgm:prSet presAssocID="{4D295F58-B19E-4295-B6F8-D2D59EAE47BD}" presName="vertSpace2b" presStyleCnt="0"/>
      <dgm:spPr/>
    </dgm:pt>
    <dgm:pt modelId="{3484364F-18A4-475C-8996-4205246B62F2}" type="pres">
      <dgm:prSet presAssocID="{0459FBCD-6177-4BEF-AFF6-C6BB2C9CF7DA}" presName="horz2" presStyleCnt="0"/>
      <dgm:spPr/>
    </dgm:pt>
    <dgm:pt modelId="{9CE7EE45-6A1E-4A0C-85D1-05B00DCE92D0}" type="pres">
      <dgm:prSet presAssocID="{0459FBCD-6177-4BEF-AFF6-C6BB2C9CF7DA}" presName="horzSpace2" presStyleCnt="0"/>
      <dgm:spPr/>
    </dgm:pt>
    <dgm:pt modelId="{47482C5F-1647-42FF-9CB3-DB60FEAC38A6}" type="pres">
      <dgm:prSet presAssocID="{0459FBCD-6177-4BEF-AFF6-C6BB2C9CF7DA}" presName="tx2" presStyleLbl="revTx" presStyleIdx="4" presStyleCnt="5"/>
      <dgm:spPr/>
    </dgm:pt>
    <dgm:pt modelId="{C5A51C11-557C-43A7-988A-EC9D9991EDC8}" type="pres">
      <dgm:prSet presAssocID="{0459FBCD-6177-4BEF-AFF6-C6BB2C9CF7DA}" presName="vert2" presStyleCnt="0"/>
      <dgm:spPr/>
    </dgm:pt>
    <dgm:pt modelId="{9F620772-51C7-4FED-9E73-AB9126C6FACA}" type="pres">
      <dgm:prSet presAssocID="{0459FBCD-6177-4BEF-AFF6-C6BB2C9CF7DA}" presName="thinLine2b" presStyleLbl="callout" presStyleIdx="3" presStyleCnt="4"/>
      <dgm:spPr/>
    </dgm:pt>
    <dgm:pt modelId="{A2C72365-BE0D-4BFB-9B1C-A36E75ED572D}" type="pres">
      <dgm:prSet presAssocID="{0459FBCD-6177-4BEF-AFF6-C6BB2C9CF7DA}" presName="vertSpace2b" presStyleCnt="0"/>
      <dgm:spPr/>
    </dgm:pt>
  </dgm:ptLst>
  <dgm:cxnLst>
    <dgm:cxn modelId="{6C309529-9929-4BD8-99B1-1370A5B26B32}" srcId="{22FC3773-49BE-4648-BFB6-AAE324E82EF7}" destId="{4D295F58-B19E-4295-B6F8-D2D59EAE47BD}" srcOrd="2" destOrd="0" parTransId="{020C0014-1DEF-4867-B76D-19C0DD9CCA00}" sibTransId="{518520C4-0FA5-44C5-8BD1-CAB91F41C74F}"/>
    <dgm:cxn modelId="{5EF69335-624F-42F8-9549-0E2F90D09C33}" type="presOf" srcId="{4D295F58-B19E-4295-B6F8-D2D59EAE47BD}" destId="{7FCB65DE-E34F-415E-B6D9-85032D77A81B}" srcOrd="0" destOrd="0" presId="urn:microsoft.com/office/officeart/2008/layout/LinedList"/>
    <dgm:cxn modelId="{1CDB2D3A-D13A-42F2-A153-7BEE8C20EF56}" srcId="{0C1C729B-71D5-4CAA-A9FE-2E13F398242C}" destId="{22FC3773-49BE-4648-BFB6-AAE324E82EF7}" srcOrd="0" destOrd="0" parTransId="{3949D3FE-B40E-4137-B74A-F0F6CF8830AE}" sibTransId="{20617273-7EBA-4066-926F-130C582F69A0}"/>
    <dgm:cxn modelId="{BE5D565D-E7A0-4443-9D99-60B14CF1A6F5}" type="presOf" srcId="{22FC3773-49BE-4648-BFB6-AAE324E82EF7}" destId="{97D4F9F0-AC9C-460D-BAF0-29114B0C4BF2}" srcOrd="0" destOrd="0" presId="urn:microsoft.com/office/officeart/2008/layout/LinedList"/>
    <dgm:cxn modelId="{89833956-497C-4B2B-B007-D65765BB3A33}" srcId="{22FC3773-49BE-4648-BFB6-AAE324E82EF7}" destId="{0459FBCD-6177-4BEF-AFF6-C6BB2C9CF7DA}" srcOrd="3" destOrd="0" parTransId="{21949776-A917-4ADF-B77A-0584BF374F6E}" sibTransId="{772745B5-0898-47D8-9547-8503A373B10B}"/>
    <dgm:cxn modelId="{689462A0-8084-426B-9AC0-1DA1D4790164}" type="presOf" srcId="{957C7A4B-04EB-4666-B6FD-E718F85EE7BD}" destId="{C1780E09-2C9B-4C9A-A0E2-B9BF9D5C194A}" srcOrd="0" destOrd="0" presId="urn:microsoft.com/office/officeart/2008/layout/LinedList"/>
    <dgm:cxn modelId="{A332F5A0-FD43-4966-9223-5FEBFBD6C436}" type="presOf" srcId="{0C1C729B-71D5-4CAA-A9FE-2E13F398242C}" destId="{9677B587-01F3-4FB1-A9C6-2C99C0A349CD}" srcOrd="0" destOrd="0" presId="urn:microsoft.com/office/officeart/2008/layout/LinedList"/>
    <dgm:cxn modelId="{278F12B7-2084-440F-8CE7-686C4BCDF7F9}" srcId="{22FC3773-49BE-4648-BFB6-AAE324E82EF7}" destId="{957C7A4B-04EB-4666-B6FD-E718F85EE7BD}" srcOrd="0" destOrd="0" parTransId="{1FBE98E4-617E-4043-B6F4-1E8482BFF5DF}" sibTransId="{4D8BCEAF-173F-4454-A2A1-D4F7E3FEF4D8}"/>
    <dgm:cxn modelId="{1BAAC4CF-25C5-4FDD-A5BE-DFF05A99B77A}" srcId="{22FC3773-49BE-4648-BFB6-AAE324E82EF7}" destId="{7B86994F-ED7D-42BA-B739-1136E05C37F9}" srcOrd="1" destOrd="0" parTransId="{955FD0DC-F694-4C04-8445-4BB41FB4AE89}" sibTransId="{008990DE-3B79-4D32-ADFC-8A64966D4BEA}"/>
    <dgm:cxn modelId="{9F5E9FE0-E2E2-4CCE-9285-48D125713605}" type="presOf" srcId="{7B86994F-ED7D-42BA-B739-1136E05C37F9}" destId="{CD3D8AA2-4AEB-4103-B03D-ACBD4A70C0FC}" srcOrd="0" destOrd="0" presId="urn:microsoft.com/office/officeart/2008/layout/LinedList"/>
    <dgm:cxn modelId="{6BFEECE5-FCE7-4462-B66E-9945F33B56FF}" type="presOf" srcId="{0459FBCD-6177-4BEF-AFF6-C6BB2C9CF7DA}" destId="{47482C5F-1647-42FF-9CB3-DB60FEAC38A6}" srcOrd="0" destOrd="0" presId="urn:microsoft.com/office/officeart/2008/layout/LinedList"/>
    <dgm:cxn modelId="{1E757681-566B-4896-8D28-8921DDD29724}" type="presParOf" srcId="{9677B587-01F3-4FB1-A9C6-2C99C0A349CD}" destId="{CDEBF7B5-431C-4C00-8299-71F54DA41D49}" srcOrd="0" destOrd="0" presId="urn:microsoft.com/office/officeart/2008/layout/LinedList"/>
    <dgm:cxn modelId="{051377C0-2B9F-4EF8-A294-5410E8CE22FC}" type="presParOf" srcId="{9677B587-01F3-4FB1-A9C6-2C99C0A349CD}" destId="{0DC966E8-564D-463A-81BF-17FCBFF11A41}" srcOrd="1" destOrd="0" presId="urn:microsoft.com/office/officeart/2008/layout/LinedList"/>
    <dgm:cxn modelId="{7465318E-3848-4A63-969B-88D794743BBB}" type="presParOf" srcId="{0DC966E8-564D-463A-81BF-17FCBFF11A41}" destId="{97D4F9F0-AC9C-460D-BAF0-29114B0C4BF2}" srcOrd="0" destOrd="0" presId="urn:microsoft.com/office/officeart/2008/layout/LinedList"/>
    <dgm:cxn modelId="{EC72CA4D-7DA5-402D-8151-54D95F35DE3D}" type="presParOf" srcId="{0DC966E8-564D-463A-81BF-17FCBFF11A41}" destId="{7812909C-1CD7-43A1-9A2A-CABEAFF4ED4C}" srcOrd="1" destOrd="0" presId="urn:microsoft.com/office/officeart/2008/layout/LinedList"/>
    <dgm:cxn modelId="{39FEF817-69FE-426E-847F-FC5CCFE8CDAE}" type="presParOf" srcId="{7812909C-1CD7-43A1-9A2A-CABEAFF4ED4C}" destId="{4F661145-2DE9-4001-A6F5-D2CEDD8A6961}" srcOrd="0" destOrd="0" presId="urn:microsoft.com/office/officeart/2008/layout/LinedList"/>
    <dgm:cxn modelId="{18A12D5D-ADD2-44F4-B00C-C2D449973E3C}" type="presParOf" srcId="{7812909C-1CD7-43A1-9A2A-CABEAFF4ED4C}" destId="{5B1177C7-F176-41E7-9BF3-DD5C09927EEB}" srcOrd="1" destOrd="0" presId="urn:microsoft.com/office/officeart/2008/layout/LinedList"/>
    <dgm:cxn modelId="{BA99D88E-BED1-41AE-8770-0F478ACE6CB2}" type="presParOf" srcId="{5B1177C7-F176-41E7-9BF3-DD5C09927EEB}" destId="{E1FA11DC-23F0-4278-9AE9-9C00CE703CB9}" srcOrd="0" destOrd="0" presId="urn:microsoft.com/office/officeart/2008/layout/LinedList"/>
    <dgm:cxn modelId="{C00DABA0-EA91-4DAC-AC43-8392BB85A071}" type="presParOf" srcId="{5B1177C7-F176-41E7-9BF3-DD5C09927EEB}" destId="{C1780E09-2C9B-4C9A-A0E2-B9BF9D5C194A}" srcOrd="1" destOrd="0" presId="urn:microsoft.com/office/officeart/2008/layout/LinedList"/>
    <dgm:cxn modelId="{E1E504B4-4137-4C85-A626-F6B35488C025}" type="presParOf" srcId="{5B1177C7-F176-41E7-9BF3-DD5C09927EEB}" destId="{124E0DC4-DC83-437E-AAA2-CE82E32ADADC}" srcOrd="2" destOrd="0" presId="urn:microsoft.com/office/officeart/2008/layout/LinedList"/>
    <dgm:cxn modelId="{517057F5-3C74-4F50-8C10-98A7D7343EB9}" type="presParOf" srcId="{7812909C-1CD7-43A1-9A2A-CABEAFF4ED4C}" destId="{DBB31EF1-0D0F-4FC1-8426-3775882C9B54}" srcOrd="2" destOrd="0" presId="urn:microsoft.com/office/officeart/2008/layout/LinedList"/>
    <dgm:cxn modelId="{9991A01F-7F17-42F0-9D95-BA55EAA24A70}" type="presParOf" srcId="{7812909C-1CD7-43A1-9A2A-CABEAFF4ED4C}" destId="{CE2AE9E3-E7D4-4A6B-B50F-3BC6A5E2511D}" srcOrd="3" destOrd="0" presId="urn:microsoft.com/office/officeart/2008/layout/LinedList"/>
    <dgm:cxn modelId="{D23CCF77-6165-4741-B54F-4DE44FE7C906}" type="presParOf" srcId="{7812909C-1CD7-43A1-9A2A-CABEAFF4ED4C}" destId="{BD422265-1E9F-46B6-9141-0F4B64FC847D}" srcOrd="4" destOrd="0" presId="urn:microsoft.com/office/officeart/2008/layout/LinedList"/>
    <dgm:cxn modelId="{40CCE8BE-B9FC-4D2A-A864-CCF834192C4C}" type="presParOf" srcId="{BD422265-1E9F-46B6-9141-0F4B64FC847D}" destId="{5E79E0D3-92F1-4D57-89F3-42CB8AB53F32}" srcOrd="0" destOrd="0" presId="urn:microsoft.com/office/officeart/2008/layout/LinedList"/>
    <dgm:cxn modelId="{35535F20-7CCB-47B9-A59C-BCDACFADBE60}" type="presParOf" srcId="{BD422265-1E9F-46B6-9141-0F4B64FC847D}" destId="{CD3D8AA2-4AEB-4103-B03D-ACBD4A70C0FC}" srcOrd="1" destOrd="0" presId="urn:microsoft.com/office/officeart/2008/layout/LinedList"/>
    <dgm:cxn modelId="{FA047F9C-3878-4C22-8033-A5C1B13E4737}" type="presParOf" srcId="{BD422265-1E9F-46B6-9141-0F4B64FC847D}" destId="{7EFC132B-58BA-4510-815F-D75919FD973B}" srcOrd="2" destOrd="0" presId="urn:microsoft.com/office/officeart/2008/layout/LinedList"/>
    <dgm:cxn modelId="{B34EC207-457F-4EAA-91D7-55FFDADFAA48}" type="presParOf" srcId="{7812909C-1CD7-43A1-9A2A-CABEAFF4ED4C}" destId="{9661C792-5323-4411-8EEB-5C9F025F780E}" srcOrd="5" destOrd="0" presId="urn:microsoft.com/office/officeart/2008/layout/LinedList"/>
    <dgm:cxn modelId="{97CFB366-9F90-46EA-BC80-2EB23D1CA957}" type="presParOf" srcId="{7812909C-1CD7-43A1-9A2A-CABEAFF4ED4C}" destId="{55137A87-E277-4EB9-B6C1-8B6875EF8FCA}" srcOrd="6" destOrd="0" presId="urn:microsoft.com/office/officeart/2008/layout/LinedList"/>
    <dgm:cxn modelId="{24FFED83-2D1E-4C16-BF17-389C4A3EF61D}" type="presParOf" srcId="{7812909C-1CD7-43A1-9A2A-CABEAFF4ED4C}" destId="{DFBA65B4-91F7-4A6D-A47F-3CE7E2E3881A}" srcOrd="7" destOrd="0" presId="urn:microsoft.com/office/officeart/2008/layout/LinedList"/>
    <dgm:cxn modelId="{3D976AD3-5660-4533-994D-B15D6BE7E5CD}" type="presParOf" srcId="{DFBA65B4-91F7-4A6D-A47F-3CE7E2E3881A}" destId="{1C53A786-C9A2-4291-BE29-02B2B21F3BA6}" srcOrd="0" destOrd="0" presId="urn:microsoft.com/office/officeart/2008/layout/LinedList"/>
    <dgm:cxn modelId="{674F1044-8341-4D97-8B92-93853B5FA6B5}" type="presParOf" srcId="{DFBA65B4-91F7-4A6D-A47F-3CE7E2E3881A}" destId="{7FCB65DE-E34F-415E-B6D9-85032D77A81B}" srcOrd="1" destOrd="0" presId="urn:microsoft.com/office/officeart/2008/layout/LinedList"/>
    <dgm:cxn modelId="{A5170F36-2A2E-46F1-98ED-9B1B1185532C}" type="presParOf" srcId="{DFBA65B4-91F7-4A6D-A47F-3CE7E2E3881A}" destId="{CCAFDCD2-7EA6-4098-9C96-EAC392DB6DE5}" srcOrd="2" destOrd="0" presId="urn:microsoft.com/office/officeart/2008/layout/LinedList"/>
    <dgm:cxn modelId="{D41AE3EA-33C9-4466-B8B5-F33585276C9F}" type="presParOf" srcId="{7812909C-1CD7-43A1-9A2A-CABEAFF4ED4C}" destId="{280C9C5A-9C39-4EED-958E-04E2C29A3F83}" srcOrd="8" destOrd="0" presId="urn:microsoft.com/office/officeart/2008/layout/LinedList"/>
    <dgm:cxn modelId="{29370E37-675A-418B-8346-A13779CF67F0}" type="presParOf" srcId="{7812909C-1CD7-43A1-9A2A-CABEAFF4ED4C}" destId="{E4925E6B-29E7-481F-BD7C-092AB307EC49}" srcOrd="9" destOrd="0" presId="urn:microsoft.com/office/officeart/2008/layout/LinedList"/>
    <dgm:cxn modelId="{B6FE231D-936D-4127-AF55-BAB3A384A105}" type="presParOf" srcId="{7812909C-1CD7-43A1-9A2A-CABEAFF4ED4C}" destId="{3484364F-18A4-475C-8996-4205246B62F2}" srcOrd="10" destOrd="0" presId="urn:microsoft.com/office/officeart/2008/layout/LinedList"/>
    <dgm:cxn modelId="{7743C74D-0C32-4E99-8DBD-52E28693F317}" type="presParOf" srcId="{3484364F-18A4-475C-8996-4205246B62F2}" destId="{9CE7EE45-6A1E-4A0C-85D1-05B00DCE92D0}" srcOrd="0" destOrd="0" presId="urn:microsoft.com/office/officeart/2008/layout/LinedList"/>
    <dgm:cxn modelId="{954E803E-5266-46A4-A374-34CCCAD38E93}" type="presParOf" srcId="{3484364F-18A4-475C-8996-4205246B62F2}" destId="{47482C5F-1647-42FF-9CB3-DB60FEAC38A6}" srcOrd="1" destOrd="0" presId="urn:microsoft.com/office/officeart/2008/layout/LinedList"/>
    <dgm:cxn modelId="{BDFCD771-03BC-4527-A15B-0C383B303C02}" type="presParOf" srcId="{3484364F-18A4-475C-8996-4205246B62F2}" destId="{C5A51C11-557C-43A7-988A-EC9D9991EDC8}" srcOrd="2" destOrd="0" presId="urn:microsoft.com/office/officeart/2008/layout/LinedList"/>
    <dgm:cxn modelId="{8D9EDD2B-174C-49D4-BFC4-44909A718C77}" type="presParOf" srcId="{7812909C-1CD7-43A1-9A2A-CABEAFF4ED4C}" destId="{9F620772-51C7-4FED-9E73-AB9126C6FACA}" srcOrd="11" destOrd="0" presId="urn:microsoft.com/office/officeart/2008/layout/LinedList"/>
    <dgm:cxn modelId="{4DCD3F05-974C-4F2D-B45A-6896DFDC705F}" type="presParOf" srcId="{7812909C-1CD7-43A1-9A2A-CABEAFF4ED4C}" destId="{A2C72365-BE0D-4BFB-9B1C-A36E75ED572D}"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7BECD5-51C3-40B0-80A1-28764BFE46D7}" type="doc">
      <dgm:prSet loTypeId="urn:microsoft.com/office/officeart/2005/8/layout/hierarchy1" loCatId="hierarchy" qsTypeId="urn:microsoft.com/office/officeart/2005/8/quickstyle/simple2" qsCatId="simple" csTypeId="urn:microsoft.com/office/officeart/2005/8/colors/accent2_2" csCatId="accent2"/>
      <dgm:spPr/>
      <dgm:t>
        <a:bodyPr/>
        <a:lstStyle/>
        <a:p>
          <a:endParaRPr lang="en-US"/>
        </a:p>
      </dgm:t>
    </dgm:pt>
    <dgm:pt modelId="{B9ABF2B1-EB51-4722-BDFC-98661DA21EB2}">
      <dgm:prSet/>
      <dgm:spPr/>
      <dgm:t>
        <a:bodyPr/>
        <a:lstStyle/>
        <a:p>
          <a:r>
            <a:rPr lang="en-US"/>
            <a:t>Individuals are not required to be registered in Workforce Innovation and Opportunity Act (WIOA) programs</a:t>
          </a:r>
        </a:p>
      </dgm:t>
    </dgm:pt>
    <dgm:pt modelId="{A5517402-A837-40BB-B0A3-2705A3E8DB4E}" type="parTrans" cxnId="{89886729-98E0-47C5-BF14-6577E257BD43}">
      <dgm:prSet/>
      <dgm:spPr/>
      <dgm:t>
        <a:bodyPr/>
        <a:lstStyle/>
        <a:p>
          <a:endParaRPr lang="en-US"/>
        </a:p>
      </dgm:t>
    </dgm:pt>
    <dgm:pt modelId="{D7E2B79F-4B7F-423D-9DA2-ABC65D55624A}" type="sibTrans" cxnId="{89886729-98E0-47C5-BF14-6577E257BD43}">
      <dgm:prSet/>
      <dgm:spPr/>
      <dgm:t>
        <a:bodyPr/>
        <a:lstStyle/>
        <a:p>
          <a:endParaRPr lang="en-US"/>
        </a:p>
      </dgm:t>
    </dgm:pt>
    <dgm:pt modelId="{02850C89-583F-4391-AFEF-1569596E85E7}">
      <dgm:prSet/>
      <dgm:spPr/>
      <dgm:t>
        <a:bodyPr/>
        <a:lstStyle/>
        <a:p>
          <a:r>
            <a:rPr lang="en-US"/>
            <a:t>Employers who receive the bonds are not required to be registered on HireNet.</a:t>
          </a:r>
        </a:p>
      </dgm:t>
    </dgm:pt>
    <dgm:pt modelId="{4B3CBFB7-4152-4282-BF96-15447C434CCC}" type="parTrans" cxnId="{35BE1374-F2F7-4E80-91D5-329907D511D5}">
      <dgm:prSet/>
      <dgm:spPr/>
      <dgm:t>
        <a:bodyPr/>
        <a:lstStyle/>
        <a:p>
          <a:endParaRPr lang="en-US"/>
        </a:p>
      </dgm:t>
    </dgm:pt>
    <dgm:pt modelId="{B926A13E-BDA3-4F9B-865E-3AE4D9261F29}" type="sibTrans" cxnId="{35BE1374-F2F7-4E80-91D5-329907D511D5}">
      <dgm:prSet/>
      <dgm:spPr/>
      <dgm:t>
        <a:bodyPr/>
        <a:lstStyle/>
        <a:p>
          <a:endParaRPr lang="en-US"/>
        </a:p>
      </dgm:t>
    </dgm:pt>
    <dgm:pt modelId="{A5069653-0AEA-4FE0-B35B-8D7180FC97AC}" type="pres">
      <dgm:prSet presAssocID="{2D7BECD5-51C3-40B0-80A1-28764BFE46D7}" presName="hierChild1" presStyleCnt="0">
        <dgm:presLayoutVars>
          <dgm:chPref val="1"/>
          <dgm:dir/>
          <dgm:animOne val="branch"/>
          <dgm:animLvl val="lvl"/>
          <dgm:resizeHandles/>
        </dgm:presLayoutVars>
      </dgm:prSet>
      <dgm:spPr/>
    </dgm:pt>
    <dgm:pt modelId="{34AD016E-311B-400D-A2A4-C6FF47B3CD70}" type="pres">
      <dgm:prSet presAssocID="{B9ABF2B1-EB51-4722-BDFC-98661DA21EB2}" presName="hierRoot1" presStyleCnt="0"/>
      <dgm:spPr/>
    </dgm:pt>
    <dgm:pt modelId="{B343F22E-A422-42D3-B372-1A046777D3FC}" type="pres">
      <dgm:prSet presAssocID="{B9ABF2B1-EB51-4722-BDFC-98661DA21EB2}" presName="composite" presStyleCnt="0"/>
      <dgm:spPr/>
    </dgm:pt>
    <dgm:pt modelId="{1F7A7115-CE4E-4987-98C9-D6B5467A12A9}" type="pres">
      <dgm:prSet presAssocID="{B9ABF2B1-EB51-4722-BDFC-98661DA21EB2}" presName="background" presStyleLbl="node0" presStyleIdx="0" presStyleCnt="2"/>
      <dgm:spPr/>
    </dgm:pt>
    <dgm:pt modelId="{C6E886F6-6847-4319-AC59-FF96AC9AAE4A}" type="pres">
      <dgm:prSet presAssocID="{B9ABF2B1-EB51-4722-BDFC-98661DA21EB2}" presName="text" presStyleLbl="fgAcc0" presStyleIdx="0" presStyleCnt="2">
        <dgm:presLayoutVars>
          <dgm:chPref val="3"/>
        </dgm:presLayoutVars>
      </dgm:prSet>
      <dgm:spPr/>
    </dgm:pt>
    <dgm:pt modelId="{295E1CD8-21A9-4858-B347-75B7639714E4}" type="pres">
      <dgm:prSet presAssocID="{B9ABF2B1-EB51-4722-BDFC-98661DA21EB2}" presName="hierChild2" presStyleCnt="0"/>
      <dgm:spPr/>
    </dgm:pt>
    <dgm:pt modelId="{08DB18B0-BCBD-4286-9B46-281C0B8A99CC}" type="pres">
      <dgm:prSet presAssocID="{02850C89-583F-4391-AFEF-1569596E85E7}" presName="hierRoot1" presStyleCnt="0"/>
      <dgm:spPr/>
    </dgm:pt>
    <dgm:pt modelId="{5931724F-96C9-4CE1-B6FB-F028941F0F29}" type="pres">
      <dgm:prSet presAssocID="{02850C89-583F-4391-AFEF-1569596E85E7}" presName="composite" presStyleCnt="0"/>
      <dgm:spPr/>
    </dgm:pt>
    <dgm:pt modelId="{0C35E61E-1154-4407-A501-76E0607F9FF0}" type="pres">
      <dgm:prSet presAssocID="{02850C89-583F-4391-AFEF-1569596E85E7}" presName="background" presStyleLbl="node0" presStyleIdx="1" presStyleCnt="2"/>
      <dgm:spPr/>
    </dgm:pt>
    <dgm:pt modelId="{DF697BB0-2CBE-4312-B351-5059091431B6}" type="pres">
      <dgm:prSet presAssocID="{02850C89-583F-4391-AFEF-1569596E85E7}" presName="text" presStyleLbl="fgAcc0" presStyleIdx="1" presStyleCnt="2">
        <dgm:presLayoutVars>
          <dgm:chPref val="3"/>
        </dgm:presLayoutVars>
      </dgm:prSet>
      <dgm:spPr/>
    </dgm:pt>
    <dgm:pt modelId="{E650BA8B-1C08-4145-867C-F9B22B7E9662}" type="pres">
      <dgm:prSet presAssocID="{02850C89-583F-4391-AFEF-1569596E85E7}" presName="hierChild2" presStyleCnt="0"/>
      <dgm:spPr/>
    </dgm:pt>
  </dgm:ptLst>
  <dgm:cxnLst>
    <dgm:cxn modelId="{C8F86012-6869-4E0C-894E-FB3DC9249D0F}" type="presOf" srcId="{2D7BECD5-51C3-40B0-80A1-28764BFE46D7}" destId="{A5069653-0AEA-4FE0-B35B-8D7180FC97AC}" srcOrd="0" destOrd="0" presId="urn:microsoft.com/office/officeart/2005/8/layout/hierarchy1"/>
    <dgm:cxn modelId="{89886729-98E0-47C5-BF14-6577E257BD43}" srcId="{2D7BECD5-51C3-40B0-80A1-28764BFE46D7}" destId="{B9ABF2B1-EB51-4722-BDFC-98661DA21EB2}" srcOrd="0" destOrd="0" parTransId="{A5517402-A837-40BB-B0A3-2705A3E8DB4E}" sibTransId="{D7E2B79F-4B7F-423D-9DA2-ABC65D55624A}"/>
    <dgm:cxn modelId="{F329D162-CB36-435D-9FE0-5E2F262477FB}" type="presOf" srcId="{02850C89-583F-4391-AFEF-1569596E85E7}" destId="{DF697BB0-2CBE-4312-B351-5059091431B6}" srcOrd="0" destOrd="0" presId="urn:microsoft.com/office/officeart/2005/8/layout/hierarchy1"/>
    <dgm:cxn modelId="{35BE1374-F2F7-4E80-91D5-329907D511D5}" srcId="{2D7BECD5-51C3-40B0-80A1-28764BFE46D7}" destId="{02850C89-583F-4391-AFEF-1569596E85E7}" srcOrd="1" destOrd="0" parTransId="{4B3CBFB7-4152-4282-BF96-15447C434CCC}" sibTransId="{B926A13E-BDA3-4F9B-865E-3AE4D9261F29}"/>
    <dgm:cxn modelId="{966DABA5-8E3B-434D-9EE2-31F094830615}" type="presOf" srcId="{B9ABF2B1-EB51-4722-BDFC-98661DA21EB2}" destId="{C6E886F6-6847-4319-AC59-FF96AC9AAE4A}" srcOrd="0" destOrd="0" presId="urn:microsoft.com/office/officeart/2005/8/layout/hierarchy1"/>
    <dgm:cxn modelId="{CA4FBA0A-8EF4-46B9-B80E-053358CC2DFF}" type="presParOf" srcId="{A5069653-0AEA-4FE0-B35B-8D7180FC97AC}" destId="{34AD016E-311B-400D-A2A4-C6FF47B3CD70}" srcOrd="0" destOrd="0" presId="urn:microsoft.com/office/officeart/2005/8/layout/hierarchy1"/>
    <dgm:cxn modelId="{B4F64A8D-BFC7-4122-8B0F-8B92CF64AF7A}" type="presParOf" srcId="{34AD016E-311B-400D-A2A4-C6FF47B3CD70}" destId="{B343F22E-A422-42D3-B372-1A046777D3FC}" srcOrd="0" destOrd="0" presId="urn:microsoft.com/office/officeart/2005/8/layout/hierarchy1"/>
    <dgm:cxn modelId="{114780F6-6961-4ED3-A752-3686EC3F89C7}" type="presParOf" srcId="{B343F22E-A422-42D3-B372-1A046777D3FC}" destId="{1F7A7115-CE4E-4987-98C9-D6B5467A12A9}" srcOrd="0" destOrd="0" presId="urn:microsoft.com/office/officeart/2005/8/layout/hierarchy1"/>
    <dgm:cxn modelId="{1C605563-6EFF-43F6-A317-0DB44E73D1DC}" type="presParOf" srcId="{B343F22E-A422-42D3-B372-1A046777D3FC}" destId="{C6E886F6-6847-4319-AC59-FF96AC9AAE4A}" srcOrd="1" destOrd="0" presId="urn:microsoft.com/office/officeart/2005/8/layout/hierarchy1"/>
    <dgm:cxn modelId="{917620D2-6EBF-4A5E-98FC-EDB36A99E8BF}" type="presParOf" srcId="{34AD016E-311B-400D-A2A4-C6FF47B3CD70}" destId="{295E1CD8-21A9-4858-B347-75B7639714E4}" srcOrd="1" destOrd="0" presId="urn:microsoft.com/office/officeart/2005/8/layout/hierarchy1"/>
    <dgm:cxn modelId="{57FA6EFD-08B4-4ACD-BAF5-9D51EE37BD66}" type="presParOf" srcId="{A5069653-0AEA-4FE0-B35B-8D7180FC97AC}" destId="{08DB18B0-BCBD-4286-9B46-281C0B8A99CC}" srcOrd="1" destOrd="0" presId="urn:microsoft.com/office/officeart/2005/8/layout/hierarchy1"/>
    <dgm:cxn modelId="{6717C341-53E1-4A1E-A00B-66688CC95C5F}" type="presParOf" srcId="{08DB18B0-BCBD-4286-9B46-281C0B8A99CC}" destId="{5931724F-96C9-4CE1-B6FB-F028941F0F29}" srcOrd="0" destOrd="0" presId="urn:microsoft.com/office/officeart/2005/8/layout/hierarchy1"/>
    <dgm:cxn modelId="{54EC3933-289B-401A-8CBC-95A8B1EE71F5}" type="presParOf" srcId="{5931724F-96C9-4CE1-B6FB-F028941F0F29}" destId="{0C35E61E-1154-4407-A501-76E0607F9FF0}" srcOrd="0" destOrd="0" presId="urn:microsoft.com/office/officeart/2005/8/layout/hierarchy1"/>
    <dgm:cxn modelId="{7A20DB05-AA2A-4646-A807-15A64EC5308B}" type="presParOf" srcId="{5931724F-96C9-4CE1-B6FB-F028941F0F29}" destId="{DF697BB0-2CBE-4312-B351-5059091431B6}" srcOrd="1" destOrd="0" presId="urn:microsoft.com/office/officeart/2005/8/layout/hierarchy1"/>
    <dgm:cxn modelId="{C13C72BB-2058-4597-A3C2-3E4DB9F3355A}" type="presParOf" srcId="{08DB18B0-BCBD-4286-9B46-281C0B8A99CC}" destId="{E650BA8B-1C08-4145-867C-F9B22B7E966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44BA8E6-FB81-449A-AD6B-46FC581EB0A7}"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C6D6F0A-152B-45C7-A80A-CE8806BC2CA7}">
      <dgm:prSet/>
      <dgm:spPr/>
      <dgm:t>
        <a:bodyPr/>
        <a:lstStyle/>
        <a:p>
          <a:r>
            <a:rPr lang="en-US" b="1" dirty="0"/>
            <a:t>How to Apply for WOTC in Hawaii</a:t>
          </a:r>
          <a:endParaRPr lang="en-US" dirty="0"/>
        </a:p>
      </dgm:t>
    </dgm:pt>
    <dgm:pt modelId="{B0DD323E-444D-49BB-85C5-CD08404DAD6D}" type="parTrans" cxnId="{85BED4FB-CDC9-4CF7-A5D5-15A310320DD6}">
      <dgm:prSet/>
      <dgm:spPr/>
      <dgm:t>
        <a:bodyPr/>
        <a:lstStyle/>
        <a:p>
          <a:endParaRPr lang="en-US"/>
        </a:p>
      </dgm:t>
    </dgm:pt>
    <dgm:pt modelId="{B4E3844A-5705-4845-9B8D-A1F784F36632}" type="sibTrans" cxnId="{85BED4FB-CDC9-4CF7-A5D5-15A310320DD6}">
      <dgm:prSet/>
      <dgm:spPr/>
      <dgm:t>
        <a:bodyPr/>
        <a:lstStyle/>
        <a:p>
          <a:endParaRPr lang="en-US"/>
        </a:p>
      </dgm:t>
    </dgm:pt>
    <dgm:pt modelId="{32C3D522-4963-4FDF-8430-068D5BE8427F}">
      <dgm:prSet/>
      <dgm:spPr/>
      <dgm:t>
        <a:bodyPr/>
        <a:lstStyle/>
        <a:p>
          <a:r>
            <a:rPr lang="en-US" b="1" u="sng"/>
            <a:t>What is Work Opportunity Tax Credit (WOTC)?</a:t>
          </a:r>
          <a:endParaRPr lang="en-US"/>
        </a:p>
      </dgm:t>
    </dgm:pt>
    <dgm:pt modelId="{555D34DB-D580-4663-B405-C6EB563CA0C8}" type="parTrans" cxnId="{C1CD1B92-9413-468B-9673-AA6BCF80AAA1}">
      <dgm:prSet/>
      <dgm:spPr/>
      <dgm:t>
        <a:bodyPr/>
        <a:lstStyle/>
        <a:p>
          <a:endParaRPr lang="en-US"/>
        </a:p>
      </dgm:t>
    </dgm:pt>
    <dgm:pt modelId="{66CFF690-186D-4FEC-8866-F1A992EFB891}" type="sibTrans" cxnId="{C1CD1B92-9413-468B-9673-AA6BCF80AAA1}">
      <dgm:prSet/>
      <dgm:spPr/>
      <dgm:t>
        <a:bodyPr/>
        <a:lstStyle/>
        <a:p>
          <a:endParaRPr lang="en-US"/>
        </a:p>
      </dgm:t>
    </dgm:pt>
    <dgm:pt modelId="{0DE03B65-627D-4CCD-AFC9-CF48AFD4B093}">
      <dgm:prSet/>
      <dgm:spPr/>
      <dgm:t>
        <a:bodyPr/>
        <a:lstStyle/>
        <a:p>
          <a:r>
            <a:rPr lang="en-US"/>
            <a:t>A federal tax credit available to employers who hire job seekers from WOTC eligible target groups. </a:t>
          </a:r>
        </a:p>
      </dgm:t>
    </dgm:pt>
    <dgm:pt modelId="{F53AFF41-B338-42FF-8965-302378F16A91}" type="parTrans" cxnId="{5BD765AB-0985-43B4-B9B0-5BCC72AAEF3B}">
      <dgm:prSet/>
      <dgm:spPr/>
      <dgm:t>
        <a:bodyPr/>
        <a:lstStyle/>
        <a:p>
          <a:endParaRPr lang="en-US"/>
        </a:p>
      </dgm:t>
    </dgm:pt>
    <dgm:pt modelId="{F125B315-99E0-451A-9B9A-3F919DA954F8}" type="sibTrans" cxnId="{5BD765AB-0985-43B4-B9B0-5BCC72AAEF3B}">
      <dgm:prSet/>
      <dgm:spPr/>
      <dgm:t>
        <a:bodyPr/>
        <a:lstStyle/>
        <a:p>
          <a:endParaRPr lang="en-US"/>
        </a:p>
      </dgm:t>
    </dgm:pt>
    <dgm:pt modelId="{D71B0D26-3681-4F8F-A300-2D698828252C}" type="pres">
      <dgm:prSet presAssocID="{144BA8E6-FB81-449A-AD6B-46FC581EB0A7}" presName="linear" presStyleCnt="0">
        <dgm:presLayoutVars>
          <dgm:animLvl val="lvl"/>
          <dgm:resizeHandles val="exact"/>
        </dgm:presLayoutVars>
      </dgm:prSet>
      <dgm:spPr/>
    </dgm:pt>
    <dgm:pt modelId="{31FC5781-4322-4E44-952C-72D0048ABF1C}" type="pres">
      <dgm:prSet presAssocID="{4C6D6F0A-152B-45C7-A80A-CE8806BC2CA7}" presName="parentText" presStyleLbl="node1" presStyleIdx="0" presStyleCnt="2">
        <dgm:presLayoutVars>
          <dgm:chMax val="0"/>
          <dgm:bulletEnabled val="1"/>
        </dgm:presLayoutVars>
      </dgm:prSet>
      <dgm:spPr/>
    </dgm:pt>
    <dgm:pt modelId="{D83871DE-0955-471E-9319-D0E717310EEB}" type="pres">
      <dgm:prSet presAssocID="{B4E3844A-5705-4845-9B8D-A1F784F36632}" presName="spacer" presStyleCnt="0"/>
      <dgm:spPr/>
    </dgm:pt>
    <dgm:pt modelId="{68F914A2-3820-4947-B7D6-E24593747BF8}" type="pres">
      <dgm:prSet presAssocID="{32C3D522-4963-4FDF-8430-068D5BE8427F}" presName="parentText" presStyleLbl="node1" presStyleIdx="1" presStyleCnt="2">
        <dgm:presLayoutVars>
          <dgm:chMax val="0"/>
          <dgm:bulletEnabled val="1"/>
        </dgm:presLayoutVars>
      </dgm:prSet>
      <dgm:spPr/>
    </dgm:pt>
    <dgm:pt modelId="{0E1306A0-90D3-4ACC-8547-D0F4B919E2D6}" type="pres">
      <dgm:prSet presAssocID="{32C3D522-4963-4FDF-8430-068D5BE8427F}" presName="childText" presStyleLbl="revTx" presStyleIdx="0" presStyleCnt="1">
        <dgm:presLayoutVars>
          <dgm:bulletEnabled val="1"/>
        </dgm:presLayoutVars>
      </dgm:prSet>
      <dgm:spPr/>
    </dgm:pt>
  </dgm:ptLst>
  <dgm:cxnLst>
    <dgm:cxn modelId="{23236F62-378C-4073-9FAA-0AFDB4D254DB}" type="presOf" srcId="{32C3D522-4963-4FDF-8430-068D5BE8427F}" destId="{68F914A2-3820-4947-B7D6-E24593747BF8}" srcOrd="0" destOrd="0" presId="urn:microsoft.com/office/officeart/2005/8/layout/vList2"/>
    <dgm:cxn modelId="{04E5844E-1DCA-47A8-BA0D-CA8A63FBDD20}" type="presOf" srcId="{144BA8E6-FB81-449A-AD6B-46FC581EB0A7}" destId="{D71B0D26-3681-4F8F-A300-2D698828252C}" srcOrd="0" destOrd="0" presId="urn:microsoft.com/office/officeart/2005/8/layout/vList2"/>
    <dgm:cxn modelId="{48D40272-766F-44C9-B781-792E496FD17F}" type="presOf" srcId="{0DE03B65-627D-4CCD-AFC9-CF48AFD4B093}" destId="{0E1306A0-90D3-4ACC-8547-D0F4B919E2D6}" srcOrd="0" destOrd="0" presId="urn:microsoft.com/office/officeart/2005/8/layout/vList2"/>
    <dgm:cxn modelId="{C1CD1B92-9413-468B-9673-AA6BCF80AAA1}" srcId="{144BA8E6-FB81-449A-AD6B-46FC581EB0A7}" destId="{32C3D522-4963-4FDF-8430-068D5BE8427F}" srcOrd="1" destOrd="0" parTransId="{555D34DB-D580-4663-B405-C6EB563CA0C8}" sibTransId="{66CFF690-186D-4FEC-8866-F1A992EFB891}"/>
    <dgm:cxn modelId="{5BD765AB-0985-43B4-B9B0-5BCC72AAEF3B}" srcId="{32C3D522-4963-4FDF-8430-068D5BE8427F}" destId="{0DE03B65-627D-4CCD-AFC9-CF48AFD4B093}" srcOrd="0" destOrd="0" parTransId="{F53AFF41-B338-42FF-8965-302378F16A91}" sibTransId="{F125B315-99E0-451A-9B9A-3F919DA954F8}"/>
    <dgm:cxn modelId="{48031FB6-1C5A-4199-BFC2-A3D703275214}" type="presOf" srcId="{4C6D6F0A-152B-45C7-A80A-CE8806BC2CA7}" destId="{31FC5781-4322-4E44-952C-72D0048ABF1C}" srcOrd="0" destOrd="0" presId="urn:microsoft.com/office/officeart/2005/8/layout/vList2"/>
    <dgm:cxn modelId="{85BED4FB-CDC9-4CF7-A5D5-15A310320DD6}" srcId="{144BA8E6-FB81-449A-AD6B-46FC581EB0A7}" destId="{4C6D6F0A-152B-45C7-A80A-CE8806BC2CA7}" srcOrd="0" destOrd="0" parTransId="{B0DD323E-444D-49BB-85C5-CD08404DAD6D}" sibTransId="{B4E3844A-5705-4845-9B8D-A1F784F36632}"/>
    <dgm:cxn modelId="{2852F51F-A2F9-4990-9CF9-CA4DBC1EE4D4}" type="presParOf" srcId="{D71B0D26-3681-4F8F-A300-2D698828252C}" destId="{31FC5781-4322-4E44-952C-72D0048ABF1C}" srcOrd="0" destOrd="0" presId="urn:microsoft.com/office/officeart/2005/8/layout/vList2"/>
    <dgm:cxn modelId="{875341AC-606B-460C-A209-51C7D0693717}" type="presParOf" srcId="{D71B0D26-3681-4F8F-A300-2D698828252C}" destId="{D83871DE-0955-471E-9319-D0E717310EEB}" srcOrd="1" destOrd="0" presId="urn:microsoft.com/office/officeart/2005/8/layout/vList2"/>
    <dgm:cxn modelId="{368C2A4B-9D8B-4534-9DE0-5AAFC0DAF24F}" type="presParOf" srcId="{D71B0D26-3681-4F8F-A300-2D698828252C}" destId="{68F914A2-3820-4947-B7D6-E24593747BF8}" srcOrd="2" destOrd="0" presId="urn:microsoft.com/office/officeart/2005/8/layout/vList2"/>
    <dgm:cxn modelId="{41ACE222-6B3B-4766-B257-1D4985882A4C}" type="presParOf" srcId="{D71B0D26-3681-4F8F-A300-2D698828252C}" destId="{0E1306A0-90D3-4ACC-8547-D0F4B919E2D6}"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054BDA-27A1-4719-8520-1313130069EE}">
      <dsp:nvSpPr>
        <dsp:cNvPr id="0" name=""/>
        <dsp:cNvSpPr/>
      </dsp:nvSpPr>
      <dsp:spPr>
        <a:xfrm>
          <a:off x="0" y="55404"/>
          <a:ext cx="6190459" cy="743535"/>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a:t>Background</a:t>
          </a:r>
          <a:endParaRPr lang="en-US" sz="3100" kern="1200"/>
        </a:p>
      </dsp:txBody>
      <dsp:txXfrm>
        <a:off x="36296" y="91700"/>
        <a:ext cx="6117867" cy="670943"/>
      </dsp:txXfrm>
    </dsp:sp>
    <dsp:sp modelId="{D70CF119-01E0-4AE0-9948-9080CE960D7E}">
      <dsp:nvSpPr>
        <dsp:cNvPr id="0" name=""/>
        <dsp:cNvSpPr/>
      </dsp:nvSpPr>
      <dsp:spPr>
        <a:xfrm>
          <a:off x="0" y="798939"/>
          <a:ext cx="6190459" cy="3914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547"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a:t>On April 7, 2021, the United States Department of Labor awarded the Workforce Development Division (WDD) of the Department of Labor and Industrial Relations a Fidelity Bonding Demonstration Grant for $25,000</a:t>
          </a:r>
        </a:p>
        <a:p>
          <a:pPr marL="228600" lvl="1" indent="-228600" algn="l" defTabSz="1066800">
            <a:lnSpc>
              <a:spcPct val="90000"/>
            </a:lnSpc>
            <a:spcBef>
              <a:spcPct val="0"/>
            </a:spcBef>
            <a:spcAft>
              <a:spcPct val="20000"/>
            </a:spcAft>
            <a:buChar char="•"/>
          </a:pPr>
          <a:r>
            <a:rPr lang="en-US" sz="2400" kern="1200"/>
            <a:t>The period of performance for the grant is from April 7, 2021 to April 6, 2025 or until the grant funds are expended, whichever is earlier.</a:t>
          </a:r>
        </a:p>
      </dsp:txBody>
      <dsp:txXfrm>
        <a:off x="0" y="798939"/>
        <a:ext cx="6190459" cy="39143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009C4-498C-4358-9437-AE921A254FF5}">
      <dsp:nvSpPr>
        <dsp:cNvPr id="0" name=""/>
        <dsp:cNvSpPr/>
      </dsp:nvSpPr>
      <dsp:spPr>
        <a:xfrm>
          <a:off x="0" y="0"/>
          <a:ext cx="8534400"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747834-F80A-4DA9-BAD8-EA4B9A282800}">
      <dsp:nvSpPr>
        <dsp:cNvPr id="0" name=""/>
        <dsp:cNvSpPr/>
      </dsp:nvSpPr>
      <dsp:spPr>
        <a:xfrm>
          <a:off x="0" y="0"/>
          <a:ext cx="1706880" cy="3615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1" kern="1200"/>
            <a:t>WHAT IS A FIDELITY BOND?</a:t>
          </a:r>
          <a:endParaRPr lang="en-US" sz="3000" kern="1200"/>
        </a:p>
      </dsp:txBody>
      <dsp:txXfrm>
        <a:off x="0" y="0"/>
        <a:ext cx="1706880" cy="3615267"/>
      </dsp:txXfrm>
    </dsp:sp>
    <dsp:sp modelId="{BC73E779-C17A-4CBF-992E-0E4F3CC8176A}">
      <dsp:nvSpPr>
        <dsp:cNvPr id="0" name=""/>
        <dsp:cNvSpPr/>
      </dsp:nvSpPr>
      <dsp:spPr>
        <a:xfrm>
          <a:off x="1834896" y="56488"/>
          <a:ext cx="6699504" cy="1129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A fidelity bond is a form of insurance protection that covers the policy holder/employer for a loss caused by a one-time act of dishonesty (theft, forgery, larceny, and embezzlement) of a specific employee</a:t>
          </a:r>
        </a:p>
      </dsp:txBody>
      <dsp:txXfrm>
        <a:off x="1834896" y="56488"/>
        <a:ext cx="6699504" cy="1129770"/>
      </dsp:txXfrm>
    </dsp:sp>
    <dsp:sp modelId="{CB05349B-3980-43E3-A623-4A9F31E027CA}">
      <dsp:nvSpPr>
        <dsp:cNvPr id="0" name=""/>
        <dsp:cNvSpPr/>
      </dsp:nvSpPr>
      <dsp:spPr>
        <a:xfrm>
          <a:off x="1706880" y="1186259"/>
          <a:ext cx="6827520" cy="0"/>
        </a:xfrm>
        <a:prstGeom prst="line">
          <a:avLst/>
        </a:prstGeom>
        <a:solidFill>
          <a:schemeClr val="accent2">
            <a:hueOff val="0"/>
            <a:satOff val="0"/>
            <a:lumOff val="0"/>
            <a:alphaOff val="0"/>
          </a:schemeClr>
        </a:solidFill>
        <a:ln w="15875"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5E65E0-C955-4984-84A8-B75848419A06}">
      <dsp:nvSpPr>
        <dsp:cNvPr id="0" name=""/>
        <dsp:cNvSpPr/>
      </dsp:nvSpPr>
      <dsp:spPr>
        <a:xfrm>
          <a:off x="1834896" y="1242748"/>
          <a:ext cx="6699504" cy="1129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An employer's risk for potential loss is most often covered with a $5,000 bond. The bond is issued for a six-month period, After the bond is issued, the bond is mailed directly to the employer </a:t>
          </a:r>
        </a:p>
      </dsp:txBody>
      <dsp:txXfrm>
        <a:off x="1834896" y="1242748"/>
        <a:ext cx="6699504" cy="1129770"/>
      </dsp:txXfrm>
    </dsp:sp>
    <dsp:sp modelId="{23676DF2-C1D5-48C7-B949-1D091BE2F932}">
      <dsp:nvSpPr>
        <dsp:cNvPr id="0" name=""/>
        <dsp:cNvSpPr/>
      </dsp:nvSpPr>
      <dsp:spPr>
        <a:xfrm>
          <a:off x="1706880" y="2372518"/>
          <a:ext cx="6827520" cy="0"/>
        </a:xfrm>
        <a:prstGeom prst="line">
          <a:avLst/>
        </a:prstGeom>
        <a:solidFill>
          <a:schemeClr val="accent2">
            <a:hueOff val="0"/>
            <a:satOff val="0"/>
            <a:lumOff val="0"/>
            <a:alphaOff val="0"/>
          </a:schemeClr>
        </a:solidFill>
        <a:ln w="15875"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77DE5D-8C78-4F1C-B24A-6CC6870E8A9D}">
      <dsp:nvSpPr>
        <dsp:cNvPr id="0" name=""/>
        <dsp:cNvSpPr/>
      </dsp:nvSpPr>
      <dsp:spPr>
        <a:xfrm>
          <a:off x="1834896" y="2429007"/>
          <a:ext cx="6699504" cy="1129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For the bond to be issued, the employer must make the applicant a job offer for a full-time job (40 hours per week) and set a date for the individual to start work. The bond becomes effective on the day the new hire starts the job</a:t>
          </a:r>
        </a:p>
      </dsp:txBody>
      <dsp:txXfrm>
        <a:off x="1834896" y="2429007"/>
        <a:ext cx="6699504" cy="1129770"/>
      </dsp:txXfrm>
    </dsp:sp>
    <dsp:sp modelId="{91BCCBE1-258E-4B37-B1FB-CEF1D040FB37}">
      <dsp:nvSpPr>
        <dsp:cNvPr id="0" name=""/>
        <dsp:cNvSpPr/>
      </dsp:nvSpPr>
      <dsp:spPr>
        <a:xfrm>
          <a:off x="1706880" y="3558778"/>
          <a:ext cx="6827520" cy="0"/>
        </a:xfrm>
        <a:prstGeom prst="line">
          <a:avLst/>
        </a:prstGeom>
        <a:solidFill>
          <a:schemeClr val="accent2">
            <a:hueOff val="0"/>
            <a:satOff val="0"/>
            <a:lumOff val="0"/>
            <a:alphaOff val="0"/>
          </a:schemeClr>
        </a:solidFill>
        <a:ln w="15875"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963AE-AA0C-436B-A849-7B5175E49AED}">
      <dsp:nvSpPr>
        <dsp:cNvPr id="0" name=""/>
        <dsp:cNvSpPr/>
      </dsp:nvSpPr>
      <dsp:spPr>
        <a:xfrm>
          <a:off x="1348710" y="949"/>
          <a:ext cx="2779514" cy="1667708"/>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The bonds are issued in increments of $5,000 for a period of six months and the maximum amount is $25,000. $5,000 is generally sufficient to cover most circumstances.</a:t>
          </a:r>
        </a:p>
      </dsp:txBody>
      <dsp:txXfrm>
        <a:off x="1348710" y="949"/>
        <a:ext cx="2779514" cy="1667708"/>
      </dsp:txXfrm>
    </dsp:sp>
    <dsp:sp modelId="{2BD488B2-9384-47D7-979C-F84C56D31DEF}">
      <dsp:nvSpPr>
        <dsp:cNvPr id="0" name=""/>
        <dsp:cNvSpPr/>
      </dsp:nvSpPr>
      <dsp:spPr>
        <a:xfrm>
          <a:off x="4406175" y="949"/>
          <a:ext cx="2779514" cy="1667708"/>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This demonstration grant only covers the initial six months</a:t>
          </a:r>
        </a:p>
      </dsp:txBody>
      <dsp:txXfrm>
        <a:off x="4406175" y="949"/>
        <a:ext cx="2779514" cy="1667708"/>
      </dsp:txXfrm>
    </dsp:sp>
    <dsp:sp modelId="{586557F9-A6F8-4BBF-86B0-B8BCB3735B78}">
      <dsp:nvSpPr>
        <dsp:cNvPr id="0" name=""/>
        <dsp:cNvSpPr/>
      </dsp:nvSpPr>
      <dsp:spPr>
        <a:xfrm>
          <a:off x="1348710" y="1946609"/>
          <a:ext cx="2779514" cy="1667708"/>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After the end of six months, if no claim was paid, employers may request another six-month fidelity bond at regular commercial rates.</a:t>
          </a:r>
        </a:p>
      </dsp:txBody>
      <dsp:txXfrm>
        <a:off x="1348710" y="1946609"/>
        <a:ext cx="2779514" cy="1667708"/>
      </dsp:txXfrm>
    </dsp:sp>
    <dsp:sp modelId="{B7610FFF-4CE6-4339-95E5-2071015E8CCA}">
      <dsp:nvSpPr>
        <dsp:cNvPr id="0" name=""/>
        <dsp:cNvSpPr/>
      </dsp:nvSpPr>
      <dsp:spPr>
        <a:xfrm>
          <a:off x="4406175" y="1946609"/>
          <a:ext cx="2779514" cy="1667708"/>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Bonds are not transferable from one employer to another. </a:t>
          </a:r>
        </a:p>
      </dsp:txBody>
      <dsp:txXfrm>
        <a:off x="4406175" y="1946609"/>
        <a:ext cx="2779514" cy="16677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EBF7B5-431C-4C00-8299-71F54DA41D49}">
      <dsp:nvSpPr>
        <dsp:cNvPr id="0" name=""/>
        <dsp:cNvSpPr/>
      </dsp:nvSpPr>
      <dsp:spPr>
        <a:xfrm>
          <a:off x="0" y="0"/>
          <a:ext cx="5643563" cy="0"/>
        </a:xfrm>
        <a:prstGeom prst="line">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w="9525" cap="rnd" cmpd="sng" algn="ctr">
          <a:solidFill>
            <a:schemeClr val="accent5">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97D4F9F0-AC9C-460D-BAF0-29114B0C4BF2}">
      <dsp:nvSpPr>
        <dsp:cNvPr id="0" name=""/>
        <dsp:cNvSpPr/>
      </dsp:nvSpPr>
      <dsp:spPr>
        <a:xfrm>
          <a:off x="0" y="0"/>
          <a:ext cx="1128712" cy="4333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a:t>Eligible Participants</a:t>
          </a:r>
          <a:endParaRPr lang="en-US" sz="1400" kern="1200"/>
        </a:p>
      </dsp:txBody>
      <dsp:txXfrm>
        <a:off x="0" y="0"/>
        <a:ext cx="1128712" cy="4333875"/>
      </dsp:txXfrm>
    </dsp:sp>
    <dsp:sp modelId="{C1780E09-2C9B-4C9A-A0E2-B9BF9D5C194A}">
      <dsp:nvSpPr>
        <dsp:cNvPr id="0" name=""/>
        <dsp:cNvSpPr/>
      </dsp:nvSpPr>
      <dsp:spPr>
        <a:xfrm>
          <a:off x="1213366" y="50946"/>
          <a:ext cx="4430196" cy="1018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t>Individuals who are unbondable through the regular commercial bonding system because of their criminal record, including those involved with the criminal justice system by virtue of their history of opioid or other drug addictions are eligible for coverage under the bonds purchased with these grant funds. </a:t>
          </a:r>
        </a:p>
      </dsp:txBody>
      <dsp:txXfrm>
        <a:off x="1213366" y="50946"/>
        <a:ext cx="4430196" cy="1018926"/>
      </dsp:txXfrm>
    </dsp:sp>
    <dsp:sp modelId="{DBB31EF1-0D0F-4FC1-8426-3775882C9B54}">
      <dsp:nvSpPr>
        <dsp:cNvPr id="0" name=""/>
        <dsp:cNvSpPr/>
      </dsp:nvSpPr>
      <dsp:spPr>
        <a:xfrm>
          <a:off x="1128712" y="1069872"/>
          <a:ext cx="4514850" cy="0"/>
        </a:xfrm>
        <a:prstGeom prst="line">
          <a:avLst/>
        </a:prstGeom>
        <a:solidFill>
          <a:schemeClr val="accent5">
            <a:hueOff val="0"/>
            <a:satOff val="0"/>
            <a:lumOff val="0"/>
            <a:alphaOff val="0"/>
          </a:schemeClr>
        </a:solidFill>
        <a:ln w="15875" cap="rnd"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CD3D8AA2-4AEB-4103-B03D-ACBD4A70C0FC}">
      <dsp:nvSpPr>
        <dsp:cNvPr id="0" name=""/>
        <dsp:cNvSpPr/>
      </dsp:nvSpPr>
      <dsp:spPr>
        <a:xfrm>
          <a:off x="1213366" y="1120818"/>
          <a:ext cx="4430196" cy="1018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t>At least 18 years old</a:t>
          </a:r>
        </a:p>
      </dsp:txBody>
      <dsp:txXfrm>
        <a:off x="1213366" y="1120818"/>
        <a:ext cx="4430196" cy="1018926"/>
      </dsp:txXfrm>
    </dsp:sp>
    <dsp:sp modelId="{9661C792-5323-4411-8EEB-5C9F025F780E}">
      <dsp:nvSpPr>
        <dsp:cNvPr id="0" name=""/>
        <dsp:cNvSpPr/>
      </dsp:nvSpPr>
      <dsp:spPr>
        <a:xfrm>
          <a:off x="1128712" y="2139744"/>
          <a:ext cx="4514850" cy="0"/>
        </a:xfrm>
        <a:prstGeom prst="line">
          <a:avLst/>
        </a:prstGeom>
        <a:solidFill>
          <a:schemeClr val="accent5">
            <a:hueOff val="0"/>
            <a:satOff val="0"/>
            <a:lumOff val="0"/>
            <a:alphaOff val="0"/>
          </a:schemeClr>
        </a:solidFill>
        <a:ln w="15875" cap="rnd"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7FCB65DE-E34F-415E-B6D9-85032D77A81B}">
      <dsp:nvSpPr>
        <dsp:cNvPr id="0" name=""/>
        <dsp:cNvSpPr/>
      </dsp:nvSpPr>
      <dsp:spPr>
        <a:xfrm>
          <a:off x="1213366" y="2190691"/>
          <a:ext cx="4430196" cy="1018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t>Must be paid wages</a:t>
          </a:r>
        </a:p>
      </dsp:txBody>
      <dsp:txXfrm>
        <a:off x="1213366" y="2190691"/>
        <a:ext cx="4430196" cy="1018926"/>
      </dsp:txXfrm>
    </dsp:sp>
    <dsp:sp modelId="{280C9C5A-9C39-4EED-958E-04E2C29A3F83}">
      <dsp:nvSpPr>
        <dsp:cNvPr id="0" name=""/>
        <dsp:cNvSpPr/>
      </dsp:nvSpPr>
      <dsp:spPr>
        <a:xfrm>
          <a:off x="1128712" y="3209617"/>
          <a:ext cx="4514850" cy="0"/>
        </a:xfrm>
        <a:prstGeom prst="line">
          <a:avLst/>
        </a:prstGeom>
        <a:solidFill>
          <a:schemeClr val="accent5">
            <a:hueOff val="0"/>
            <a:satOff val="0"/>
            <a:lumOff val="0"/>
            <a:alphaOff val="0"/>
          </a:schemeClr>
        </a:solidFill>
        <a:ln w="15875" cap="rnd"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47482C5F-1647-42FF-9CB3-DB60FEAC38A6}">
      <dsp:nvSpPr>
        <dsp:cNvPr id="0" name=""/>
        <dsp:cNvSpPr/>
      </dsp:nvSpPr>
      <dsp:spPr>
        <a:xfrm>
          <a:off x="1213366" y="3260563"/>
          <a:ext cx="4430196" cy="1018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t>Federal taxes must be automatically deducted</a:t>
          </a:r>
        </a:p>
      </dsp:txBody>
      <dsp:txXfrm>
        <a:off x="1213366" y="3260563"/>
        <a:ext cx="4430196" cy="1018926"/>
      </dsp:txXfrm>
    </dsp:sp>
    <dsp:sp modelId="{9F620772-51C7-4FED-9E73-AB9126C6FACA}">
      <dsp:nvSpPr>
        <dsp:cNvPr id="0" name=""/>
        <dsp:cNvSpPr/>
      </dsp:nvSpPr>
      <dsp:spPr>
        <a:xfrm>
          <a:off x="1128712" y="4279489"/>
          <a:ext cx="4514850" cy="0"/>
        </a:xfrm>
        <a:prstGeom prst="line">
          <a:avLst/>
        </a:prstGeom>
        <a:solidFill>
          <a:schemeClr val="accent5">
            <a:hueOff val="0"/>
            <a:satOff val="0"/>
            <a:lumOff val="0"/>
            <a:alphaOff val="0"/>
          </a:schemeClr>
        </a:solidFill>
        <a:ln w="15875" cap="rnd"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7A7115-CE4E-4987-98C9-D6B5467A12A9}">
      <dsp:nvSpPr>
        <dsp:cNvPr id="0" name=""/>
        <dsp:cNvSpPr/>
      </dsp:nvSpPr>
      <dsp:spPr>
        <a:xfrm>
          <a:off x="1320" y="90693"/>
          <a:ext cx="4636181" cy="2943975"/>
        </a:xfrm>
        <a:prstGeom prst="roundRect">
          <a:avLst>
            <a:gd name="adj" fmla="val 10000"/>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C6E886F6-6847-4319-AC59-FF96AC9AAE4A}">
      <dsp:nvSpPr>
        <dsp:cNvPr id="0" name=""/>
        <dsp:cNvSpPr/>
      </dsp:nvSpPr>
      <dsp:spPr>
        <a:xfrm>
          <a:off x="516452" y="580068"/>
          <a:ext cx="4636181" cy="2943975"/>
        </a:xfrm>
        <a:prstGeom prst="roundRect">
          <a:avLst>
            <a:gd name="adj" fmla="val 10000"/>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Individuals are not required to be registered in Workforce Innovation and Opportunity Act (WIOA) programs</a:t>
          </a:r>
        </a:p>
      </dsp:txBody>
      <dsp:txXfrm>
        <a:off x="602678" y="666294"/>
        <a:ext cx="4463729" cy="2771523"/>
      </dsp:txXfrm>
    </dsp:sp>
    <dsp:sp modelId="{0C35E61E-1154-4407-A501-76E0607F9FF0}">
      <dsp:nvSpPr>
        <dsp:cNvPr id="0" name=""/>
        <dsp:cNvSpPr/>
      </dsp:nvSpPr>
      <dsp:spPr>
        <a:xfrm>
          <a:off x="5667765" y="90693"/>
          <a:ext cx="4636181" cy="2943975"/>
        </a:xfrm>
        <a:prstGeom prst="roundRect">
          <a:avLst>
            <a:gd name="adj" fmla="val 10000"/>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DF697BB0-2CBE-4312-B351-5059091431B6}">
      <dsp:nvSpPr>
        <dsp:cNvPr id="0" name=""/>
        <dsp:cNvSpPr/>
      </dsp:nvSpPr>
      <dsp:spPr>
        <a:xfrm>
          <a:off x="6182896" y="580068"/>
          <a:ext cx="4636181" cy="2943975"/>
        </a:xfrm>
        <a:prstGeom prst="roundRect">
          <a:avLst>
            <a:gd name="adj" fmla="val 10000"/>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Employers who receive the bonds are not required to be registered on HireNet.</a:t>
          </a:r>
        </a:p>
      </dsp:txBody>
      <dsp:txXfrm>
        <a:off x="6269122" y="666294"/>
        <a:ext cx="4463729" cy="27715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FC5781-4322-4E44-952C-72D0048ABF1C}">
      <dsp:nvSpPr>
        <dsp:cNvPr id="0" name=""/>
        <dsp:cNvSpPr/>
      </dsp:nvSpPr>
      <dsp:spPr>
        <a:xfrm>
          <a:off x="0" y="123262"/>
          <a:ext cx="6900512" cy="1630980"/>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b="1" kern="1200" dirty="0"/>
            <a:t>How to Apply for WOTC in Hawaii</a:t>
          </a:r>
          <a:endParaRPr lang="en-US" sz="4100" kern="1200" dirty="0"/>
        </a:p>
      </dsp:txBody>
      <dsp:txXfrm>
        <a:off x="79618" y="202880"/>
        <a:ext cx="6741276" cy="1471744"/>
      </dsp:txXfrm>
    </dsp:sp>
    <dsp:sp modelId="{68F914A2-3820-4947-B7D6-E24593747BF8}">
      <dsp:nvSpPr>
        <dsp:cNvPr id="0" name=""/>
        <dsp:cNvSpPr/>
      </dsp:nvSpPr>
      <dsp:spPr>
        <a:xfrm>
          <a:off x="0" y="1872323"/>
          <a:ext cx="6900512" cy="1630980"/>
        </a:xfrm>
        <a:prstGeom prst="roundRect">
          <a:avLst/>
        </a:prstGeom>
        <a:solidFill>
          <a:schemeClr val="accent5">
            <a:hueOff val="4808133"/>
            <a:satOff val="-9764"/>
            <a:lumOff val="627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b="1" u="sng" kern="1200"/>
            <a:t>What is Work Opportunity Tax Credit (WOTC)?</a:t>
          </a:r>
          <a:endParaRPr lang="en-US" sz="4100" kern="1200"/>
        </a:p>
      </dsp:txBody>
      <dsp:txXfrm>
        <a:off x="79618" y="1951941"/>
        <a:ext cx="6741276" cy="1471744"/>
      </dsp:txXfrm>
    </dsp:sp>
    <dsp:sp modelId="{0E1306A0-90D3-4ACC-8547-D0F4B919E2D6}">
      <dsp:nvSpPr>
        <dsp:cNvPr id="0" name=""/>
        <dsp:cNvSpPr/>
      </dsp:nvSpPr>
      <dsp:spPr>
        <a:xfrm>
          <a:off x="0" y="3503303"/>
          <a:ext cx="6900512" cy="1909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52070" rIns="291592" bIns="52070" numCol="1" spcCol="1270" anchor="t" anchorCtr="0">
          <a:noAutofit/>
        </a:bodyPr>
        <a:lstStyle/>
        <a:p>
          <a:pPr marL="285750" lvl="1" indent="-285750" algn="l" defTabSz="1422400">
            <a:lnSpc>
              <a:spcPct val="90000"/>
            </a:lnSpc>
            <a:spcBef>
              <a:spcPct val="0"/>
            </a:spcBef>
            <a:spcAft>
              <a:spcPct val="20000"/>
            </a:spcAft>
            <a:buChar char="•"/>
          </a:pPr>
          <a:r>
            <a:rPr lang="en-US" sz="3200" kern="1200"/>
            <a:t>A federal tax credit available to employers who hire job seekers from WOTC eligible target groups. </a:t>
          </a:r>
        </a:p>
      </dsp:txBody>
      <dsp:txXfrm>
        <a:off x="0" y="3503303"/>
        <a:ext cx="6900512" cy="190957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953CB4-81B8-490D-B08A-A96827237B9B}" type="datetimeFigureOut">
              <a:rPr lang="en-US" smtClean="0"/>
              <a:t>9/29/2022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F2DD6C-A7C6-4531-BEC8-DCC479A1075D}" type="slidenum">
              <a:rPr lang="en-US" smtClean="0"/>
              <a:t>‹#›</a:t>
            </a:fld>
            <a:endParaRPr lang="en-US"/>
          </a:p>
        </p:txBody>
      </p:sp>
    </p:spTree>
    <p:extLst>
      <p:ext uri="{BB962C8B-B14F-4D97-AF65-F5344CB8AC3E}">
        <p14:creationId xmlns:p14="http://schemas.microsoft.com/office/powerpoint/2010/main" val="2677742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2C2DA2C2-3BFC-4912-ACEF-AC090237487E}" type="slidenum">
              <a:rPr lang="en-US" smtClean="0"/>
              <a:pPr>
                <a:defRPr/>
              </a:pPr>
              <a:t>10</a:t>
            </a:fld>
            <a:endParaRPr lang="en-US"/>
          </a:p>
        </p:txBody>
      </p:sp>
    </p:spTree>
    <p:extLst>
      <p:ext uri="{BB962C8B-B14F-4D97-AF65-F5344CB8AC3E}">
        <p14:creationId xmlns:p14="http://schemas.microsoft.com/office/powerpoint/2010/main" val="4064505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1F2DDCB-7E61-4026-94BF-5B1D7AA83593}"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57B92AD-3955-432D-8CB7-316F84C8F760}" type="slidenum">
              <a:rPr lang="en-US" smtClean="0"/>
              <a:t>‹#›</a:t>
            </a:fld>
            <a:endParaRPr lang="en-US"/>
          </a:p>
        </p:txBody>
      </p:sp>
    </p:spTree>
    <p:extLst>
      <p:ext uri="{BB962C8B-B14F-4D97-AF65-F5344CB8AC3E}">
        <p14:creationId xmlns:p14="http://schemas.microsoft.com/office/powerpoint/2010/main" val="2705323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F2DDCB-7E61-4026-94BF-5B1D7AA83593}"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57B92AD-3955-432D-8CB7-316F84C8F760}" type="slidenum">
              <a:rPr lang="en-US" smtClean="0"/>
              <a:t>‹#›</a:t>
            </a:fld>
            <a:endParaRPr lang="en-US"/>
          </a:p>
        </p:txBody>
      </p:sp>
    </p:spTree>
    <p:extLst>
      <p:ext uri="{BB962C8B-B14F-4D97-AF65-F5344CB8AC3E}">
        <p14:creationId xmlns:p14="http://schemas.microsoft.com/office/powerpoint/2010/main" val="2250832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F2DDCB-7E61-4026-94BF-5B1D7AA83593}"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57B92AD-3955-432D-8CB7-316F84C8F760}"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6627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01F2DDCB-7E61-4026-94BF-5B1D7AA83593}" type="datetimeFigureOut">
              <a:rPr lang="en-US" smtClean="0"/>
              <a:t>9/29/2022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57B92AD-3955-432D-8CB7-316F84C8F760}" type="slidenum">
              <a:rPr lang="en-US" smtClean="0"/>
              <a:t>‹#›</a:t>
            </a:fld>
            <a:endParaRPr lang="en-US"/>
          </a:p>
        </p:txBody>
      </p:sp>
    </p:spTree>
    <p:extLst>
      <p:ext uri="{BB962C8B-B14F-4D97-AF65-F5344CB8AC3E}">
        <p14:creationId xmlns:p14="http://schemas.microsoft.com/office/powerpoint/2010/main" val="3811932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01F2DDCB-7E61-4026-94BF-5B1D7AA83593}" type="datetimeFigureOut">
              <a:rPr lang="en-US" smtClean="0"/>
              <a:t>9/29/2022</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57B92AD-3955-432D-8CB7-316F84C8F760}"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25665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01F2DDCB-7E61-4026-94BF-5B1D7AA83593}" type="datetimeFigureOut">
              <a:rPr lang="en-US" smtClean="0"/>
              <a:t>9/29/2022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57B92AD-3955-432D-8CB7-316F84C8F760}" type="slidenum">
              <a:rPr lang="en-US" smtClean="0"/>
              <a:t>‹#›</a:t>
            </a:fld>
            <a:endParaRPr lang="en-US"/>
          </a:p>
        </p:txBody>
      </p:sp>
    </p:spTree>
    <p:extLst>
      <p:ext uri="{BB962C8B-B14F-4D97-AF65-F5344CB8AC3E}">
        <p14:creationId xmlns:p14="http://schemas.microsoft.com/office/powerpoint/2010/main" val="1194064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F2DDCB-7E61-4026-94BF-5B1D7AA83593}"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57B92AD-3955-432D-8CB7-316F84C8F760}" type="slidenum">
              <a:rPr lang="en-US" smtClean="0"/>
              <a:t>‹#›</a:t>
            </a:fld>
            <a:endParaRPr lang="en-US"/>
          </a:p>
        </p:txBody>
      </p:sp>
    </p:spTree>
    <p:extLst>
      <p:ext uri="{BB962C8B-B14F-4D97-AF65-F5344CB8AC3E}">
        <p14:creationId xmlns:p14="http://schemas.microsoft.com/office/powerpoint/2010/main" val="3641093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F2DDCB-7E61-4026-94BF-5B1D7AA83593}"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57B92AD-3955-432D-8CB7-316F84C8F760}" type="slidenum">
              <a:rPr lang="en-US" smtClean="0"/>
              <a:t>‹#›</a:t>
            </a:fld>
            <a:endParaRPr lang="en-US"/>
          </a:p>
        </p:txBody>
      </p:sp>
    </p:spTree>
    <p:extLst>
      <p:ext uri="{BB962C8B-B14F-4D97-AF65-F5344CB8AC3E}">
        <p14:creationId xmlns:p14="http://schemas.microsoft.com/office/powerpoint/2010/main" val="1479862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F2DDCB-7E61-4026-94BF-5B1D7AA83593}"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57B92AD-3955-432D-8CB7-316F84C8F760}" type="slidenum">
              <a:rPr lang="en-US" smtClean="0"/>
              <a:t>‹#›</a:t>
            </a:fld>
            <a:endParaRPr lang="en-US"/>
          </a:p>
        </p:txBody>
      </p:sp>
    </p:spTree>
    <p:extLst>
      <p:ext uri="{BB962C8B-B14F-4D97-AF65-F5344CB8AC3E}">
        <p14:creationId xmlns:p14="http://schemas.microsoft.com/office/powerpoint/2010/main" val="1622829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F2DDCB-7E61-4026-94BF-5B1D7AA83593}"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57B92AD-3955-432D-8CB7-316F84C8F760}" type="slidenum">
              <a:rPr lang="en-US" smtClean="0"/>
              <a:t>‹#›</a:t>
            </a:fld>
            <a:endParaRPr lang="en-US"/>
          </a:p>
        </p:txBody>
      </p:sp>
    </p:spTree>
    <p:extLst>
      <p:ext uri="{BB962C8B-B14F-4D97-AF65-F5344CB8AC3E}">
        <p14:creationId xmlns:p14="http://schemas.microsoft.com/office/powerpoint/2010/main" val="1742654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F2DDCB-7E61-4026-94BF-5B1D7AA83593}" type="datetimeFigureOut">
              <a:rPr lang="en-US" smtClean="0"/>
              <a:t>9/29/2022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57B92AD-3955-432D-8CB7-316F84C8F760}" type="slidenum">
              <a:rPr lang="en-US" smtClean="0"/>
              <a:t>‹#›</a:t>
            </a:fld>
            <a:endParaRPr lang="en-US"/>
          </a:p>
        </p:txBody>
      </p:sp>
    </p:spTree>
    <p:extLst>
      <p:ext uri="{BB962C8B-B14F-4D97-AF65-F5344CB8AC3E}">
        <p14:creationId xmlns:p14="http://schemas.microsoft.com/office/powerpoint/2010/main" val="3719439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F2DDCB-7E61-4026-94BF-5B1D7AA83593}" type="datetimeFigureOut">
              <a:rPr lang="en-US" smtClean="0"/>
              <a:t>9/29/2022</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57B92AD-3955-432D-8CB7-316F84C8F760}" type="slidenum">
              <a:rPr lang="en-US" smtClean="0"/>
              <a:t>‹#›</a:t>
            </a:fld>
            <a:endParaRPr lang="en-US"/>
          </a:p>
        </p:txBody>
      </p:sp>
    </p:spTree>
    <p:extLst>
      <p:ext uri="{BB962C8B-B14F-4D97-AF65-F5344CB8AC3E}">
        <p14:creationId xmlns:p14="http://schemas.microsoft.com/office/powerpoint/2010/main" val="113110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F2DDCB-7E61-4026-94BF-5B1D7AA83593}" type="datetimeFigureOut">
              <a:rPr lang="en-US" smtClean="0"/>
              <a:t>9/29/2022</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57B92AD-3955-432D-8CB7-316F84C8F760}" type="slidenum">
              <a:rPr lang="en-US" smtClean="0"/>
              <a:t>‹#›</a:t>
            </a:fld>
            <a:endParaRPr lang="en-US"/>
          </a:p>
        </p:txBody>
      </p:sp>
    </p:spTree>
    <p:extLst>
      <p:ext uri="{BB962C8B-B14F-4D97-AF65-F5344CB8AC3E}">
        <p14:creationId xmlns:p14="http://schemas.microsoft.com/office/powerpoint/2010/main" val="3757781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F2DDCB-7E61-4026-94BF-5B1D7AA83593}" type="datetimeFigureOut">
              <a:rPr lang="en-US" smtClean="0"/>
              <a:t>9/29/2022</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57B92AD-3955-432D-8CB7-316F84C8F760}" type="slidenum">
              <a:rPr lang="en-US" smtClean="0"/>
              <a:t>‹#›</a:t>
            </a:fld>
            <a:endParaRPr lang="en-US"/>
          </a:p>
        </p:txBody>
      </p:sp>
    </p:spTree>
    <p:extLst>
      <p:ext uri="{BB962C8B-B14F-4D97-AF65-F5344CB8AC3E}">
        <p14:creationId xmlns:p14="http://schemas.microsoft.com/office/powerpoint/2010/main" val="2641402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F2DDCB-7E61-4026-94BF-5B1D7AA83593}" type="datetimeFigureOut">
              <a:rPr lang="en-US" smtClean="0"/>
              <a:t>9/29/2022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57B92AD-3955-432D-8CB7-316F84C8F760}" type="slidenum">
              <a:rPr lang="en-US" smtClean="0"/>
              <a:t>‹#›</a:t>
            </a:fld>
            <a:endParaRPr lang="en-US"/>
          </a:p>
        </p:txBody>
      </p:sp>
    </p:spTree>
    <p:extLst>
      <p:ext uri="{BB962C8B-B14F-4D97-AF65-F5344CB8AC3E}">
        <p14:creationId xmlns:p14="http://schemas.microsoft.com/office/powerpoint/2010/main" val="1062720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F2DDCB-7E61-4026-94BF-5B1D7AA83593}" type="datetimeFigureOut">
              <a:rPr lang="en-US" smtClean="0"/>
              <a:t>9/29/2022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57B92AD-3955-432D-8CB7-316F84C8F760}" type="slidenum">
              <a:rPr lang="en-US" smtClean="0"/>
              <a:t>‹#›</a:t>
            </a:fld>
            <a:endParaRPr lang="en-US"/>
          </a:p>
        </p:txBody>
      </p:sp>
    </p:spTree>
    <p:extLst>
      <p:ext uri="{BB962C8B-B14F-4D97-AF65-F5344CB8AC3E}">
        <p14:creationId xmlns:p14="http://schemas.microsoft.com/office/powerpoint/2010/main" val="3167328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1F2DDCB-7E61-4026-94BF-5B1D7AA83593}" type="datetimeFigureOut">
              <a:rPr lang="en-US" smtClean="0"/>
              <a:t>9/29/2022</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57B92AD-3955-432D-8CB7-316F84C8F760}" type="slidenum">
              <a:rPr lang="en-US" smtClean="0"/>
              <a:t>‹#›</a:t>
            </a:fld>
            <a:endParaRPr lang="en-US"/>
          </a:p>
        </p:txBody>
      </p:sp>
    </p:spTree>
    <p:extLst>
      <p:ext uri="{BB962C8B-B14F-4D97-AF65-F5344CB8AC3E}">
        <p14:creationId xmlns:p14="http://schemas.microsoft.com/office/powerpoint/2010/main" val="426208393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Mark.N.Olds@hawaii.gov"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www.doleta.gov/business/incentives/opptax/"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185B1F-BB5C-1EED-BB15-004E44E4944A}"/>
              </a:ext>
            </a:extLst>
          </p:cNvPr>
          <p:cNvSpPr txBox="1"/>
          <p:nvPr/>
        </p:nvSpPr>
        <p:spPr>
          <a:xfrm>
            <a:off x="971550" y="609600"/>
            <a:ext cx="10658475" cy="3508653"/>
          </a:xfrm>
          <a:prstGeom prst="rect">
            <a:avLst/>
          </a:prstGeom>
          <a:noFill/>
        </p:spPr>
        <p:txBody>
          <a:bodyPr wrap="square" rtlCol="0">
            <a:spAutoFit/>
          </a:bodyPr>
          <a:lstStyle/>
          <a:p>
            <a:pPr algn="ctr"/>
            <a:r>
              <a:rPr lang="en-US" sz="5400" dirty="0"/>
              <a:t>Hawaii Federal Bonding</a:t>
            </a:r>
          </a:p>
          <a:p>
            <a:endParaRPr lang="en-US" sz="2400" dirty="0"/>
          </a:p>
          <a:p>
            <a:pPr algn="ctr"/>
            <a:r>
              <a:rPr lang="en-US" sz="3600" b="1" dirty="0"/>
              <a:t>Sector Strategies and Career Pathways Committee Meeting</a:t>
            </a:r>
          </a:p>
          <a:p>
            <a:pPr algn="ctr"/>
            <a:r>
              <a:rPr lang="en-US" sz="2400" dirty="0"/>
              <a:t> </a:t>
            </a:r>
          </a:p>
          <a:p>
            <a:pPr algn="ctr"/>
            <a:endParaRPr lang="en-US" sz="2400" dirty="0"/>
          </a:p>
          <a:p>
            <a:pPr algn="ctr"/>
            <a:r>
              <a:rPr lang="en-US" sz="2400" b="1" dirty="0"/>
              <a:t>September 1, 2022</a:t>
            </a:r>
          </a:p>
        </p:txBody>
      </p:sp>
    </p:spTree>
    <p:extLst>
      <p:ext uri="{BB962C8B-B14F-4D97-AF65-F5344CB8AC3E}">
        <p14:creationId xmlns:p14="http://schemas.microsoft.com/office/powerpoint/2010/main" val="4128203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AutoShape 12"/>
          <p:cNvSpPr>
            <a:spLocks noChangeArrowheads="1"/>
          </p:cNvSpPr>
          <p:nvPr/>
        </p:nvSpPr>
        <p:spPr bwMode="auto">
          <a:xfrm>
            <a:off x="1905001" y="4793675"/>
            <a:ext cx="1928090" cy="838200"/>
          </a:xfrm>
          <a:prstGeom prst="flowChartProcess">
            <a:avLst/>
          </a:prstGeom>
          <a:solidFill>
            <a:schemeClr val="tx2">
              <a:lumMod val="20000"/>
              <a:lumOff val="80000"/>
            </a:schemeClr>
          </a:solidFill>
          <a:ln w="9525">
            <a:solidFill>
              <a:srgbClr val="000000"/>
            </a:solidFill>
            <a:miter lim="800000"/>
            <a:headEnd/>
            <a:tailEnd/>
          </a:ln>
        </p:spPr>
        <p:txBody>
          <a:bodyPr/>
          <a:lstStyle/>
          <a:p>
            <a:pPr>
              <a:defRPr/>
            </a:pPr>
            <a:r>
              <a:rPr lang="en-US" sz="1200" b="1" dirty="0">
                <a:latin typeface="Calibri" pitchFamily="34" charset="0"/>
                <a:cs typeface="Arial" pitchFamily="34" charset="0"/>
              </a:rPr>
              <a:t>Note 1:</a:t>
            </a:r>
            <a:r>
              <a:rPr lang="en-US" sz="1400" b="1" dirty="0">
                <a:latin typeface="Calibri" pitchFamily="34" charset="0"/>
                <a:cs typeface="Arial" pitchFamily="34" charset="0"/>
              </a:rPr>
              <a:t> </a:t>
            </a:r>
            <a:r>
              <a:rPr lang="en-US" sz="1100" b="1" dirty="0">
                <a:latin typeface="Calibri" pitchFamily="34" charset="0"/>
                <a:cs typeface="Arial" pitchFamily="34" charset="0"/>
              </a:rPr>
              <a:t>if </a:t>
            </a:r>
            <a:r>
              <a:rPr lang="en-US" sz="1100" b="1" u="sng" dirty="0">
                <a:latin typeface="Calibri" pitchFamily="34" charset="0"/>
                <a:cs typeface="Arial" pitchFamily="34" charset="0"/>
              </a:rPr>
              <a:t>none</a:t>
            </a:r>
            <a:r>
              <a:rPr lang="en-US" sz="1100" b="1" dirty="0">
                <a:latin typeface="Calibri" pitchFamily="34" charset="0"/>
                <a:cs typeface="Arial" pitchFamily="34" charset="0"/>
              </a:rPr>
              <a:t> of the 7 items (1 thru 7) on page 1 of Form 8850 are applicable, do not submit you are not eligible</a:t>
            </a:r>
            <a:endParaRPr lang="en-US" sz="1100" dirty="0">
              <a:latin typeface="Arial" pitchFamily="34" charset="0"/>
              <a:cs typeface="Arial" pitchFamily="34" charset="0"/>
            </a:endParaRPr>
          </a:p>
        </p:txBody>
      </p:sp>
      <p:sp>
        <p:nvSpPr>
          <p:cNvPr id="48" name="AutoShape 7"/>
          <p:cNvSpPr>
            <a:spLocks noChangeArrowheads="1"/>
          </p:cNvSpPr>
          <p:nvPr/>
        </p:nvSpPr>
        <p:spPr bwMode="auto">
          <a:xfrm>
            <a:off x="2021775" y="3093525"/>
            <a:ext cx="1905000" cy="762000"/>
          </a:xfrm>
          <a:prstGeom prst="flowChartProcess">
            <a:avLst/>
          </a:prstGeom>
          <a:solidFill>
            <a:schemeClr val="tx2">
              <a:lumMod val="20000"/>
              <a:lumOff val="80000"/>
            </a:schemeClr>
          </a:solidFill>
          <a:ln w="9525">
            <a:solidFill>
              <a:srgbClr val="000000"/>
            </a:solidFill>
            <a:miter lim="800000"/>
            <a:headEnd/>
            <a:tailEnd/>
          </a:ln>
        </p:spPr>
        <p:txBody>
          <a:bodyPr/>
          <a:lstStyle/>
          <a:p>
            <a:pPr>
              <a:defRPr/>
            </a:pPr>
            <a:r>
              <a:rPr lang="en-US" sz="1200" b="1" dirty="0">
                <a:latin typeface="Calibri" pitchFamily="34" charset="0"/>
                <a:cs typeface="Arial" pitchFamily="34" charset="0"/>
              </a:rPr>
              <a:t>EMPLOYEE </a:t>
            </a:r>
            <a:r>
              <a:rPr lang="en-US" sz="1100" b="1" dirty="0">
                <a:latin typeface="Calibri" pitchFamily="34" charset="0"/>
                <a:cs typeface="Arial" pitchFamily="34" charset="0"/>
              </a:rPr>
              <a:t>completes</a:t>
            </a:r>
            <a:r>
              <a:rPr lang="en-US" sz="1200" b="1" dirty="0">
                <a:latin typeface="Calibri" pitchFamily="34" charset="0"/>
                <a:cs typeface="Arial" pitchFamily="34" charset="0"/>
              </a:rPr>
              <a:t> </a:t>
            </a:r>
            <a:r>
              <a:rPr lang="en-US" sz="1100" b="1" dirty="0">
                <a:latin typeface="Calibri" pitchFamily="34" charset="0"/>
                <a:cs typeface="Arial" pitchFamily="34" charset="0"/>
              </a:rPr>
              <a:t>applicant section of 1) Form 8850, 2) Form 9061, and 3) Form 9175</a:t>
            </a:r>
          </a:p>
        </p:txBody>
      </p:sp>
      <p:sp>
        <p:nvSpPr>
          <p:cNvPr id="172" name="AutoShape 12"/>
          <p:cNvSpPr>
            <a:spLocks noChangeArrowheads="1"/>
          </p:cNvSpPr>
          <p:nvPr/>
        </p:nvSpPr>
        <p:spPr bwMode="auto">
          <a:xfrm>
            <a:off x="5219200" y="2602675"/>
            <a:ext cx="1779325" cy="1707075"/>
          </a:xfrm>
          <a:prstGeom prst="flowChartProcess">
            <a:avLst/>
          </a:prstGeom>
          <a:solidFill>
            <a:schemeClr val="tx2">
              <a:lumMod val="20000"/>
              <a:lumOff val="80000"/>
            </a:schemeClr>
          </a:solidFill>
          <a:ln w="9525">
            <a:solidFill>
              <a:srgbClr val="000000"/>
            </a:solidFill>
            <a:miter lim="800000"/>
            <a:headEnd/>
            <a:tailEnd/>
          </a:ln>
        </p:spPr>
        <p:txBody>
          <a:bodyPr anchor="t"/>
          <a:lstStyle/>
          <a:p>
            <a:pPr>
              <a:defRPr/>
            </a:pPr>
            <a:r>
              <a:rPr lang="en-US" sz="1200" b="1" dirty="0">
                <a:latin typeface="Calibri" pitchFamily="34" charset="0"/>
                <a:cs typeface="Arial" pitchFamily="34" charset="0"/>
              </a:rPr>
              <a:t>Possible Outcomes</a:t>
            </a:r>
          </a:p>
          <a:p>
            <a:pPr>
              <a:defRPr/>
            </a:pPr>
            <a:r>
              <a:rPr lang="en-US" sz="1050" b="1" dirty="0">
                <a:latin typeface="Calibri" pitchFamily="34" charset="0"/>
                <a:cs typeface="Arial" pitchFamily="34" charset="0"/>
              </a:rPr>
              <a:t>a. </a:t>
            </a:r>
            <a:r>
              <a:rPr lang="en-US" sz="1050" b="1" dirty="0">
                <a:solidFill>
                  <a:srgbClr val="0000FF"/>
                </a:solidFill>
                <a:latin typeface="Calibri" pitchFamily="34" charset="0"/>
                <a:cs typeface="Arial" pitchFamily="34" charset="0"/>
              </a:rPr>
              <a:t>Certify request</a:t>
            </a:r>
            <a:r>
              <a:rPr lang="en-US" sz="1050" b="1" dirty="0">
                <a:latin typeface="Calibri" pitchFamily="34" charset="0"/>
                <a:cs typeface="Arial" pitchFamily="34" charset="0"/>
              </a:rPr>
              <a:t>, emails company an Employer Certification </a:t>
            </a:r>
            <a:r>
              <a:rPr lang="en-US" sz="900" b="1" dirty="0">
                <a:latin typeface="Calibri" pitchFamily="34" charset="0"/>
                <a:cs typeface="Arial" pitchFamily="34" charset="0"/>
              </a:rPr>
              <a:t>(ETA Form 9063),</a:t>
            </a:r>
          </a:p>
          <a:p>
            <a:pPr>
              <a:defRPr/>
            </a:pPr>
            <a:r>
              <a:rPr lang="en-US" sz="1050" b="1" dirty="0">
                <a:latin typeface="Calibri" pitchFamily="34" charset="0"/>
                <a:cs typeface="Arial" pitchFamily="34" charset="0"/>
              </a:rPr>
              <a:t>b. </a:t>
            </a:r>
            <a:r>
              <a:rPr lang="en-US" sz="1050" b="1" dirty="0">
                <a:solidFill>
                  <a:srgbClr val="0000FF"/>
                </a:solidFill>
                <a:latin typeface="Calibri" pitchFamily="34" charset="0"/>
                <a:cs typeface="Arial" pitchFamily="34" charset="0"/>
              </a:rPr>
              <a:t>Deny request</a:t>
            </a:r>
            <a:r>
              <a:rPr lang="en-US" sz="1050" b="1" dirty="0">
                <a:latin typeface="Calibri" pitchFamily="34" charset="0"/>
                <a:cs typeface="Arial" pitchFamily="34" charset="0"/>
              </a:rPr>
              <a:t>, emails Co. a letter of denial, </a:t>
            </a:r>
          </a:p>
          <a:p>
            <a:pPr>
              <a:defRPr/>
            </a:pPr>
            <a:r>
              <a:rPr lang="en-US" sz="1050" b="1" dirty="0">
                <a:latin typeface="Calibri" pitchFamily="34" charset="0"/>
                <a:cs typeface="Arial" pitchFamily="34" charset="0"/>
              </a:rPr>
              <a:t>c. </a:t>
            </a:r>
            <a:r>
              <a:rPr lang="en-US" sz="1050" b="1" dirty="0">
                <a:solidFill>
                  <a:srgbClr val="0000FF"/>
                </a:solidFill>
                <a:latin typeface="Calibri" pitchFamily="34" charset="0"/>
                <a:cs typeface="Arial" pitchFamily="34" charset="0"/>
              </a:rPr>
              <a:t>Delayed decision</a:t>
            </a:r>
            <a:r>
              <a:rPr lang="en-US" sz="1050" b="1" dirty="0">
                <a:latin typeface="Calibri" pitchFamily="34" charset="0"/>
                <a:cs typeface="Arial" pitchFamily="34" charset="0"/>
              </a:rPr>
              <a:t>, </a:t>
            </a:r>
            <a:r>
              <a:rPr lang="en-US" sz="1100" b="1" dirty="0">
                <a:latin typeface="Calibri" pitchFamily="34" charset="0"/>
                <a:cs typeface="Arial" pitchFamily="34" charset="0"/>
              </a:rPr>
              <a:t>supporting data/info is needed before a determination is made</a:t>
            </a:r>
            <a:r>
              <a:rPr lang="en-US" sz="1050" b="1" dirty="0">
                <a:latin typeface="Calibri" pitchFamily="34" charset="0"/>
                <a:cs typeface="Arial" pitchFamily="34" charset="0"/>
              </a:rPr>
              <a:t>. </a:t>
            </a:r>
            <a:endParaRPr lang="en-US" sz="1100" dirty="0">
              <a:latin typeface="Arial" pitchFamily="34" charset="0"/>
              <a:cs typeface="Arial" pitchFamily="34" charset="0"/>
            </a:endParaRPr>
          </a:p>
        </p:txBody>
      </p:sp>
      <p:sp>
        <p:nvSpPr>
          <p:cNvPr id="511" name="Oval 510"/>
          <p:cNvSpPr/>
          <p:nvPr/>
        </p:nvSpPr>
        <p:spPr>
          <a:xfrm>
            <a:off x="1752600" y="685800"/>
            <a:ext cx="685800" cy="381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b="1" dirty="0">
                <a:solidFill>
                  <a:schemeClr val="tx1"/>
                </a:solidFill>
              </a:rPr>
              <a:t>BEGIN</a:t>
            </a:r>
          </a:p>
        </p:txBody>
      </p:sp>
      <p:sp>
        <p:nvSpPr>
          <p:cNvPr id="12328" name="TextBox 84"/>
          <p:cNvSpPr txBox="1">
            <a:spLocks noChangeArrowheads="1"/>
          </p:cNvSpPr>
          <p:nvPr/>
        </p:nvSpPr>
        <p:spPr bwMode="auto">
          <a:xfrm>
            <a:off x="4038601" y="6227803"/>
            <a:ext cx="6512625" cy="584775"/>
          </a:xfrm>
          <a:prstGeom prst="rect">
            <a:avLst/>
          </a:prstGeom>
          <a:noFill/>
          <a:ln w="9525">
            <a:noFill/>
            <a:miter lim="800000"/>
            <a:headEnd/>
            <a:tailEnd/>
          </a:ln>
        </p:spPr>
        <p:txBody>
          <a:bodyPr wrap="square">
            <a:spAutoFit/>
          </a:bodyPr>
          <a:lstStyle/>
          <a:p>
            <a:pPr algn="r"/>
            <a:r>
              <a:rPr lang="en-US" sz="800" b="1" dirty="0"/>
              <a:t>Questions contact Mark Olds</a:t>
            </a:r>
          </a:p>
          <a:p>
            <a:pPr algn="r"/>
            <a:r>
              <a:rPr lang="en-US" sz="800" b="1" dirty="0"/>
              <a:t>WOTC Specialist, Hawaii Dept of Labor</a:t>
            </a:r>
          </a:p>
          <a:p>
            <a:pPr algn="r"/>
            <a:r>
              <a:rPr lang="en-US" sz="800" b="1" dirty="0">
                <a:hlinkClick r:id="rId3"/>
              </a:rPr>
              <a:t>Mark.N.Olds@hawaii.gov</a:t>
            </a:r>
            <a:r>
              <a:rPr lang="en-US" sz="800" b="1" dirty="0"/>
              <a:t>  </a:t>
            </a:r>
          </a:p>
          <a:p>
            <a:pPr algn="r"/>
            <a:r>
              <a:rPr lang="en-US" sz="800" b="1" i="1" dirty="0"/>
              <a:t>rev. 5/11/2022</a:t>
            </a:r>
          </a:p>
        </p:txBody>
      </p:sp>
      <p:sp>
        <p:nvSpPr>
          <p:cNvPr id="12329" name="Rectangle 29"/>
          <p:cNvSpPr>
            <a:spLocks noChangeArrowheads="1"/>
          </p:cNvSpPr>
          <p:nvPr/>
        </p:nvSpPr>
        <p:spPr bwMode="auto">
          <a:xfrm>
            <a:off x="2871951" y="205393"/>
            <a:ext cx="6448111" cy="892552"/>
          </a:xfrm>
          <a:prstGeom prst="rect">
            <a:avLst/>
          </a:prstGeom>
          <a:noFill/>
          <a:ln w="9525">
            <a:noFill/>
            <a:miter lim="800000"/>
            <a:headEnd/>
            <a:tailEnd/>
          </a:ln>
        </p:spPr>
        <p:txBody>
          <a:bodyPr wrap="none" anchor="ctr">
            <a:spAutoFit/>
          </a:bodyPr>
          <a:lstStyle/>
          <a:p>
            <a:pPr algn="ctr"/>
            <a:r>
              <a:rPr lang="en-US" sz="3200" b="1" i="1" dirty="0">
                <a:latin typeface="Calibri" pitchFamily="34" charset="0"/>
                <a:ea typeface="Calibri" pitchFamily="34" charset="0"/>
                <a:cs typeface="Times New Roman" pitchFamily="18" charset="0"/>
              </a:rPr>
              <a:t>Work Opportunity Tax Credit (WOTC)</a:t>
            </a:r>
          </a:p>
          <a:p>
            <a:pPr algn="ctr"/>
            <a:r>
              <a:rPr lang="en-US" sz="2000" b="1" i="1" dirty="0">
                <a:solidFill>
                  <a:srgbClr val="3333FF"/>
                </a:solidFill>
                <a:latin typeface="Calibri" pitchFamily="34" charset="0"/>
                <a:ea typeface="Calibri" pitchFamily="34" charset="0"/>
                <a:cs typeface="Times New Roman" pitchFamily="18" charset="0"/>
              </a:rPr>
              <a:t>Employer: “How do I apply?”</a:t>
            </a:r>
            <a:endParaRPr lang="en-US" sz="2000" dirty="0">
              <a:solidFill>
                <a:srgbClr val="3333FF"/>
              </a:solidFill>
              <a:ea typeface="Calibri" pitchFamily="34" charset="0"/>
              <a:cs typeface="Times New Roman" pitchFamily="18" charset="0"/>
            </a:endParaRPr>
          </a:p>
        </p:txBody>
      </p:sp>
      <p:sp>
        <p:nvSpPr>
          <p:cNvPr id="82" name="AutoShape 7"/>
          <p:cNvSpPr>
            <a:spLocks noChangeArrowheads="1"/>
          </p:cNvSpPr>
          <p:nvPr/>
        </p:nvSpPr>
        <p:spPr bwMode="auto">
          <a:xfrm>
            <a:off x="1816925" y="4048500"/>
            <a:ext cx="1957451" cy="533400"/>
          </a:xfrm>
          <a:prstGeom prst="flowChartProcess">
            <a:avLst/>
          </a:prstGeom>
          <a:solidFill>
            <a:schemeClr val="tx2">
              <a:lumMod val="20000"/>
              <a:lumOff val="80000"/>
            </a:schemeClr>
          </a:solidFill>
          <a:ln w="9525">
            <a:solidFill>
              <a:srgbClr val="000000"/>
            </a:solidFill>
            <a:miter lim="800000"/>
            <a:headEnd/>
            <a:tailEnd/>
          </a:ln>
        </p:spPr>
        <p:txBody>
          <a:bodyPr/>
          <a:lstStyle/>
          <a:p>
            <a:pPr>
              <a:defRPr/>
            </a:pPr>
            <a:r>
              <a:rPr lang="en-US" sz="1050" b="1" i="1" dirty="0">
                <a:solidFill>
                  <a:srgbClr val="FF0000"/>
                </a:solidFill>
                <a:latin typeface="Calibri" pitchFamily="34" charset="0"/>
                <a:cs typeface="Arial" pitchFamily="34" charset="0"/>
              </a:rPr>
              <a:t>* </a:t>
            </a:r>
            <a:r>
              <a:rPr lang="en-US" sz="1050" b="1" i="1" dirty="0">
                <a:latin typeface="Calibri" pitchFamily="34" charset="0"/>
                <a:cs typeface="Arial" pitchFamily="34" charset="0"/>
              </a:rPr>
              <a:t>Submit not later than the 28</a:t>
            </a:r>
            <a:r>
              <a:rPr lang="en-US" sz="1050" b="1" i="1" baseline="30000" dirty="0">
                <a:latin typeface="Calibri" pitchFamily="34" charset="0"/>
                <a:cs typeface="Arial" pitchFamily="34" charset="0"/>
              </a:rPr>
              <a:t>th </a:t>
            </a:r>
            <a:r>
              <a:rPr lang="en-US" sz="1050" b="1" i="1" dirty="0">
                <a:latin typeface="Calibri" pitchFamily="34" charset="0"/>
                <a:cs typeface="Arial" pitchFamily="34" charset="0"/>
              </a:rPr>
              <a:t>calendar day after the date the employee begins working</a:t>
            </a:r>
            <a:endParaRPr lang="en-US" sz="1050" dirty="0">
              <a:latin typeface="Arial" pitchFamily="34" charset="0"/>
              <a:cs typeface="Arial" pitchFamily="34" charset="0"/>
            </a:endParaRPr>
          </a:p>
        </p:txBody>
      </p:sp>
      <p:sp>
        <p:nvSpPr>
          <p:cNvPr id="84" name="AutoShape 7"/>
          <p:cNvSpPr>
            <a:spLocks noChangeArrowheads="1"/>
          </p:cNvSpPr>
          <p:nvPr/>
        </p:nvSpPr>
        <p:spPr bwMode="auto">
          <a:xfrm>
            <a:off x="1976582" y="2214750"/>
            <a:ext cx="1950193" cy="761999"/>
          </a:xfrm>
          <a:prstGeom prst="flowChartProcess">
            <a:avLst/>
          </a:prstGeom>
          <a:solidFill>
            <a:schemeClr val="tx2">
              <a:lumMod val="20000"/>
              <a:lumOff val="80000"/>
            </a:schemeClr>
          </a:solidFill>
          <a:ln w="9525">
            <a:solidFill>
              <a:srgbClr val="000000"/>
            </a:solidFill>
            <a:miter lim="800000"/>
            <a:headEnd/>
            <a:tailEnd/>
          </a:ln>
        </p:spPr>
        <p:txBody>
          <a:bodyPr/>
          <a:lstStyle/>
          <a:p>
            <a:pPr>
              <a:defRPr/>
            </a:pPr>
            <a:r>
              <a:rPr lang="en-US" sz="1200" b="1" dirty="0">
                <a:latin typeface="Calibri" pitchFamily="34" charset="0"/>
                <a:cs typeface="Arial" pitchFamily="34" charset="0"/>
              </a:rPr>
              <a:t>COMPANY </a:t>
            </a:r>
            <a:r>
              <a:rPr lang="en-US" sz="1100" b="1" dirty="0">
                <a:latin typeface="Calibri" pitchFamily="34" charset="0"/>
                <a:cs typeface="Arial" pitchFamily="34" charset="0"/>
              </a:rPr>
              <a:t>completes online: </a:t>
            </a:r>
          </a:p>
          <a:p>
            <a:pPr>
              <a:defRPr/>
            </a:pPr>
            <a:r>
              <a:rPr lang="en-US" sz="1100" b="1" dirty="0">
                <a:latin typeface="Calibri" pitchFamily="34" charset="0"/>
                <a:cs typeface="Arial" pitchFamily="34" charset="0"/>
              </a:rPr>
              <a:t>1. IRS Form 8850, </a:t>
            </a:r>
          </a:p>
          <a:p>
            <a:pPr>
              <a:defRPr/>
            </a:pPr>
            <a:r>
              <a:rPr lang="en-US" sz="1100" b="1" dirty="0">
                <a:latin typeface="Calibri" pitchFamily="34" charset="0"/>
                <a:cs typeface="Arial" pitchFamily="34" charset="0"/>
              </a:rPr>
              <a:t>2. ETA Form 9061, and</a:t>
            </a:r>
          </a:p>
          <a:p>
            <a:pPr>
              <a:defRPr/>
            </a:pPr>
            <a:r>
              <a:rPr lang="en-US" sz="1100" b="1" dirty="0">
                <a:latin typeface="Calibri" pitchFamily="34" charset="0"/>
                <a:cs typeface="Arial" pitchFamily="34" charset="0"/>
              </a:rPr>
              <a:t>3. ETA Form 9175</a:t>
            </a:r>
          </a:p>
          <a:p>
            <a:pPr marL="228600" indent="-228600">
              <a:buAutoNum type="arabicPeriod"/>
              <a:defRPr/>
            </a:pPr>
            <a:endParaRPr lang="en-US" sz="1200" b="1" dirty="0">
              <a:latin typeface="Calibri" pitchFamily="34" charset="0"/>
              <a:cs typeface="Arial" pitchFamily="34" charset="0"/>
            </a:endParaRPr>
          </a:p>
          <a:p>
            <a:pPr>
              <a:defRPr/>
            </a:pPr>
            <a:endParaRPr lang="en-US" sz="1200" dirty="0">
              <a:latin typeface="Arial" pitchFamily="34" charset="0"/>
              <a:cs typeface="Arial" pitchFamily="34" charset="0"/>
            </a:endParaRPr>
          </a:p>
        </p:txBody>
      </p:sp>
      <p:sp>
        <p:nvSpPr>
          <p:cNvPr id="85" name="AutoShape 7"/>
          <p:cNvSpPr>
            <a:spLocks noChangeArrowheads="1"/>
          </p:cNvSpPr>
          <p:nvPr/>
        </p:nvSpPr>
        <p:spPr bwMode="auto">
          <a:xfrm>
            <a:off x="1905000" y="1219200"/>
            <a:ext cx="2133600" cy="838200"/>
          </a:xfrm>
          <a:prstGeom prst="flowChartProcess">
            <a:avLst/>
          </a:prstGeom>
          <a:solidFill>
            <a:schemeClr val="tx2">
              <a:lumMod val="20000"/>
              <a:lumOff val="80000"/>
            </a:schemeClr>
          </a:solidFill>
          <a:ln w="9525">
            <a:solidFill>
              <a:srgbClr val="000000"/>
            </a:solidFill>
            <a:miter lim="800000"/>
            <a:headEnd/>
            <a:tailEnd/>
          </a:ln>
        </p:spPr>
        <p:txBody>
          <a:bodyPr/>
          <a:lstStyle/>
          <a:p>
            <a:pPr algn="ctr">
              <a:defRPr/>
            </a:pPr>
            <a:r>
              <a:rPr lang="en-US" sz="1600" b="1" dirty="0">
                <a:latin typeface="Calibri" pitchFamily="34" charset="0"/>
                <a:cs typeface="Arial" pitchFamily="34" charset="0"/>
              </a:rPr>
              <a:t>1. Company’s Actions</a:t>
            </a:r>
          </a:p>
          <a:p>
            <a:pPr algn="ctr">
              <a:defRPr/>
            </a:pPr>
            <a:r>
              <a:rPr lang="en-US" sz="1200" b="1" i="1" dirty="0">
                <a:latin typeface="Calibri" pitchFamily="34" charset="0"/>
                <a:cs typeface="Arial" pitchFamily="34" charset="0"/>
              </a:rPr>
              <a:t>Hires new employee – initiates Certification Request for the WOTC</a:t>
            </a:r>
            <a:endParaRPr lang="en-US" sz="1200" dirty="0">
              <a:latin typeface="Arial" pitchFamily="34" charset="0"/>
              <a:cs typeface="Arial" pitchFamily="34" charset="0"/>
            </a:endParaRPr>
          </a:p>
        </p:txBody>
      </p:sp>
      <p:sp>
        <p:nvSpPr>
          <p:cNvPr id="87" name="AutoShape 7"/>
          <p:cNvSpPr>
            <a:spLocks noChangeArrowheads="1"/>
          </p:cNvSpPr>
          <p:nvPr/>
        </p:nvSpPr>
        <p:spPr bwMode="auto">
          <a:xfrm>
            <a:off x="5029200" y="1219200"/>
            <a:ext cx="2286000" cy="381000"/>
          </a:xfrm>
          <a:prstGeom prst="flowChartProcess">
            <a:avLst/>
          </a:prstGeom>
          <a:solidFill>
            <a:schemeClr val="tx2">
              <a:lumMod val="20000"/>
              <a:lumOff val="80000"/>
            </a:schemeClr>
          </a:solidFill>
          <a:ln w="9525">
            <a:solidFill>
              <a:srgbClr val="000000"/>
            </a:solidFill>
            <a:miter lim="800000"/>
            <a:headEnd/>
            <a:tailEnd/>
          </a:ln>
        </p:spPr>
        <p:txBody>
          <a:bodyPr/>
          <a:lstStyle/>
          <a:p>
            <a:pPr algn="ctr">
              <a:defRPr/>
            </a:pPr>
            <a:r>
              <a:rPr lang="en-US" sz="1600" b="1" dirty="0">
                <a:latin typeface="Calibri" pitchFamily="34" charset="0"/>
                <a:cs typeface="Arial" pitchFamily="34" charset="0"/>
              </a:rPr>
              <a:t>2.  Hawaii Dept of Labor </a:t>
            </a:r>
            <a:endParaRPr lang="en-US" sz="1200" dirty="0">
              <a:latin typeface="Arial" pitchFamily="34" charset="0"/>
              <a:cs typeface="Arial" pitchFamily="34" charset="0"/>
            </a:endParaRPr>
          </a:p>
        </p:txBody>
      </p:sp>
      <p:sp>
        <p:nvSpPr>
          <p:cNvPr id="89" name="AutoShape 12"/>
          <p:cNvSpPr>
            <a:spLocks noChangeArrowheads="1"/>
          </p:cNvSpPr>
          <p:nvPr/>
        </p:nvSpPr>
        <p:spPr bwMode="auto">
          <a:xfrm>
            <a:off x="5169725" y="1805050"/>
            <a:ext cx="2133599" cy="609600"/>
          </a:xfrm>
          <a:prstGeom prst="flowChartProcess">
            <a:avLst/>
          </a:prstGeom>
          <a:solidFill>
            <a:schemeClr val="tx2">
              <a:lumMod val="20000"/>
              <a:lumOff val="80000"/>
            </a:schemeClr>
          </a:solidFill>
          <a:ln w="9525">
            <a:solidFill>
              <a:srgbClr val="000000"/>
            </a:solidFill>
            <a:miter lim="800000"/>
            <a:headEnd/>
            <a:tailEnd/>
          </a:ln>
        </p:spPr>
        <p:txBody>
          <a:bodyPr anchor="t"/>
          <a:lstStyle/>
          <a:p>
            <a:pPr>
              <a:defRPr/>
            </a:pPr>
            <a:r>
              <a:rPr lang="en-US" sz="1100" b="1" dirty="0">
                <a:latin typeface="Calibri" pitchFamily="34" charset="0"/>
                <a:cs typeface="Arial" pitchFamily="34" charset="0"/>
              </a:rPr>
              <a:t>If submittal date is not 28 days or less following the employee’s start date, deny request </a:t>
            </a:r>
            <a:endParaRPr lang="en-US" sz="1100" dirty="0">
              <a:latin typeface="Arial" pitchFamily="34" charset="0"/>
              <a:cs typeface="Arial" pitchFamily="34" charset="0"/>
            </a:endParaRPr>
          </a:p>
        </p:txBody>
      </p:sp>
      <p:sp>
        <p:nvSpPr>
          <p:cNvPr id="90" name="AutoShape 7"/>
          <p:cNvSpPr>
            <a:spLocks noChangeArrowheads="1"/>
          </p:cNvSpPr>
          <p:nvPr/>
        </p:nvSpPr>
        <p:spPr bwMode="auto">
          <a:xfrm>
            <a:off x="4841175" y="4604539"/>
            <a:ext cx="2157349" cy="1249877"/>
          </a:xfrm>
          <a:prstGeom prst="flowChartProcess">
            <a:avLst/>
          </a:prstGeom>
          <a:solidFill>
            <a:schemeClr val="tx2">
              <a:lumMod val="20000"/>
              <a:lumOff val="80000"/>
            </a:schemeClr>
          </a:solidFill>
          <a:ln w="9525">
            <a:solidFill>
              <a:srgbClr val="000000"/>
            </a:solidFill>
            <a:miter lim="800000"/>
            <a:headEnd/>
            <a:tailEnd/>
          </a:ln>
        </p:spPr>
        <p:txBody>
          <a:bodyPr/>
          <a:lstStyle/>
          <a:p>
            <a:pPr>
              <a:defRPr/>
            </a:pPr>
            <a:r>
              <a:rPr lang="en-US" sz="1100" b="1" dirty="0">
                <a:solidFill>
                  <a:srgbClr val="FF0000"/>
                </a:solidFill>
                <a:latin typeface="Calibri" pitchFamily="34" charset="0"/>
                <a:cs typeface="Arial" pitchFamily="34" charset="0"/>
              </a:rPr>
              <a:t>* </a:t>
            </a:r>
            <a:r>
              <a:rPr lang="en-US" sz="1100" b="1" dirty="0">
                <a:latin typeface="Calibri" pitchFamily="34" charset="0"/>
                <a:cs typeface="Arial" pitchFamily="34" charset="0"/>
              </a:rPr>
              <a:t>Apply at </a:t>
            </a:r>
            <a:r>
              <a:rPr lang="en-US" sz="1100" b="1" dirty="0">
                <a:solidFill>
                  <a:srgbClr val="0000FF"/>
                </a:solidFill>
                <a:latin typeface="Calibri" pitchFamily="34" charset="0"/>
                <a:cs typeface="Arial" pitchFamily="34" charset="0"/>
              </a:rPr>
              <a:t>wotc.ehawaii.gov</a:t>
            </a:r>
          </a:p>
          <a:p>
            <a:pPr>
              <a:defRPr/>
            </a:pPr>
            <a:r>
              <a:rPr lang="en-US" sz="1100" b="1" dirty="0">
                <a:solidFill>
                  <a:srgbClr val="FF0000"/>
                </a:solidFill>
                <a:latin typeface="Calibri" pitchFamily="34" charset="0"/>
                <a:cs typeface="Arial" pitchFamily="34" charset="0"/>
              </a:rPr>
              <a:t>**</a:t>
            </a:r>
            <a:r>
              <a:rPr lang="en-US" sz="1100" b="1" dirty="0">
                <a:latin typeface="Calibri" pitchFamily="34" charset="0"/>
                <a:cs typeface="Arial" pitchFamily="34" charset="0"/>
              </a:rPr>
              <a:t> or fax: (808) 586-8822</a:t>
            </a:r>
          </a:p>
          <a:p>
            <a:pPr>
              <a:defRPr/>
            </a:pPr>
            <a:r>
              <a:rPr lang="en-US" sz="1100" b="1" dirty="0">
                <a:solidFill>
                  <a:srgbClr val="FF0000"/>
                </a:solidFill>
                <a:latin typeface="Calibri" pitchFamily="34" charset="0"/>
                <a:cs typeface="Arial" pitchFamily="34" charset="0"/>
              </a:rPr>
              <a:t>**</a:t>
            </a:r>
            <a:r>
              <a:rPr lang="en-US" sz="1100" b="1" dirty="0">
                <a:latin typeface="Calibri" pitchFamily="34" charset="0"/>
                <a:cs typeface="Arial" pitchFamily="34" charset="0"/>
              </a:rPr>
              <a:t> or mail forms to:</a:t>
            </a:r>
          </a:p>
          <a:p>
            <a:pPr algn="ctr">
              <a:defRPr/>
            </a:pPr>
            <a:r>
              <a:rPr lang="en-US" sz="1100" b="1" dirty="0">
                <a:latin typeface="Calibri" pitchFamily="34" charset="0"/>
                <a:cs typeface="Arial" pitchFamily="34" charset="0"/>
              </a:rPr>
              <a:t>Hawaii Department of Labor</a:t>
            </a:r>
          </a:p>
          <a:p>
            <a:pPr algn="ctr">
              <a:defRPr/>
            </a:pPr>
            <a:r>
              <a:rPr lang="en-US" sz="1100" b="1" dirty="0">
                <a:latin typeface="Calibri" pitchFamily="34" charset="0"/>
                <a:cs typeface="Arial" pitchFamily="34" charset="0"/>
              </a:rPr>
              <a:t>Attn: WOTC Coordinator</a:t>
            </a:r>
          </a:p>
          <a:p>
            <a:pPr algn="ctr">
              <a:defRPr/>
            </a:pPr>
            <a:r>
              <a:rPr lang="en-US" sz="1100" b="1" dirty="0">
                <a:latin typeface="Calibri" pitchFamily="34" charset="0"/>
                <a:cs typeface="Arial" pitchFamily="34" charset="0"/>
              </a:rPr>
              <a:t>830 Punchbowl Street, </a:t>
            </a:r>
            <a:r>
              <a:rPr lang="en-US" sz="1100" b="1" dirty="0" err="1">
                <a:latin typeface="Calibri" pitchFamily="34" charset="0"/>
                <a:cs typeface="Arial" pitchFamily="34" charset="0"/>
              </a:rPr>
              <a:t>Rm</a:t>
            </a:r>
            <a:r>
              <a:rPr lang="en-US" sz="1100" b="1" dirty="0">
                <a:latin typeface="Calibri" pitchFamily="34" charset="0"/>
                <a:cs typeface="Arial" pitchFamily="34" charset="0"/>
              </a:rPr>
              <a:t> 329</a:t>
            </a:r>
          </a:p>
          <a:p>
            <a:pPr algn="ctr">
              <a:defRPr/>
            </a:pPr>
            <a:r>
              <a:rPr lang="en-US" sz="1100" b="1" dirty="0">
                <a:latin typeface="Calibri" pitchFamily="34" charset="0"/>
                <a:cs typeface="Arial" pitchFamily="34" charset="0"/>
              </a:rPr>
              <a:t>Honolulu, HI  96813 </a:t>
            </a:r>
          </a:p>
          <a:p>
            <a:pPr>
              <a:defRPr/>
            </a:pPr>
            <a:endParaRPr lang="en-US" sz="1200" dirty="0">
              <a:latin typeface="Arial" pitchFamily="34" charset="0"/>
              <a:cs typeface="Arial" pitchFamily="34" charset="0"/>
            </a:endParaRPr>
          </a:p>
        </p:txBody>
      </p:sp>
      <p:sp>
        <p:nvSpPr>
          <p:cNvPr id="93" name="AutoShape 7"/>
          <p:cNvSpPr>
            <a:spLocks noChangeArrowheads="1"/>
          </p:cNvSpPr>
          <p:nvPr/>
        </p:nvSpPr>
        <p:spPr bwMode="auto">
          <a:xfrm>
            <a:off x="8077200" y="1219200"/>
            <a:ext cx="2057400" cy="533400"/>
          </a:xfrm>
          <a:prstGeom prst="flowChartProcess">
            <a:avLst/>
          </a:prstGeom>
          <a:solidFill>
            <a:schemeClr val="tx2">
              <a:lumMod val="20000"/>
              <a:lumOff val="80000"/>
            </a:schemeClr>
          </a:solidFill>
          <a:ln w="9525">
            <a:solidFill>
              <a:srgbClr val="000000"/>
            </a:solidFill>
            <a:miter lim="800000"/>
            <a:headEnd/>
            <a:tailEnd/>
          </a:ln>
        </p:spPr>
        <p:txBody>
          <a:bodyPr/>
          <a:lstStyle/>
          <a:p>
            <a:pPr algn="ctr">
              <a:defRPr/>
            </a:pPr>
            <a:r>
              <a:rPr lang="en-US" sz="1600" b="1" dirty="0">
                <a:latin typeface="Calibri" pitchFamily="34" charset="0"/>
                <a:cs typeface="Arial" pitchFamily="34" charset="0"/>
              </a:rPr>
              <a:t>3.  Company’s Actions</a:t>
            </a:r>
          </a:p>
          <a:p>
            <a:pPr algn="ctr">
              <a:defRPr/>
            </a:pPr>
            <a:r>
              <a:rPr lang="en-US" sz="1200" b="1" i="1" dirty="0">
                <a:latin typeface="Calibri" pitchFamily="34" charset="0"/>
                <a:cs typeface="Arial" pitchFamily="34" charset="0"/>
              </a:rPr>
              <a:t>Filing the WOTC with the IRS</a:t>
            </a:r>
            <a:endParaRPr lang="en-US" sz="1200" dirty="0">
              <a:latin typeface="Arial" pitchFamily="34" charset="0"/>
              <a:cs typeface="Arial" pitchFamily="34" charset="0"/>
            </a:endParaRPr>
          </a:p>
        </p:txBody>
      </p:sp>
      <p:sp>
        <p:nvSpPr>
          <p:cNvPr id="94" name="AutoShape 7"/>
          <p:cNvSpPr>
            <a:spLocks noChangeArrowheads="1"/>
          </p:cNvSpPr>
          <p:nvPr/>
        </p:nvSpPr>
        <p:spPr bwMode="auto">
          <a:xfrm>
            <a:off x="8179126" y="1905000"/>
            <a:ext cx="1879275" cy="1295400"/>
          </a:xfrm>
          <a:prstGeom prst="flowChartProcess">
            <a:avLst/>
          </a:prstGeom>
          <a:solidFill>
            <a:schemeClr val="tx2">
              <a:lumMod val="20000"/>
              <a:lumOff val="80000"/>
            </a:schemeClr>
          </a:solidFill>
          <a:ln w="9525">
            <a:solidFill>
              <a:srgbClr val="000000"/>
            </a:solidFill>
            <a:miter lim="800000"/>
            <a:headEnd/>
            <a:tailEnd/>
          </a:ln>
        </p:spPr>
        <p:txBody>
          <a:bodyPr/>
          <a:lstStyle/>
          <a:p>
            <a:pPr>
              <a:defRPr/>
            </a:pPr>
            <a:r>
              <a:rPr lang="en-US" sz="1100" b="1" dirty="0">
                <a:latin typeface="Calibri" pitchFamily="34" charset="0"/>
                <a:cs typeface="Arial" pitchFamily="34" charset="0"/>
              </a:rPr>
              <a:t>Company completes: </a:t>
            </a:r>
          </a:p>
          <a:p>
            <a:pPr>
              <a:defRPr/>
            </a:pPr>
            <a:r>
              <a:rPr lang="en-US" sz="1100" b="1" dirty="0">
                <a:latin typeface="Calibri" pitchFamily="34" charset="0"/>
                <a:cs typeface="Arial" pitchFamily="34" charset="0"/>
              </a:rPr>
              <a:t>1. IRS Form 5884/5884-C</a:t>
            </a:r>
            <a:endParaRPr lang="en-US" sz="1200" dirty="0">
              <a:latin typeface="Arial" pitchFamily="34" charset="0"/>
              <a:cs typeface="Arial" pitchFamily="34" charset="0"/>
            </a:endParaRPr>
          </a:p>
          <a:p>
            <a:pPr>
              <a:defRPr/>
            </a:pPr>
            <a:r>
              <a:rPr lang="en-US" sz="1100" b="1" dirty="0">
                <a:latin typeface="Calibri" pitchFamily="34" charset="0"/>
                <a:cs typeface="Arial" pitchFamily="34" charset="0"/>
              </a:rPr>
              <a:t>2.  IRS form 3800, if required</a:t>
            </a:r>
          </a:p>
          <a:p>
            <a:pPr>
              <a:defRPr/>
            </a:pPr>
            <a:r>
              <a:rPr lang="en-US" sz="1100" b="1" dirty="0">
                <a:latin typeface="Calibri" pitchFamily="34" charset="0"/>
                <a:cs typeface="Arial" pitchFamily="34" charset="0"/>
              </a:rPr>
              <a:t>3.  Employer Certification  (ETA Form 9063) is the supporting document for the credit.</a:t>
            </a:r>
          </a:p>
        </p:txBody>
      </p:sp>
      <p:sp>
        <p:nvSpPr>
          <p:cNvPr id="95" name="AutoShape 7"/>
          <p:cNvSpPr>
            <a:spLocks noChangeArrowheads="1"/>
          </p:cNvSpPr>
          <p:nvPr/>
        </p:nvSpPr>
        <p:spPr bwMode="auto">
          <a:xfrm>
            <a:off x="7503225" y="3398324"/>
            <a:ext cx="2895600" cy="1249876"/>
          </a:xfrm>
          <a:prstGeom prst="flowChartProcess">
            <a:avLst/>
          </a:prstGeom>
          <a:solidFill>
            <a:schemeClr val="tx2">
              <a:lumMod val="20000"/>
              <a:lumOff val="80000"/>
            </a:schemeClr>
          </a:solidFill>
          <a:ln w="9525">
            <a:solidFill>
              <a:srgbClr val="000000"/>
            </a:solidFill>
            <a:miter lim="800000"/>
            <a:headEnd/>
            <a:tailEnd/>
          </a:ln>
        </p:spPr>
        <p:txBody>
          <a:bodyPr/>
          <a:lstStyle/>
          <a:p>
            <a:pPr>
              <a:defRPr/>
            </a:pPr>
            <a:r>
              <a:rPr lang="en-US" sz="1200" b="1" dirty="0">
                <a:latin typeface="Calibri" pitchFamily="34" charset="0"/>
                <a:cs typeface="Arial" pitchFamily="34" charset="0"/>
              </a:rPr>
              <a:t>IRS issues a business tax credit: </a:t>
            </a:r>
          </a:p>
          <a:p>
            <a:pPr>
              <a:buFont typeface="Arial" pitchFamily="34" charset="0"/>
              <a:buChar char="•"/>
              <a:defRPr/>
            </a:pPr>
            <a:r>
              <a:rPr lang="en-US" sz="1100" b="1" dirty="0">
                <a:latin typeface="Calibri" pitchFamily="34" charset="0"/>
                <a:cs typeface="Arial" pitchFamily="34" charset="0"/>
              </a:rPr>
              <a:t> Tax credit amount depends on 3 factors:  the target group of the employee, total hours worked, wages paid in first and/or second year of employment.  </a:t>
            </a:r>
          </a:p>
          <a:p>
            <a:pPr>
              <a:buFont typeface="Arial" pitchFamily="34" charset="0"/>
              <a:buChar char="•"/>
              <a:defRPr/>
            </a:pPr>
            <a:r>
              <a:rPr lang="en-US" sz="1100" b="1" dirty="0">
                <a:latin typeface="Calibri" pitchFamily="34" charset="0"/>
                <a:cs typeface="Arial" pitchFamily="34" charset="0"/>
              </a:rPr>
              <a:t>  The maximum tax credit values range from $2,400 to $9,600 per eligible worker.</a:t>
            </a:r>
          </a:p>
        </p:txBody>
      </p:sp>
      <p:sp>
        <p:nvSpPr>
          <p:cNvPr id="96" name="Text Box 3"/>
          <p:cNvSpPr txBox="1">
            <a:spLocks noChangeArrowheads="1"/>
          </p:cNvSpPr>
          <p:nvPr/>
        </p:nvSpPr>
        <p:spPr bwMode="auto">
          <a:xfrm>
            <a:off x="7315200" y="5257800"/>
            <a:ext cx="3124200" cy="838200"/>
          </a:xfrm>
          <a:prstGeom prst="rect">
            <a:avLst/>
          </a:prstGeom>
          <a:solidFill>
            <a:srgbClr val="FFC000"/>
          </a:solidFill>
          <a:ln w="9525">
            <a:solidFill>
              <a:srgbClr val="000000"/>
            </a:solidFill>
            <a:miter lim="800000"/>
            <a:headEnd/>
            <a:tailEnd/>
          </a:ln>
        </p:spPr>
        <p:txBody>
          <a:bodyPr/>
          <a:lstStyle/>
          <a:p>
            <a:pPr>
              <a:spcAft>
                <a:spcPts val="300"/>
              </a:spcAft>
              <a:defRPr/>
            </a:pPr>
            <a:r>
              <a:rPr lang="en-US" sz="1200" b="1" u="sng" dirty="0">
                <a:latin typeface="Calibri" pitchFamily="34" charset="0"/>
                <a:cs typeface="Arial" pitchFamily="34" charset="0"/>
              </a:rPr>
              <a:t>Final Note</a:t>
            </a:r>
          </a:p>
          <a:p>
            <a:pPr>
              <a:spcAft>
                <a:spcPts val="300"/>
              </a:spcAft>
              <a:defRPr/>
            </a:pPr>
            <a:r>
              <a:rPr lang="en-US" sz="1100" b="1" dirty="0">
                <a:latin typeface="Calibri" pitchFamily="34" charset="0"/>
                <a:cs typeface="Arial" pitchFamily="34" charset="0"/>
              </a:rPr>
              <a:t>To download forms and for a self-directed comprehensive overview go to: </a:t>
            </a:r>
            <a:r>
              <a:rPr lang="en-US" sz="1000" dirty="0">
                <a:hlinkClick r:id="rId4"/>
              </a:rPr>
              <a:t>www.doleta.gov/business/incentives/opptax/</a:t>
            </a:r>
            <a:endParaRPr lang="en-US" sz="1200" b="1" dirty="0">
              <a:latin typeface="Calibri" pitchFamily="34" charset="0"/>
              <a:cs typeface="Arial" pitchFamily="34" charset="0"/>
            </a:endParaRPr>
          </a:p>
          <a:p>
            <a:pPr>
              <a:spcAft>
                <a:spcPts val="600"/>
              </a:spcAft>
              <a:defRPr/>
            </a:pPr>
            <a:endParaRPr lang="en-US" sz="1200" dirty="0">
              <a:latin typeface="Calibri" pitchFamily="34" charset="0"/>
              <a:cs typeface="Arial" pitchFamily="34" charset="0"/>
            </a:endParaRPr>
          </a:p>
          <a:p>
            <a:pPr marL="228600" indent="-228600">
              <a:spcAft>
                <a:spcPts val="1000"/>
              </a:spcAft>
              <a:defRPr/>
            </a:pPr>
            <a:endParaRPr lang="en-US" sz="1100" dirty="0">
              <a:latin typeface="Calibri" pitchFamily="34" charset="0"/>
              <a:cs typeface="Arial" pitchFamily="34" charset="0"/>
            </a:endParaRPr>
          </a:p>
        </p:txBody>
      </p:sp>
      <p:sp>
        <p:nvSpPr>
          <p:cNvPr id="97" name="Text Box 3"/>
          <p:cNvSpPr txBox="1">
            <a:spLocks noChangeArrowheads="1"/>
          </p:cNvSpPr>
          <p:nvPr/>
        </p:nvSpPr>
        <p:spPr bwMode="auto">
          <a:xfrm>
            <a:off x="1881250" y="5808025"/>
            <a:ext cx="2362200" cy="838200"/>
          </a:xfrm>
          <a:prstGeom prst="rect">
            <a:avLst/>
          </a:prstGeom>
          <a:solidFill>
            <a:srgbClr val="FFC000"/>
          </a:solidFill>
          <a:ln w="9525">
            <a:solidFill>
              <a:srgbClr val="000000"/>
            </a:solidFill>
            <a:miter lim="800000"/>
            <a:headEnd/>
            <a:tailEnd/>
          </a:ln>
        </p:spPr>
        <p:txBody>
          <a:bodyPr/>
          <a:lstStyle/>
          <a:p>
            <a:pPr>
              <a:spcAft>
                <a:spcPts val="300"/>
              </a:spcAft>
              <a:defRPr/>
            </a:pPr>
            <a:r>
              <a:rPr lang="en-US" sz="1200" b="1" u="sng" dirty="0">
                <a:latin typeface="Calibri" pitchFamily="34" charset="0"/>
                <a:cs typeface="Arial" pitchFamily="34" charset="0"/>
              </a:rPr>
              <a:t>What is WOTC?</a:t>
            </a:r>
          </a:p>
          <a:p>
            <a:pPr>
              <a:spcAft>
                <a:spcPts val="300"/>
              </a:spcAft>
              <a:defRPr/>
            </a:pPr>
            <a:r>
              <a:rPr lang="en-US" sz="1100" b="1" dirty="0">
                <a:latin typeface="Calibri" pitchFamily="34" charset="0"/>
                <a:cs typeface="Arial" pitchFamily="34" charset="0"/>
              </a:rPr>
              <a:t>A federal tax credit available to employers who hire job seekers from WOTC eligible target groups. </a:t>
            </a:r>
            <a:endParaRPr lang="en-US" sz="1100" dirty="0">
              <a:latin typeface="Calibri" pitchFamily="34" charset="0"/>
              <a:cs typeface="Arial" pitchFamily="34" charset="0"/>
            </a:endParaRPr>
          </a:p>
        </p:txBody>
      </p:sp>
      <p:sp>
        <p:nvSpPr>
          <p:cNvPr id="98" name="Oval 97"/>
          <p:cNvSpPr/>
          <p:nvPr/>
        </p:nvSpPr>
        <p:spPr>
          <a:xfrm>
            <a:off x="9448800" y="4800600"/>
            <a:ext cx="609600" cy="3048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b="1" dirty="0">
                <a:solidFill>
                  <a:schemeClr val="tx1"/>
                </a:solidFill>
              </a:rPr>
              <a:t>END</a:t>
            </a:r>
          </a:p>
        </p:txBody>
      </p:sp>
      <p:cxnSp>
        <p:nvCxnSpPr>
          <p:cNvPr id="99" name="Elbow Connector 98"/>
          <p:cNvCxnSpPr/>
          <p:nvPr/>
        </p:nvCxnSpPr>
        <p:spPr bwMode="auto">
          <a:xfrm rot="16200000" flipH="1">
            <a:off x="2516889" y="907162"/>
            <a:ext cx="268287" cy="201612"/>
          </a:xfrm>
          <a:prstGeom prst="bentConnector3">
            <a:avLst>
              <a:gd name="adj1" fmla="val -156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0" name="AutoShape 20"/>
          <p:cNvCxnSpPr>
            <a:cxnSpLocks noChangeShapeType="1"/>
          </p:cNvCxnSpPr>
          <p:nvPr/>
        </p:nvCxnSpPr>
        <p:spPr bwMode="auto">
          <a:xfrm>
            <a:off x="5996050" y="1635825"/>
            <a:ext cx="0" cy="152400"/>
          </a:xfrm>
          <a:prstGeom prst="straightConnector1">
            <a:avLst/>
          </a:prstGeom>
          <a:noFill/>
          <a:ln w="19050">
            <a:solidFill>
              <a:srgbClr val="000000"/>
            </a:solidFill>
            <a:round/>
            <a:headEnd/>
            <a:tailEnd type="triangle" w="med" len="med"/>
          </a:ln>
        </p:spPr>
      </p:cxnSp>
      <p:cxnSp>
        <p:nvCxnSpPr>
          <p:cNvPr id="101" name="AutoShape 20"/>
          <p:cNvCxnSpPr>
            <a:cxnSpLocks noChangeShapeType="1"/>
          </p:cNvCxnSpPr>
          <p:nvPr/>
        </p:nvCxnSpPr>
        <p:spPr bwMode="auto">
          <a:xfrm>
            <a:off x="2895600" y="2057400"/>
            <a:ext cx="0" cy="152400"/>
          </a:xfrm>
          <a:prstGeom prst="straightConnector1">
            <a:avLst/>
          </a:prstGeom>
          <a:noFill/>
          <a:ln w="19050">
            <a:solidFill>
              <a:srgbClr val="000000"/>
            </a:solidFill>
            <a:round/>
            <a:headEnd/>
            <a:tailEnd type="triangle" w="med" len="med"/>
          </a:ln>
        </p:spPr>
      </p:cxnSp>
      <p:cxnSp>
        <p:nvCxnSpPr>
          <p:cNvPr id="103" name="AutoShape 20"/>
          <p:cNvCxnSpPr>
            <a:cxnSpLocks noChangeShapeType="1"/>
          </p:cNvCxnSpPr>
          <p:nvPr/>
        </p:nvCxnSpPr>
        <p:spPr bwMode="auto">
          <a:xfrm>
            <a:off x="2973775" y="3886200"/>
            <a:ext cx="0" cy="152400"/>
          </a:xfrm>
          <a:prstGeom prst="straightConnector1">
            <a:avLst/>
          </a:prstGeom>
          <a:noFill/>
          <a:ln w="19050">
            <a:solidFill>
              <a:srgbClr val="000000"/>
            </a:solidFill>
            <a:round/>
            <a:headEnd/>
            <a:tailEnd type="triangle" w="med" len="med"/>
          </a:ln>
        </p:spPr>
      </p:cxnSp>
      <p:cxnSp>
        <p:nvCxnSpPr>
          <p:cNvPr id="104" name="AutoShape 20"/>
          <p:cNvCxnSpPr>
            <a:cxnSpLocks noChangeShapeType="1"/>
          </p:cNvCxnSpPr>
          <p:nvPr/>
        </p:nvCxnSpPr>
        <p:spPr bwMode="auto">
          <a:xfrm>
            <a:off x="2819400" y="2962564"/>
            <a:ext cx="0" cy="152400"/>
          </a:xfrm>
          <a:prstGeom prst="straightConnector1">
            <a:avLst/>
          </a:prstGeom>
          <a:noFill/>
          <a:ln w="19050">
            <a:solidFill>
              <a:srgbClr val="000000"/>
            </a:solidFill>
            <a:round/>
            <a:headEnd/>
            <a:tailEnd type="triangle" w="med" len="med"/>
          </a:ln>
        </p:spPr>
      </p:cxnSp>
      <p:cxnSp>
        <p:nvCxnSpPr>
          <p:cNvPr id="105" name="AutoShape 20"/>
          <p:cNvCxnSpPr>
            <a:cxnSpLocks noChangeShapeType="1"/>
          </p:cNvCxnSpPr>
          <p:nvPr/>
        </p:nvCxnSpPr>
        <p:spPr bwMode="auto">
          <a:xfrm>
            <a:off x="6172200" y="2438400"/>
            <a:ext cx="0" cy="152400"/>
          </a:xfrm>
          <a:prstGeom prst="straightConnector1">
            <a:avLst/>
          </a:prstGeom>
          <a:noFill/>
          <a:ln w="19050">
            <a:solidFill>
              <a:srgbClr val="000000"/>
            </a:solidFill>
            <a:round/>
            <a:headEnd/>
            <a:tailEnd type="triangle" w="med" len="med"/>
          </a:ln>
        </p:spPr>
      </p:cxnSp>
      <p:cxnSp>
        <p:nvCxnSpPr>
          <p:cNvPr id="106" name="AutoShape 20"/>
          <p:cNvCxnSpPr>
            <a:cxnSpLocks noChangeShapeType="1"/>
          </p:cNvCxnSpPr>
          <p:nvPr/>
        </p:nvCxnSpPr>
        <p:spPr bwMode="auto">
          <a:xfrm>
            <a:off x="9067800" y="3236025"/>
            <a:ext cx="0" cy="152400"/>
          </a:xfrm>
          <a:prstGeom prst="straightConnector1">
            <a:avLst/>
          </a:prstGeom>
          <a:noFill/>
          <a:ln w="19050">
            <a:solidFill>
              <a:srgbClr val="000000"/>
            </a:solidFill>
            <a:round/>
            <a:headEnd/>
            <a:tailEnd type="triangle" w="med" len="med"/>
          </a:ln>
        </p:spPr>
      </p:cxnSp>
      <p:cxnSp>
        <p:nvCxnSpPr>
          <p:cNvPr id="107" name="AutoShape 20"/>
          <p:cNvCxnSpPr>
            <a:cxnSpLocks noChangeShapeType="1"/>
          </p:cNvCxnSpPr>
          <p:nvPr/>
        </p:nvCxnSpPr>
        <p:spPr bwMode="auto">
          <a:xfrm>
            <a:off x="9296400" y="1752600"/>
            <a:ext cx="0" cy="152400"/>
          </a:xfrm>
          <a:prstGeom prst="straightConnector1">
            <a:avLst/>
          </a:prstGeom>
          <a:noFill/>
          <a:ln w="19050">
            <a:solidFill>
              <a:srgbClr val="000000"/>
            </a:solidFill>
            <a:round/>
            <a:headEnd/>
            <a:tailEnd type="triangle" w="med" len="med"/>
          </a:ln>
        </p:spPr>
      </p:cxnSp>
      <p:cxnSp>
        <p:nvCxnSpPr>
          <p:cNvPr id="108" name="AutoShape 20"/>
          <p:cNvCxnSpPr>
            <a:cxnSpLocks noChangeShapeType="1"/>
          </p:cNvCxnSpPr>
          <p:nvPr/>
        </p:nvCxnSpPr>
        <p:spPr bwMode="auto">
          <a:xfrm>
            <a:off x="2841175" y="4619500"/>
            <a:ext cx="0" cy="152400"/>
          </a:xfrm>
          <a:prstGeom prst="straightConnector1">
            <a:avLst/>
          </a:prstGeom>
          <a:noFill/>
          <a:ln w="19050">
            <a:solidFill>
              <a:srgbClr val="000000"/>
            </a:solidFill>
            <a:round/>
            <a:headEnd/>
            <a:tailEnd type="triangle" w="med" len="med"/>
          </a:ln>
        </p:spPr>
      </p:cxnSp>
      <p:cxnSp>
        <p:nvCxnSpPr>
          <p:cNvPr id="121" name="Elbow Connector 120"/>
          <p:cNvCxnSpPr/>
          <p:nvPr/>
        </p:nvCxnSpPr>
        <p:spPr>
          <a:xfrm>
            <a:off x="8991600" y="4724400"/>
            <a:ext cx="381000" cy="228600"/>
          </a:xfrm>
          <a:prstGeom prst="bentConnector3">
            <a:avLst>
              <a:gd name="adj1" fmla="val 13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1" name="Picture 30" descr="C:\Users\loldsdn\Pictures\Dollars 2.png"/>
          <p:cNvPicPr/>
          <p:nvPr/>
        </p:nvPicPr>
        <p:blipFill>
          <a:blip r:embed="rId5" cstate="print"/>
          <a:srcRect/>
          <a:stretch>
            <a:fillRect/>
          </a:stretch>
        </p:blipFill>
        <p:spPr bwMode="auto">
          <a:xfrm>
            <a:off x="9372600" y="228601"/>
            <a:ext cx="1085850" cy="962665"/>
          </a:xfrm>
          <a:prstGeom prst="rect">
            <a:avLst/>
          </a:prstGeom>
          <a:noFill/>
          <a:ln w="9525">
            <a:noFill/>
            <a:miter lim="800000"/>
            <a:headEnd/>
            <a:tailEnd/>
          </a:ln>
        </p:spPr>
      </p:pic>
      <p:pic>
        <p:nvPicPr>
          <p:cNvPr id="32" name="Picture 31" descr="C:\Users\loldsdn\Pictures\Dollars.png"/>
          <p:cNvPicPr/>
          <p:nvPr/>
        </p:nvPicPr>
        <p:blipFill>
          <a:blip r:embed="rId6" cstate="print"/>
          <a:srcRect/>
          <a:stretch>
            <a:fillRect/>
          </a:stretch>
        </p:blipFill>
        <p:spPr bwMode="auto">
          <a:xfrm>
            <a:off x="4572001" y="5924550"/>
            <a:ext cx="606463" cy="781050"/>
          </a:xfrm>
          <a:prstGeom prst="rect">
            <a:avLst/>
          </a:prstGeom>
          <a:noFill/>
          <a:ln w="9525">
            <a:noFill/>
            <a:miter lim="800000"/>
            <a:headEnd/>
            <a:tailEnd/>
          </a:ln>
        </p:spPr>
      </p:pic>
      <p:sp>
        <p:nvSpPr>
          <p:cNvPr id="2" name="TextBox 1">
            <a:extLst>
              <a:ext uri="{FF2B5EF4-FFF2-40B4-BE49-F238E27FC236}">
                <a16:creationId xmlns:a16="http://schemas.microsoft.com/office/drawing/2014/main" id="{1B60526F-AFBC-4E46-A5A4-AE537FAE1828}"/>
              </a:ext>
            </a:extLst>
          </p:cNvPr>
          <p:cNvSpPr txBox="1"/>
          <p:nvPr/>
        </p:nvSpPr>
        <p:spPr>
          <a:xfrm>
            <a:off x="5257800" y="6154579"/>
            <a:ext cx="2871850" cy="415498"/>
          </a:xfrm>
          <a:prstGeom prst="rect">
            <a:avLst/>
          </a:prstGeom>
          <a:noFill/>
        </p:spPr>
        <p:txBody>
          <a:bodyPr wrap="square" rtlCol="0">
            <a:spAutoFit/>
          </a:bodyPr>
          <a:lstStyle/>
          <a:p>
            <a:r>
              <a:rPr lang="en-US" sz="1200" dirty="0">
                <a:solidFill>
                  <a:srgbClr val="FF0000"/>
                </a:solidFill>
              </a:rPr>
              <a:t>**</a:t>
            </a:r>
            <a:r>
              <a:rPr lang="en-US" sz="900" dirty="0"/>
              <a:t> </a:t>
            </a:r>
            <a:r>
              <a:rPr lang="en-US" sz="900" i="1" dirty="0"/>
              <a:t>Will accept mail-in or fax applications. </a:t>
            </a:r>
            <a:r>
              <a:rPr lang="en-US" sz="900" b="1" i="1" dirty="0"/>
              <a:t>Online applications are processed faster. </a:t>
            </a:r>
            <a:r>
              <a:rPr lang="en-US" sz="900" i="1" dirty="0"/>
              <a:t>   </a:t>
            </a:r>
          </a:p>
        </p:txBody>
      </p:sp>
      <p:cxnSp>
        <p:nvCxnSpPr>
          <p:cNvPr id="34" name="Elbow Connector 108">
            <a:extLst>
              <a:ext uri="{FF2B5EF4-FFF2-40B4-BE49-F238E27FC236}">
                <a16:creationId xmlns:a16="http://schemas.microsoft.com/office/drawing/2014/main" id="{4FD0111E-5F23-4BF6-B4AE-2181855147F8}"/>
              </a:ext>
            </a:extLst>
          </p:cNvPr>
          <p:cNvCxnSpPr/>
          <p:nvPr/>
        </p:nvCxnSpPr>
        <p:spPr>
          <a:xfrm>
            <a:off x="3886200" y="4343400"/>
            <a:ext cx="838200" cy="685800"/>
          </a:xfrm>
          <a:prstGeom prst="bentConnector3">
            <a:avLst>
              <a:gd name="adj1" fmla="val 50000"/>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279CD63-90E4-48C6-AB35-983F7D67892B}"/>
              </a:ext>
            </a:extLst>
          </p:cNvPr>
          <p:cNvSpPr>
            <a:spLocks noGrp="1"/>
          </p:cNvSpPr>
          <p:nvPr>
            <p:ph type="ftr" sz="quarter" idx="11"/>
          </p:nvPr>
        </p:nvSpPr>
        <p:spPr/>
        <p:txBody>
          <a:bodyPr/>
          <a:lstStyle/>
          <a:p>
            <a:r>
              <a:rPr lang="en-US"/>
              <a:t>WOTC Backlog Training </a:t>
            </a:r>
          </a:p>
        </p:txBody>
      </p:sp>
      <p:sp>
        <p:nvSpPr>
          <p:cNvPr id="3" name="Slide Number Placeholder 2">
            <a:extLst>
              <a:ext uri="{FF2B5EF4-FFF2-40B4-BE49-F238E27FC236}">
                <a16:creationId xmlns:a16="http://schemas.microsoft.com/office/drawing/2014/main" id="{FC8810D2-B718-4D2A-B87C-FFC4F6BDAA85}"/>
              </a:ext>
            </a:extLst>
          </p:cNvPr>
          <p:cNvSpPr>
            <a:spLocks noGrp="1"/>
          </p:cNvSpPr>
          <p:nvPr>
            <p:ph type="sldNum" sz="quarter" idx="12"/>
          </p:nvPr>
        </p:nvSpPr>
        <p:spPr/>
        <p:txBody>
          <a:bodyPr/>
          <a:lstStyle/>
          <a:p>
            <a:fld id="{9F9EAB52-6F06-4FED-B5BC-F54C4A7ABA5A}" type="slidenum">
              <a:rPr lang="en-US" smtClean="0"/>
              <a:t>11</a:t>
            </a:fld>
            <a:endParaRPr lang="en-US"/>
          </a:p>
        </p:txBody>
      </p:sp>
      <p:pic>
        <p:nvPicPr>
          <p:cNvPr id="4" name="Picture 6">
            <a:extLst>
              <a:ext uri="{FF2B5EF4-FFF2-40B4-BE49-F238E27FC236}">
                <a16:creationId xmlns:a16="http://schemas.microsoft.com/office/drawing/2014/main" id="{8AA05174-30DC-4BE6-B671-E77FC7559767}"/>
              </a:ext>
            </a:extLst>
          </p:cNvPr>
          <p:cNvPicPr>
            <a:picLocks noChangeAspect="1" noChangeArrowheads="1"/>
          </p:cNvPicPr>
          <p:nvPr/>
        </p:nvPicPr>
        <p:blipFill>
          <a:blip r:embed="rId2" cstate="print"/>
          <a:srcRect/>
          <a:stretch>
            <a:fillRect/>
          </a:stretch>
        </p:blipFill>
        <p:spPr bwMode="auto">
          <a:xfrm>
            <a:off x="1828800" y="136525"/>
            <a:ext cx="8153400" cy="6570780"/>
          </a:xfrm>
          <a:prstGeom prst="rect">
            <a:avLst/>
          </a:prstGeom>
          <a:noFill/>
          <a:ln w="9525">
            <a:noFill/>
            <a:miter lim="800000"/>
            <a:headEnd/>
            <a:tailEnd/>
          </a:ln>
        </p:spPr>
      </p:pic>
    </p:spTree>
    <p:extLst>
      <p:ext uri="{BB962C8B-B14F-4D97-AF65-F5344CB8AC3E}">
        <p14:creationId xmlns:p14="http://schemas.microsoft.com/office/powerpoint/2010/main" val="3641147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00479BC9-F0AA-9318-CA54-3E5BBE3035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6318" y="0"/>
            <a:ext cx="5299364" cy="6858000"/>
          </a:xfrm>
          <a:prstGeom prst="rect">
            <a:avLst/>
          </a:prstGeom>
        </p:spPr>
      </p:pic>
    </p:spTree>
    <p:extLst>
      <p:ext uri="{BB962C8B-B14F-4D97-AF65-F5344CB8AC3E}">
        <p14:creationId xmlns:p14="http://schemas.microsoft.com/office/powerpoint/2010/main" val="3680048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EFD43705-DB7A-3B91-1802-031C66C1C3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8470" y="0"/>
            <a:ext cx="8875059" cy="6858000"/>
          </a:xfrm>
          <a:prstGeom prst="rect">
            <a:avLst/>
          </a:prstGeom>
        </p:spPr>
      </p:pic>
    </p:spTree>
    <p:extLst>
      <p:ext uri="{BB962C8B-B14F-4D97-AF65-F5344CB8AC3E}">
        <p14:creationId xmlns:p14="http://schemas.microsoft.com/office/powerpoint/2010/main" val="3128221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TextBox 1">
            <a:extLst>
              <a:ext uri="{FF2B5EF4-FFF2-40B4-BE49-F238E27FC236}">
                <a16:creationId xmlns:a16="http://schemas.microsoft.com/office/drawing/2014/main" id="{67416A8C-D5D3-46B5-72BE-DFF3B531D5D1}"/>
              </a:ext>
            </a:extLst>
          </p:cNvPr>
          <p:cNvSpPr txBox="1"/>
          <p:nvPr/>
        </p:nvSpPr>
        <p:spPr>
          <a:xfrm>
            <a:off x="1149717" y="2423821"/>
            <a:ext cx="5929422" cy="3519780"/>
          </a:xfrm>
          <a:prstGeom prst="rect">
            <a:avLst/>
          </a:prstGeom>
        </p:spPr>
        <p:txBody>
          <a:bodyPr vert="horz" lIns="91440" tIns="45720" rIns="91440" bIns="45720" rtlCol="0">
            <a:normAutofit lnSpcReduction="10000"/>
          </a:bodyPr>
          <a:lstStyle/>
          <a:p>
            <a:pPr indent="-228600">
              <a:lnSpc>
                <a:spcPct val="90000"/>
              </a:lnSpc>
              <a:spcAft>
                <a:spcPts val="600"/>
              </a:spcAft>
              <a:buFont typeface="Arial" panose="020B0604020202020204" pitchFamily="34" charset="0"/>
              <a:buChar char="•"/>
            </a:pPr>
            <a:r>
              <a:rPr lang="en-US" sz="2000" b="1"/>
              <a:t>On-the-Job Training (OJT)</a:t>
            </a:r>
          </a:p>
          <a:p>
            <a:pPr indent="-228600">
              <a:lnSpc>
                <a:spcPct val="90000"/>
              </a:lnSpc>
              <a:spcAft>
                <a:spcPts val="600"/>
              </a:spcAft>
              <a:buFont typeface="Arial" panose="020B0604020202020204" pitchFamily="34" charset="0"/>
              <a:buChar char="•"/>
            </a:pPr>
            <a:endParaRPr lang="en-US" sz="2000"/>
          </a:p>
          <a:p>
            <a:pPr marL="457200" indent="-228600">
              <a:lnSpc>
                <a:spcPct val="90000"/>
              </a:lnSpc>
              <a:spcAft>
                <a:spcPts val="600"/>
              </a:spcAft>
              <a:buFont typeface="Arial" panose="020B0604020202020204" pitchFamily="34" charset="0"/>
              <a:buChar char="•"/>
            </a:pPr>
            <a:r>
              <a:rPr lang="en-US" sz="2000"/>
              <a:t>OJT is a great opportunity for employers to bring on new employees while reducing overall costs.</a:t>
            </a:r>
          </a:p>
          <a:p>
            <a:pPr marL="457200" indent="-228600">
              <a:lnSpc>
                <a:spcPct val="90000"/>
              </a:lnSpc>
              <a:spcAft>
                <a:spcPts val="600"/>
              </a:spcAft>
              <a:buFont typeface="Arial" panose="020B0604020202020204" pitchFamily="34" charset="0"/>
              <a:buChar char="•"/>
            </a:pPr>
            <a:r>
              <a:rPr lang="en-US" sz="2000"/>
              <a:t>May qualify for 50% reimbursement of new employee’s wages during training period.</a:t>
            </a:r>
          </a:p>
          <a:p>
            <a:pPr marL="457200" indent="-228600">
              <a:lnSpc>
                <a:spcPct val="90000"/>
              </a:lnSpc>
              <a:spcAft>
                <a:spcPts val="600"/>
              </a:spcAft>
              <a:buFont typeface="Arial" panose="020B0604020202020204" pitchFamily="34" charset="0"/>
              <a:buChar char="•"/>
            </a:pPr>
            <a:r>
              <a:rPr lang="en-US" sz="2000"/>
              <a:t>Access to large talent pool</a:t>
            </a:r>
          </a:p>
          <a:p>
            <a:pPr marL="457200" indent="-228600">
              <a:lnSpc>
                <a:spcPct val="90000"/>
              </a:lnSpc>
              <a:spcAft>
                <a:spcPts val="600"/>
              </a:spcAft>
              <a:buFont typeface="Arial" panose="020B0604020202020204" pitchFamily="34" charset="0"/>
              <a:buChar char="•"/>
            </a:pPr>
            <a:r>
              <a:rPr lang="en-US" sz="2000"/>
              <a:t>Pre-screened candidates</a:t>
            </a:r>
          </a:p>
          <a:p>
            <a:pPr marL="457200" indent="-228600">
              <a:lnSpc>
                <a:spcPct val="90000"/>
              </a:lnSpc>
              <a:spcAft>
                <a:spcPts val="600"/>
              </a:spcAft>
              <a:buFont typeface="Arial" panose="020B0604020202020204" pitchFamily="34" charset="0"/>
              <a:buChar char="•"/>
            </a:pPr>
            <a:r>
              <a:rPr lang="en-US" sz="2000"/>
              <a:t>Increase new employee’s skills while reducing training cost</a:t>
            </a:r>
          </a:p>
        </p:txBody>
      </p:sp>
      <p:sp>
        <p:nvSpPr>
          <p:cNvPr id="19" name="Oval 9">
            <a:extLst>
              <a:ext uri="{FF2B5EF4-FFF2-40B4-BE49-F238E27FC236}">
                <a16:creationId xmlns:a16="http://schemas.microsoft.com/office/drawing/2014/main" id="{9936CBD0-FE9E-4CED-8E05-3A4F40F31781}"/>
              </a:ext>
            </a:extLst>
          </p:cNvPr>
          <p:cNvSpPr/>
          <p:nvPr/>
        </p:nvSpPr>
        <p:spPr>
          <a:xfrm>
            <a:off x="7745506" y="1492624"/>
            <a:ext cx="3765176" cy="3765176"/>
          </a:xfrm>
          <a:prstGeom prst="ellipse">
            <a:avLst/>
          </a:prstGeom>
          <a:solidFill>
            <a:prstClr val="ltGray"/>
          </a:solidFill>
        </p:spPr>
      </p:sp>
      <p:sp>
        <p:nvSpPr>
          <p:cNvPr id="11" name="Partial Circle 10">
            <a:extLst>
              <a:ext uri="{FF2B5EF4-FFF2-40B4-BE49-F238E27FC236}">
                <a16:creationId xmlns:a16="http://schemas.microsoft.com/office/drawing/2014/main" id="{F639E8AB-F798-FD3D-30DF-35630BBC62D5}"/>
              </a:ext>
            </a:extLst>
          </p:cNvPr>
          <p:cNvSpPr/>
          <p:nvPr/>
        </p:nvSpPr>
        <p:spPr>
          <a:xfrm>
            <a:off x="7745506" y="1492624"/>
            <a:ext cx="3765176" cy="3765176"/>
          </a:xfrm>
          <a:prstGeom prst="pie">
            <a:avLst>
              <a:gd name="adj1" fmla="val 16200000"/>
              <a:gd name="adj2" fmla="val 5400000"/>
            </a:avLst>
          </a:prstGeom>
          <a:solidFill>
            <a:schemeClr val="accent1"/>
          </a:solidFill>
        </p:spPr>
      </p:sp>
      <p:sp>
        <p:nvSpPr>
          <p:cNvPr id="20" name="Oval 11">
            <a:extLst>
              <a:ext uri="{FF2B5EF4-FFF2-40B4-BE49-F238E27FC236}">
                <a16:creationId xmlns:a16="http://schemas.microsoft.com/office/drawing/2014/main" id="{767F3087-18A6-7CF6-CAA8-0A155A14CF6A}"/>
              </a:ext>
            </a:extLst>
          </p:cNvPr>
          <p:cNvSpPr/>
          <p:nvPr/>
        </p:nvSpPr>
        <p:spPr>
          <a:xfrm>
            <a:off x="8027894" y="1775012"/>
            <a:ext cx="3200400" cy="3200400"/>
          </a:xfrm>
          <a:prstGeom prst="ellipse">
            <a:avLst/>
          </a:prstGeom>
          <a:solidFill>
            <a:prstClr val="white"/>
          </a:solidFill>
        </p:spPr>
      </p:sp>
      <p:pic>
        <p:nvPicPr>
          <p:cNvPr id="6" name="Graphic 5" descr="Office Worker">
            <a:extLst>
              <a:ext uri="{FF2B5EF4-FFF2-40B4-BE49-F238E27FC236}">
                <a16:creationId xmlns:a16="http://schemas.microsoft.com/office/drawing/2014/main" id="{3542ABCB-9A40-9517-2907-CA1A225E75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36192" y="2283310"/>
            <a:ext cx="2183804" cy="2183804"/>
          </a:xfrm>
          <a:prstGeom prst="rect">
            <a:avLst/>
          </a:prstGeom>
          <a:solidFill>
            <a:prstClr val="white"/>
          </a:solidFill>
        </p:spPr>
      </p:pic>
    </p:spTree>
    <p:extLst>
      <p:ext uri="{BB962C8B-B14F-4D97-AF65-F5344CB8AC3E}">
        <p14:creationId xmlns:p14="http://schemas.microsoft.com/office/powerpoint/2010/main" val="2809548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chemeClr val="bg2">
                <a:shade val="96000"/>
                <a:satMod val="120000"/>
                <a:lumMod val="90000"/>
              </a:schemeClr>
            </a:gs>
          </a:gsLst>
          <a:path path="circle">
            <a:fillToRect b="100000"/>
          </a:path>
        </a:gradFill>
        <a:effectLst/>
      </p:bgPr>
    </p:bg>
    <p:spTree>
      <p:nvGrpSpPr>
        <p:cNvPr id="1" name=""/>
        <p:cNvGrpSpPr/>
        <p:nvPr/>
      </p:nvGrpSpPr>
      <p:grpSpPr>
        <a:xfrm>
          <a:off x="0" y="0"/>
          <a:ext cx="0" cy="0"/>
          <a:chOff x="0" y="0"/>
          <a:chExt cx="0" cy="0"/>
        </a:xfrm>
      </p:grpSpPr>
      <p:graphicFrame>
        <p:nvGraphicFramePr>
          <p:cNvPr id="6" name="TextBox 3">
            <a:extLst>
              <a:ext uri="{FF2B5EF4-FFF2-40B4-BE49-F238E27FC236}">
                <a16:creationId xmlns:a16="http://schemas.microsoft.com/office/drawing/2014/main" id="{4454DF62-2EDF-3CC4-9B91-7A5CF49220AD}"/>
              </a:ext>
            </a:extLst>
          </p:cNvPr>
          <p:cNvGraphicFramePr/>
          <p:nvPr>
            <p:extLst>
              <p:ext uri="{D42A27DB-BD31-4B8C-83A1-F6EECF244321}">
                <p14:modId xmlns:p14="http://schemas.microsoft.com/office/powerpoint/2010/main" val="937698535"/>
              </p:ext>
            </p:extLst>
          </p:nvPr>
        </p:nvGraphicFramePr>
        <p:xfrm>
          <a:off x="940645" y="941424"/>
          <a:ext cx="6190459" cy="4768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695464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40CC8D6-83A0-2663-340C-7DA7EF1B81A0}"/>
              </a:ext>
            </a:extLst>
          </p:cNvPr>
          <p:cNvPicPr>
            <a:picLocks noChangeAspect="1"/>
          </p:cNvPicPr>
          <p:nvPr/>
        </p:nvPicPr>
        <p:blipFill rotWithShape="1">
          <a:blip r:embed="rId2">
            <a:alphaModFix amt="35000"/>
          </a:blip>
          <a:srcRect l="2667"/>
          <a:stretch/>
        </p:blipFill>
        <p:spPr>
          <a:xfrm>
            <a:off x="3174" y="10"/>
            <a:ext cx="12192000" cy="6857990"/>
          </a:xfrm>
          <a:prstGeom prst="rect">
            <a:avLst/>
          </a:prstGeom>
        </p:spPr>
      </p:pic>
      <p:graphicFrame>
        <p:nvGraphicFramePr>
          <p:cNvPr id="6" name="TextBox 3">
            <a:extLst>
              <a:ext uri="{FF2B5EF4-FFF2-40B4-BE49-F238E27FC236}">
                <a16:creationId xmlns:a16="http://schemas.microsoft.com/office/drawing/2014/main" id="{C9E66274-16FA-B123-C9C6-6940A2A096FA}"/>
              </a:ext>
            </a:extLst>
          </p:cNvPr>
          <p:cNvGraphicFramePr/>
          <p:nvPr>
            <p:extLst>
              <p:ext uri="{D42A27DB-BD31-4B8C-83A1-F6EECF244321}">
                <p14:modId xmlns:p14="http://schemas.microsoft.com/office/powerpoint/2010/main" val="442028212"/>
              </p:ext>
            </p:extLst>
          </p:nvPr>
        </p:nvGraphicFramePr>
        <p:xfrm>
          <a:off x="684212" y="685800"/>
          <a:ext cx="8534400" cy="3615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7256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47A6540D-95AB-2442-BDD7-CA3E9AAE58DA}"/>
              </a:ext>
            </a:extLst>
          </p:cNvPr>
          <p:cNvPicPr>
            <a:picLocks noChangeAspect="1"/>
          </p:cNvPicPr>
          <p:nvPr/>
        </p:nvPicPr>
        <p:blipFill rotWithShape="1">
          <a:blip r:embed="rId2">
            <a:alphaModFix amt="35000"/>
          </a:blip>
          <a:srcRect b="12791"/>
          <a:stretch/>
        </p:blipFill>
        <p:spPr>
          <a:xfrm>
            <a:off x="3174" y="10"/>
            <a:ext cx="12192000" cy="6857990"/>
          </a:xfrm>
          <a:prstGeom prst="rect">
            <a:avLst/>
          </a:prstGeom>
        </p:spPr>
      </p:pic>
      <p:graphicFrame>
        <p:nvGraphicFramePr>
          <p:cNvPr id="22" name="TextBox 6">
            <a:extLst>
              <a:ext uri="{FF2B5EF4-FFF2-40B4-BE49-F238E27FC236}">
                <a16:creationId xmlns:a16="http://schemas.microsoft.com/office/drawing/2014/main" id="{F902BD3C-2C90-F5F6-55AA-F1DE6225218A}"/>
              </a:ext>
            </a:extLst>
          </p:cNvPr>
          <p:cNvGraphicFramePr/>
          <p:nvPr>
            <p:extLst>
              <p:ext uri="{D42A27DB-BD31-4B8C-83A1-F6EECF244321}">
                <p14:modId xmlns:p14="http://schemas.microsoft.com/office/powerpoint/2010/main" val="3141913746"/>
              </p:ext>
            </p:extLst>
          </p:nvPr>
        </p:nvGraphicFramePr>
        <p:xfrm>
          <a:off x="684212" y="685800"/>
          <a:ext cx="8534400" cy="3615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3232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TextBox 3">
            <a:extLst>
              <a:ext uri="{FF2B5EF4-FFF2-40B4-BE49-F238E27FC236}">
                <a16:creationId xmlns:a16="http://schemas.microsoft.com/office/drawing/2014/main" id="{FDA09C62-E4BC-9AEB-3DA2-D7694A0BD821}"/>
              </a:ext>
            </a:extLst>
          </p:cNvPr>
          <p:cNvGraphicFramePr/>
          <p:nvPr>
            <p:extLst>
              <p:ext uri="{D42A27DB-BD31-4B8C-83A1-F6EECF244321}">
                <p14:modId xmlns:p14="http://schemas.microsoft.com/office/powerpoint/2010/main" val="3243724482"/>
              </p:ext>
            </p:extLst>
          </p:nvPr>
        </p:nvGraphicFramePr>
        <p:xfrm>
          <a:off x="1098550" y="1096963"/>
          <a:ext cx="5643563" cy="4333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8139736"/>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aphicFrame>
        <p:nvGraphicFramePr>
          <p:cNvPr id="7" name="TextBox 4">
            <a:extLst>
              <a:ext uri="{FF2B5EF4-FFF2-40B4-BE49-F238E27FC236}">
                <a16:creationId xmlns:a16="http://schemas.microsoft.com/office/drawing/2014/main" id="{E567B993-712D-CA73-15BA-E5EE3E68AB45}"/>
              </a:ext>
            </a:extLst>
          </p:cNvPr>
          <p:cNvGraphicFramePr/>
          <p:nvPr>
            <p:extLst>
              <p:ext uri="{D42A27DB-BD31-4B8C-83A1-F6EECF244321}">
                <p14:modId xmlns:p14="http://schemas.microsoft.com/office/powerpoint/2010/main" val="2288553520"/>
              </p:ext>
            </p:extLst>
          </p:nvPr>
        </p:nvGraphicFramePr>
        <p:xfrm>
          <a:off x="684212" y="685800"/>
          <a:ext cx="10820399" cy="3614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4246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3" name="Rectangle 12">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D7171B7-94E3-FC20-3895-FFE0E0845CBC}"/>
              </a:ext>
            </a:extLst>
          </p:cNvPr>
          <p:cNvSpPr txBox="1"/>
          <p:nvPr/>
        </p:nvSpPr>
        <p:spPr>
          <a:xfrm>
            <a:off x="4706578" y="589722"/>
            <a:ext cx="6798033" cy="5321500"/>
          </a:xfrm>
          <a:prstGeom prst="rect">
            <a:avLst/>
          </a:prstGeom>
        </p:spPr>
        <p:txBody>
          <a:bodyPr vert="horz" lIns="91440" tIns="45720" rIns="91440" bIns="45720" rtlCol="0" anchor="ctr">
            <a:normAutofit/>
          </a:bodyPr>
          <a:lstStyle/>
          <a:p>
            <a:pPr>
              <a:lnSpc>
                <a:spcPct val="90000"/>
              </a:lnSpc>
              <a:spcBef>
                <a:spcPts val="1000"/>
              </a:spcBef>
              <a:buClr>
                <a:schemeClr val="accent1"/>
              </a:buClr>
              <a:buSzPct val="80000"/>
              <a:buFont typeface="Wingdings 3" charset="2"/>
              <a:buChar char=""/>
            </a:pPr>
            <a:r>
              <a:rPr lang="en-US" b="1">
                <a:solidFill>
                  <a:schemeClr val="tx1">
                    <a:lumMod val="75000"/>
                    <a:lumOff val="25000"/>
                  </a:schemeClr>
                </a:solidFill>
              </a:rPr>
              <a:t>PROCEDURES</a:t>
            </a:r>
            <a:r>
              <a:rPr lang="en-US">
                <a:solidFill>
                  <a:schemeClr val="tx1">
                    <a:lumMod val="75000"/>
                    <a:lumOff val="25000"/>
                  </a:schemeClr>
                </a:solidFill>
              </a:rPr>
              <a:t> </a:t>
            </a:r>
          </a:p>
          <a:p>
            <a:pPr indent="-228600">
              <a:lnSpc>
                <a:spcPct val="90000"/>
              </a:lnSpc>
              <a:spcBef>
                <a:spcPts val="1000"/>
              </a:spcBef>
              <a:buClr>
                <a:schemeClr val="accent1"/>
              </a:buClr>
              <a:buSzPct val="80000"/>
              <a:buFont typeface="Wingdings 3" charset="2"/>
              <a:buChar char=""/>
            </a:pPr>
            <a:endParaRPr lang="en-US">
              <a:solidFill>
                <a:schemeClr val="tx1">
                  <a:lumMod val="75000"/>
                  <a:lumOff val="25000"/>
                </a:schemeClr>
              </a:solidFill>
            </a:endParaRPr>
          </a:p>
          <a:p>
            <a:pPr marL="285750" indent="-228600">
              <a:lnSpc>
                <a:spcPct val="90000"/>
              </a:lnSpc>
              <a:spcBef>
                <a:spcPts val="1000"/>
              </a:spcBef>
              <a:buClr>
                <a:schemeClr val="accent1"/>
              </a:buClr>
              <a:buSzPct val="80000"/>
              <a:buFont typeface="Wingdings 3" charset="2"/>
              <a:buChar char=""/>
            </a:pPr>
            <a:r>
              <a:rPr lang="en-US">
                <a:solidFill>
                  <a:schemeClr val="tx1">
                    <a:lumMod val="75000"/>
                    <a:lumOff val="25000"/>
                  </a:schemeClr>
                </a:solidFill>
              </a:rPr>
              <a:t>The bonds may be requested by one of Hawaii's American Job Centers (AJC), an AJC partner, an employer, or by an agency that provides job placement services to justice-involved job applicants. </a:t>
            </a:r>
          </a:p>
          <a:p>
            <a:pPr marL="285750" indent="-228600">
              <a:lnSpc>
                <a:spcPct val="90000"/>
              </a:lnSpc>
              <a:spcBef>
                <a:spcPts val="1000"/>
              </a:spcBef>
              <a:buClr>
                <a:schemeClr val="accent1"/>
              </a:buClr>
              <a:buSzPct val="80000"/>
              <a:buFont typeface="Wingdings 3" charset="2"/>
              <a:buChar char=""/>
            </a:pPr>
            <a:r>
              <a:rPr lang="en-US">
                <a:solidFill>
                  <a:schemeClr val="tx1">
                    <a:lumMod val="75000"/>
                    <a:lumOff val="25000"/>
                  </a:schemeClr>
                </a:solidFill>
              </a:rPr>
              <a:t>To have bonds issued to an employer: </a:t>
            </a:r>
          </a:p>
          <a:p>
            <a:pPr marL="285750" indent="-228600">
              <a:lnSpc>
                <a:spcPct val="90000"/>
              </a:lnSpc>
              <a:spcBef>
                <a:spcPts val="1000"/>
              </a:spcBef>
              <a:buClr>
                <a:schemeClr val="accent1"/>
              </a:buClr>
              <a:buSzPct val="80000"/>
              <a:buFont typeface="Wingdings 3" charset="2"/>
              <a:buChar char=""/>
            </a:pPr>
            <a:endParaRPr lang="en-US">
              <a:solidFill>
                <a:schemeClr val="tx1">
                  <a:lumMod val="75000"/>
                  <a:lumOff val="25000"/>
                </a:schemeClr>
              </a:solidFill>
            </a:endParaRPr>
          </a:p>
          <a:p>
            <a:pPr indent="-228600">
              <a:lnSpc>
                <a:spcPct val="90000"/>
              </a:lnSpc>
              <a:spcBef>
                <a:spcPts val="1000"/>
              </a:spcBef>
              <a:buClr>
                <a:schemeClr val="accent1"/>
              </a:buClr>
              <a:buSzPct val="80000"/>
              <a:buFont typeface="Wingdings 3" charset="2"/>
              <a:buChar char=""/>
            </a:pPr>
            <a:r>
              <a:rPr lang="en-US">
                <a:solidFill>
                  <a:schemeClr val="tx1">
                    <a:lumMod val="75000"/>
                    <a:lumOff val="25000"/>
                  </a:schemeClr>
                </a:solidFill>
              </a:rPr>
              <a:t>1.	Fill-in the information on the "Requesting a Bond" form, Attachment 1.</a:t>
            </a:r>
          </a:p>
          <a:p>
            <a:pPr indent="-228600">
              <a:lnSpc>
                <a:spcPct val="90000"/>
              </a:lnSpc>
              <a:spcBef>
                <a:spcPts val="1000"/>
              </a:spcBef>
              <a:buClr>
                <a:schemeClr val="accent1"/>
              </a:buClr>
              <a:buSzPct val="80000"/>
              <a:buFont typeface="Wingdings 3" charset="2"/>
              <a:buChar char=""/>
            </a:pPr>
            <a:r>
              <a:rPr lang="en-US">
                <a:solidFill>
                  <a:schemeClr val="tx1">
                    <a:lumMod val="75000"/>
                    <a:lumOff val="25000"/>
                  </a:schemeClr>
                </a:solidFill>
              </a:rPr>
              <a:t>2.	Forward the form by e-mail or by U.S. Postal Service to:</a:t>
            </a:r>
          </a:p>
          <a:p>
            <a:pPr lvl="3" indent="-228600">
              <a:lnSpc>
                <a:spcPct val="90000"/>
              </a:lnSpc>
              <a:spcBef>
                <a:spcPts val="1000"/>
              </a:spcBef>
              <a:buClr>
                <a:schemeClr val="accent1"/>
              </a:buClr>
              <a:buSzPct val="80000"/>
              <a:buFont typeface="Wingdings 3" charset="2"/>
              <a:buChar char=""/>
            </a:pPr>
            <a:r>
              <a:rPr lang="en-US">
                <a:solidFill>
                  <a:schemeClr val="tx1">
                    <a:lumMod val="75000"/>
                    <a:lumOff val="25000"/>
                  </a:schemeClr>
                </a:solidFill>
              </a:rPr>
              <a:t>Jarret Yip, State Bonding Coordinator </a:t>
            </a:r>
          </a:p>
          <a:p>
            <a:pPr lvl="3" indent="-228600">
              <a:lnSpc>
                <a:spcPct val="90000"/>
              </a:lnSpc>
              <a:spcBef>
                <a:spcPts val="1000"/>
              </a:spcBef>
              <a:buClr>
                <a:schemeClr val="accent1"/>
              </a:buClr>
              <a:buSzPct val="80000"/>
              <a:buFont typeface="Wingdings 3" charset="2"/>
              <a:buChar char=""/>
            </a:pPr>
            <a:r>
              <a:rPr lang="en-US">
                <a:solidFill>
                  <a:schemeClr val="tx1">
                    <a:lumMod val="75000"/>
                    <a:lumOff val="25000"/>
                  </a:schemeClr>
                </a:solidFill>
              </a:rPr>
              <a:t>DLIR Workforce Development Division </a:t>
            </a:r>
          </a:p>
          <a:p>
            <a:pPr lvl="3" indent="-228600">
              <a:lnSpc>
                <a:spcPct val="90000"/>
              </a:lnSpc>
              <a:spcBef>
                <a:spcPts val="1000"/>
              </a:spcBef>
              <a:buClr>
                <a:schemeClr val="accent1"/>
              </a:buClr>
              <a:buSzPct val="80000"/>
              <a:buFont typeface="Wingdings 3" charset="2"/>
              <a:buChar char=""/>
            </a:pPr>
            <a:r>
              <a:rPr lang="en-US">
                <a:solidFill>
                  <a:schemeClr val="tx1">
                    <a:lumMod val="75000"/>
                    <a:lumOff val="25000"/>
                  </a:schemeClr>
                </a:solidFill>
              </a:rPr>
              <a:t>830 Punchbowl Street, Room 329 Honolulu, HI 96813 </a:t>
            </a:r>
          </a:p>
          <a:p>
            <a:pPr lvl="3" indent="-228600">
              <a:lnSpc>
                <a:spcPct val="90000"/>
              </a:lnSpc>
              <a:spcBef>
                <a:spcPts val="1000"/>
              </a:spcBef>
              <a:buClr>
                <a:schemeClr val="accent1"/>
              </a:buClr>
              <a:buSzPct val="80000"/>
              <a:buFont typeface="Wingdings 3" charset="2"/>
              <a:buChar char=""/>
            </a:pPr>
            <a:r>
              <a:rPr lang="en-US">
                <a:solidFill>
                  <a:schemeClr val="tx1">
                    <a:lumMod val="75000"/>
                    <a:lumOff val="25000"/>
                  </a:schemeClr>
                </a:solidFill>
              </a:rPr>
              <a:t>E-mail: dlir. workforce.develop@hawaii.gov</a:t>
            </a:r>
          </a:p>
        </p:txBody>
      </p:sp>
    </p:spTree>
    <p:extLst>
      <p:ext uri="{BB962C8B-B14F-4D97-AF65-F5344CB8AC3E}">
        <p14:creationId xmlns:p14="http://schemas.microsoft.com/office/powerpoint/2010/main" val="885874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Website&#10;&#10;Description automatically generated">
            <a:extLst>
              <a:ext uri="{FF2B5EF4-FFF2-40B4-BE49-F238E27FC236}">
                <a16:creationId xmlns:a16="http://schemas.microsoft.com/office/drawing/2014/main" id="{3BB41721-0CC1-095F-4C9C-0A255B2BEBB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tretch/>
        </p:blipFill>
        <p:spPr>
          <a:xfrm>
            <a:off x="2093495" y="0"/>
            <a:ext cx="7066547" cy="6858000"/>
          </a:xfrm>
          <a:prstGeom prst="rect">
            <a:avLst/>
          </a:prstGeom>
        </p:spPr>
      </p:pic>
    </p:spTree>
    <p:extLst>
      <p:ext uri="{BB962C8B-B14F-4D97-AF65-F5344CB8AC3E}">
        <p14:creationId xmlns:p14="http://schemas.microsoft.com/office/powerpoint/2010/main" val="2903852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TextBox 5">
            <a:extLst>
              <a:ext uri="{FF2B5EF4-FFF2-40B4-BE49-F238E27FC236}">
                <a16:creationId xmlns:a16="http://schemas.microsoft.com/office/drawing/2014/main" id="{2D802277-E801-904B-2C58-046B3C548BF6}"/>
              </a:ext>
            </a:extLst>
          </p:cNvPr>
          <p:cNvGraphicFramePr/>
          <p:nvPr>
            <p:extLst>
              <p:ext uri="{D42A27DB-BD31-4B8C-83A1-F6EECF244321}">
                <p14:modId xmlns:p14="http://schemas.microsoft.com/office/powerpoint/2010/main" val="3117087912"/>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058526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277</TotalTime>
  <Words>1003</Words>
  <Application>Microsoft Office PowerPoint</Application>
  <PresentationFormat>Widescreen</PresentationFormat>
  <Paragraphs>92</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Century Gothic</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Kuranishi, Harrison</dc:creator>
  <cp:lastModifiedBy>Kuranishi, Harrison</cp:lastModifiedBy>
  <cp:revision>15</cp:revision>
  <cp:lastPrinted>2022-08-30T22:44:35Z</cp:lastPrinted>
  <dcterms:created xsi:type="dcterms:W3CDTF">2022-08-30T21:47:03Z</dcterms:created>
  <dcterms:modified xsi:type="dcterms:W3CDTF">2022-09-30T00:54:23Z</dcterms:modified>
</cp:coreProperties>
</file>