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31"/>
  </p:notesMasterIdLst>
  <p:handoutMasterIdLst>
    <p:handoutMasterId r:id="rId32"/>
  </p:handoutMasterIdLst>
  <p:sldIdLst>
    <p:sldId id="554" r:id="rId7"/>
    <p:sldId id="448" r:id="rId8"/>
    <p:sldId id="556" r:id="rId9"/>
    <p:sldId id="569" r:id="rId10"/>
    <p:sldId id="555" r:id="rId11"/>
    <p:sldId id="553" r:id="rId12"/>
    <p:sldId id="570" r:id="rId13"/>
    <p:sldId id="404" r:id="rId14"/>
    <p:sldId id="403" r:id="rId15"/>
    <p:sldId id="449" r:id="rId16"/>
    <p:sldId id="457" r:id="rId17"/>
    <p:sldId id="455" r:id="rId18"/>
    <p:sldId id="552" r:id="rId19"/>
    <p:sldId id="557" r:id="rId20"/>
    <p:sldId id="559" r:id="rId21"/>
    <p:sldId id="561" r:id="rId22"/>
    <p:sldId id="563" r:id="rId23"/>
    <p:sldId id="562" r:id="rId24"/>
    <p:sldId id="564" r:id="rId25"/>
    <p:sldId id="566" r:id="rId26"/>
    <p:sldId id="567" r:id="rId27"/>
    <p:sldId id="565" r:id="rId28"/>
    <p:sldId id="560" r:id="rId29"/>
    <p:sldId id="56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ard, Natalie" initials="KN" lastIdx="1" clrIdx="0">
    <p:extLst>
      <p:ext uri="{19B8F6BF-5375-455C-9EA6-DF929625EA0E}">
        <p15:presenceInfo xmlns:p15="http://schemas.microsoft.com/office/powerpoint/2012/main" userId="S-1-5-21-795392005-3913728759-1119654287-350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7F"/>
    <a:srgbClr val="C29401"/>
    <a:srgbClr val="A39161"/>
    <a:srgbClr val="FFFFFF"/>
    <a:srgbClr val="1C4187"/>
    <a:srgbClr val="284B8E"/>
    <a:srgbClr val="A29161"/>
    <a:srgbClr val="009900"/>
    <a:srgbClr val="00529C"/>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D4847-DB2F-43B5-93D5-1D881BF9A9A8}" v="290" dt="2023-01-13T22:08:24.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3" autoAdjust="0"/>
    <p:restoredTop sz="92653" autoAdjust="0"/>
  </p:normalViewPr>
  <p:slideViewPr>
    <p:cSldViewPr snapToGrid="0">
      <p:cViewPr varScale="1">
        <p:scale>
          <a:sx n="62" d="100"/>
          <a:sy n="62" d="100"/>
        </p:scale>
        <p:origin x="476" y="4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60" d="100"/>
          <a:sy n="60" d="100"/>
        </p:scale>
        <p:origin x="4398" y="8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8CCB2-1773-4F26-A7E4-23B75CED71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065760D-1A98-4242-A2D9-FD3E152DECE5}">
      <dgm:prSet custT="1"/>
      <dgm:spPr>
        <a:solidFill>
          <a:srgbClr val="263B7F"/>
        </a:solidFill>
      </dgm:spPr>
      <dgm:t>
        <a:bodyPr/>
        <a:lstStyle/>
        <a:p>
          <a:pPr rtl="0"/>
          <a:r>
            <a:rPr lang="en-US" sz="3200" dirty="0"/>
            <a:t>78 employees 74 FTF (31% female)</a:t>
          </a:r>
        </a:p>
      </dgm:t>
    </dgm:pt>
    <dgm:pt modelId="{6D9A0AC1-8FCC-479D-90AE-929749D70E55}" type="parTrans" cxnId="{47E456D8-ABAF-42EF-87C9-D93DDAFB9AF4}">
      <dgm:prSet/>
      <dgm:spPr/>
      <dgm:t>
        <a:bodyPr/>
        <a:lstStyle/>
        <a:p>
          <a:endParaRPr lang="en-US"/>
        </a:p>
      </dgm:t>
    </dgm:pt>
    <dgm:pt modelId="{C79707C0-58BB-4024-B033-23D038A4B3B4}" type="sibTrans" cxnId="{47E456D8-ABAF-42EF-87C9-D93DDAFB9AF4}">
      <dgm:prSet/>
      <dgm:spPr/>
      <dgm:t>
        <a:bodyPr/>
        <a:lstStyle/>
        <a:p>
          <a:endParaRPr lang="en-US"/>
        </a:p>
      </dgm:t>
    </dgm:pt>
    <dgm:pt modelId="{7F046575-6A0E-45BA-8822-0ECCF202ABAB}">
      <dgm:prSet custT="1"/>
      <dgm:spPr>
        <a:solidFill>
          <a:srgbClr val="263B7F"/>
        </a:solidFill>
      </dgm:spPr>
      <dgm:t>
        <a:bodyPr/>
        <a:lstStyle/>
        <a:p>
          <a:pPr rtl="0"/>
          <a:r>
            <a:rPr lang="en-US" sz="3200" dirty="0"/>
            <a:t>415 +/- adjuncts</a:t>
          </a:r>
        </a:p>
      </dgm:t>
    </dgm:pt>
    <dgm:pt modelId="{8C33E179-882F-46CB-AAA6-3CD0DA509BC6}" type="parTrans" cxnId="{5F844E7D-D3BA-4445-8964-0EFCB43C0663}">
      <dgm:prSet/>
      <dgm:spPr/>
      <dgm:t>
        <a:bodyPr/>
        <a:lstStyle/>
        <a:p>
          <a:endParaRPr lang="en-US"/>
        </a:p>
      </dgm:t>
    </dgm:pt>
    <dgm:pt modelId="{A75F5BE6-D6C3-442C-9BE0-9251540FE668}" type="sibTrans" cxnId="{5F844E7D-D3BA-4445-8964-0EFCB43C0663}">
      <dgm:prSet/>
      <dgm:spPr/>
      <dgm:t>
        <a:bodyPr/>
        <a:lstStyle/>
        <a:p>
          <a:endParaRPr lang="en-US"/>
        </a:p>
      </dgm:t>
    </dgm:pt>
    <dgm:pt modelId="{77CFCA3F-7BAE-4A9A-8D8F-DF28742580B9}">
      <dgm:prSet custT="1"/>
      <dgm:spPr>
        <a:solidFill>
          <a:srgbClr val="263B7F"/>
        </a:solidFill>
      </dgm:spPr>
      <dgm:t>
        <a:bodyPr/>
        <a:lstStyle/>
        <a:p>
          <a:pPr rtl="0"/>
          <a:r>
            <a:rPr lang="en-US" sz="3200" dirty="0"/>
            <a:t>School of Engineering</a:t>
          </a:r>
        </a:p>
      </dgm:t>
    </dgm:pt>
    <dgm:pt modelId="{490184E7-5ABA-4FDC-9441-DB662172B508}" type="parTrans" cxnId="{06ABA1AF-8F5D-4D0E-B2B1-8D4E81DD9A04}">
      <dgm:prSet/>
      <dgm:spPr/>
      <dgm:t>
        <a:bodyPr/>
        <a:lstStyle/>
        <a:p>
          <a:endParaRPr lang="en-US"/>
        </a:p>
      </dgm:t>
    </dgm:pt>
    <dgm:pt modelId="{E64708F1-E997-4B58-8984-ECFD12427CBD}" type="sibTrans" cxnId="{06ABA1AF-8F5D-4D0E-B2B1-8D4E81DD9A04}">
      <dgm:prSet/>
      <dgm:spPr/>
      <dgm:t>
        <a:bodyPr/>
        <a:lstStyle/>
        <a:p>
          <a:endParaRPr lang="en-US"/>
        </a:p>
      </dgm:t>
    </dgm:pt>
    <dgm:pt modelId="{D69E554D-AE72-46CA-804F-A0BFFA2B5310}">
      <dgm:prSet custT="1"/>
      <dgm:spPr>
        <a:solidFill>
          <a:srgbClr val="263B7F"/>
        </a:solidFill>
      </dgm:spPr>
      <dgm:t>
        <a:bodyPr/>
        <a:lstStyle/>
        <a:p>
          <a:pPr rtl="0"/>
          <a:r>
            <a:rPr lang="en-US" sz="3200" dirty="0"/>
            <a:t>2 Aero academic departments</a:t>
          </a:r>
        </a:p>
      </dgm:t>
    </dgm:pt>
    <dgm:pt modelId="{59EC98F5-6381-4375-A85F-9F92A973A3F8}" type="parTrans" cxnId="{888299CD-5F62-4E57-A2BC-C19DA209590F}">
      <dgm:prSet/>
      <dgm:spPr/>
      <dgm:t>
        <a:bodyPr/>
        <a:lstStyle/>
        <a:p>
          <a:endParaRPr lang="en-US"/>
        </a:p>
      </dgm:t>
    </dgm:pt>
    <dgm:pt modelId="{9EE84D46-B22A-44E7-A413-7BB604111082}" type="sibTrans" cxnId="{888299CD-5F62-4E57-A2BC-C19DA209590F}">
      <dgm:prSet/>
      <dgm:spPr/>
      <dgm:t>
        <a:bodyPr/>
        <a:lstStyle/>
        <a:p>
          <a:endParaRPr lang="en-US"/>
        </a:p>
      </dgm:t>
    </dgm:pt>
    <dgm:pt modelId="{B4F5E96F-04A4-4953-A742-EAF98DE58FCD}">
      <dgm:prSet/>
      <dgm:spPr>
        <a:solidFill>
          <a:srgbClr val="263B7F"/>
        </a:solidFill>
      </dgm:spPr>
      <dgm:t>
        <a:bodyPr/>
        <a:lstStyle/>
        <a:p>
          <a:pPr rtl="0"/>
          <a:r>
            <a:rPr lang="en-US" dirty="0"/>
            <a:t>Dept of Flight and Dept of Aviation English</a:t>
          </a:r>
        </a:p>
      </dgm:t>
    </dgm:pt>
    <dgm:pt modelId="{BBF09F9E-C301-440E-8C70-1944DD76EAB7}" type="parTrans" cxnId="{4C6685AF-AA22-457C-AE74-2DB286004171}">
      <dgm:prSet/>
      <dgm:spPr/>
      <dgm:t>
        <a:bodyPr/>
        <a:lstStyle/>
        <a:p>
          <a:endParaRPr lang="en-US"/>
        </a:p>
      </dgm:t>
    </dgm:pt>
    <dgm:pt modelId="{82AA6EFB-E8D0-4BC2-A648-BF9189DDA0DF}" type="sibTrans" cxnId="{4C6685AF-AA22-457C-AE74-2DB286004171}">
      <dgm:prSet/>
      <dgm:spPr/>
      <dgm:t>
        <a:bodyPr/>
        <a:lstStyle/>
        <a:p>
          <a:endParaRPr lang="en-US"/>
        </a:p>
      </dgm:t>
    </dgm:pt>
    <dgm:pt modelId="{D76129D2-06A1-7A4A-84A4-C70A6DD0CEB4}" type="pres">
      <dgm:prSet presAssocID="{35E8CCB2-1773-4F26-A7E4-23B75CED71B6}" presName="Name0" presStyleCnt="0">
        <dgm:presLayoutVars>
          <dgm:chMax val="7"/>
          <dgm:chPref val="7"/>
          <dgm:dir/>
        </dgm:presLayoutVars>
      </dgm:prSet>
      <dgm:spPr/>
    </dgm:pt>
    <dgm:pt modelId="{B9200CCC-439C-CA43-93A2-BAAC054BC540}" type="pres">
      <dgm:prSet presAssocID="{35E8CCB2-1773-4F26-A7E4-23B75CED71B6}" presName="Name1" presStyleCnt="0"/>
      <dgm:spPr/>
    </dgm:pt>
    <dgm:pt modelId="{B219B420-4179-024E-B766-33EBF8161D50}" type="pres">
      <dgm:prSet presAssocID="{35E8CCB2-1773-4F26-A7E4-23B75CED71B6}" presName="cycle" presStyleCnt="0"/>
      <dgm:spPr/>
    </dgm:pt>
    <dgm:pt modelId="{8D065B80-A079-244B-B807-D63F4B44A241}" type="pres">
      <dgm:prSet presAssocID="{35E8CCB2-1773-4F26-A7E4-23B75CED71B6}" presName="srcNode" presStyleLbl="node1" presStyleIdx="0" presStyleCnt="5"/>
      <dgm:spPr/>
    </dgm:pt>
    <dgm:pt modelId="{1DA23A71-EFE0-C042-969D-B2936BBA7D25}" type="pres">
      <dgm:prSet presAssocID="{35E8CCB2-1773-4F26-A7E4-23B75CED71B6}" presName="conn" presStyleLbl="parChTrans1D2" presStyleIdx="0" presStyleCnt="1"/>
      <dgm:spPr/>
    </dgm:pt>
    <dgm:pt modelId="{0157B786-5FFC-CE4A-8EA6-0C2C0E8A34D0}" type="pres">
      <dgm:prSet presAssocID="{35E8CCB2-1773-4F26-A7E4-23B75CED71B6}" presName="extraNode" presStyleLbl="node1" presStyleIdx="0" presStyleCnt="5"/>
      <dgm:spPr/>
    </dgm:pt>
    <dgm:pt modelId="{53872815-24D1-B348-A092-E565DD3C4351}" type="pres">
      <dgm:prSet presAssocID="{35E8CCB2-1773-4F26-A7E4-23B75CED71B6}" presName="dstNode" presStyleLbl="node1" presStyleIdx="0" presStyleCnt="5"/>
      <dgm:spPr/>
    </dgm:pt>
    <dgm:pt modelId="{9CFD2C68-742F-924F-88D7-93FBBA56957F}" type="pres">
      <dgm:prSet presAssocID="{F065760D-1A98-4242-A2D9-FD3E152DECE5}" presName="text_1" presStyleLbl="node1" presStyleIdx="0" presStyleCnt="5">
        <dgm:presLayoutVars>
          <dgm:bulletEnabled val="1"/>
        </dgm:presLayoutVars>
      </dgm:prSet>
      <dgm:spPr/>
    </dgm:pt>
    <dgm:pt modelId="{F1FAB7FA-895D-954D-A424-F9A49C0F9377}" type="pres">
      <dgm:prSet presAssocID="{F065760D-1A98-4242-A2D9-FD3E152DECE5}" presName="accent_1" presStyleCnt="0"/>
      <dgm:spPr/>
    </dgm:pt>
    <dgm:pt modelId="{FEE9C676-FB85-5645-9328-1F92D93594AC}" type="pres">
      <dgm:prSet presAssocID="{F065760D-1A98-4242-A2D9-FD3E152DECE5}" presName="accentRepeatNode" presStyleLbl="solidFgAcc1" presStyleIdx="0" presStyleCnt="5"/>
      <dgm:spPr>
        <a:solidFill>
          <a:srgbClr val="A39161"/>
        </a:solidFill>
      </dgm:spPr>
    </dgm:pt>
    <dgm:pt modelId="{740C96B0-7E40-B84D-B9C4-4807DCB56335}" type="pres">
      <dgm:prSet presAssocID="{7F046575-6A0E-45BA-8822-0ECCF202ABAB}" presName="text_2" presStyleLbl="node1" presStyleIdx="1" presStyleCnt="5">
        <dgm:presLayoutVars>
          <dgm:bulletEnabled val="1"/>
        </dgm:presLayoutVars>
      </dgm:prSet>
      <dgm:spPr/>
    </dgm:pt>
    <dgm:pt modelId="{7F2C8DC6-15AE-F749-92BD-42C96AEB478B}" type="pres">
      <dgm:prSet presAssocID="{7F046575-6A0E-45BA-8822-0ECCF202ABAB}" presName="accent_2" presStyleCnt="0"/>
      <dgm:spPr/>
    </dgm:pt>
    <dgm:pt modelId="{EA22DF65-5177-7A4A-BC8E-7F652CC0A5CE}" type="pres">
      <dgm:prSet presAssocID="{7F046575-6A0E-45BA-8822-0ECCF202ABAB}" presName="accentRepeatNode" presStyleLbl="solidFgAcc1" presStyleIdx="1" presStyleCnt="5"/>
      <dgm:spPr>
        <a:solidFill>
          <a:srgbClr val="A39161"/>
        </a:solidFill>
      </dgm:spPr>
    </dgm:pt>
    <dgm:pt modelId="{15725DF3-714B-F046-9B6E-2765F048B3C8}" type="pres">
      <dgm:prSet presAssocID="{77CFCA3F-7BAE-4A9A-8D8F-DF28742580B9}" presName="text_3" presStyleLbl="node1" presStyleIdx="2" presStyleCnt="5">
        <dgm:presLayoutVars>
          <dgm:bulletEnabled val="1"/>
        </dgm:presLayoutVars>
      </dgm:prSet>
      <dgm:spPr/>
    </dgm:pt>
    <dgm:pt modelId="{01B62AE5-D8C1-FD41-A127-7F26FCEA7826}" type="pres">
      <dgm:prSet presAssocID="{77CFCA3F-7BAE-4A9A-8D8F-DF28742580B9}" presName="accent_3" presStyleCnt="0"/>
      <dgm:spPr/>
    </dgm:pt>
    <dgm:pt modelId="{FDDE5E61-91C0-1D48-9547-AFDD92A38045}" type="pres">
      <dgm:prSet presAssocID="{77CFCA3F-7BAE-4A9A-8D8F-DF28742580B9}" presName="accentRepeatNode" presStyleLbl="solidFgAcc1" presStyleIdx="2" presStyleCnt="5"/>
      <dgm:spPr>
        <a:solidFill>
          <a:srgbClr val="A39161"/>
        </a:solidFill>
      </dgm:spPr>
    </dgm:pt>
    <dgm:pt modelId="{5BA6EBA2-955C-434D-9D87-A05E1C140085}" type="pres">
      <dgm:prSet presAssocID="{D69E554D-AE72-46CA-804F-A0BFFA2B5310}" presName="text_4" presStyleLbl="node1" presStyleIdx="3" presStyleCnt="5">
        <dgm:presLayoutVars>
          <dgm:bulletEnabled val="1"/>
        </dgm:presLayoutVars>
      </dgm:prSet>
      <dgm:spPr/>
    </dgm:pt>
    <dgm:pt modelId="{1B90FD90-C60D-2441-8B07-B63295F6A360}" type="pres">
      <dgm:prSet presAssocID="{D69E554D-AE72-46CA-804F-A0BFFA2B5310}" presName="accent_4" presStyleCnt="0"/>
      <dgm:spPr/>
    </dgm:pt>
    <dgm:pt modelId="{1B1EDAC5-3162-8E45-9C08-04637E7F9AA2}" type="pres">
      <dgm:prSet presAssocID="{D69E554D-AE72-46CA-804F-A0BFFA2B5310}" presName="accentRepeatNode" presStyleLbl="solidFgAcc1" presStyleIdx="3" presStyleCnt="5"/>
      <dgm:spPr>
        <a:solidFill>
          <a:srgbClr val="A39161"/>
        </a:solidFill>
      </dgm:spPr>
    </dgm:pt>
    <dgm:pt modelId="{4853387B-E095-4379-8A31-5E7D0A1B7CFB}" type="pres">
      <dgm:prSet presAssocID="{B4F5E96F-04A4-4953-A742-EAF98DE58FCD}" presName="text_5" presStyleLbl="node1" presStyleIdx="4" presStyleCnt="5">
        <dgm:presLayoutVars>
          <dgm:bulletEnabled val="1"/>
        </dgm:presLayoutVars>
      </dgm:prSet>
      <dgm:spPr/>
    </dgm:pt>
    <dgm:pt modelId="{63BFE68B-35B5-49F4-8AFB-C8D5C134A698}" type="pres">
      <dgm:prSet presAssocID="{B4F5E96F-04A4-4953-A742-EAF98DE58FCD}" presName="accent_5" presStyleCnt="0"/>
      <dgm:spPr/>
    </dgm:pt>
    <dgm:pt modelId="{21E3F1B2-1611-4BA4-A68A-94C60447BEDC}" type="pres">
      <dgm:prSet presAssocID="{B4F5E96F-04A4-4953-A742-EAF98DE58FCD}" presName="accentRepeatNode" presStyleLbl="solidFgAcc1" presStyleIdx="4" presStyleCnt="5"/>
      <dgm:spPr>
        <a:solidFill>
          <a:srgbClr val="A29161"/>
        </a:solidFill>
      </dgm:spPr>
    </dgm:pt>
  </dgm:ptLst>
  <dgm:cxnLst>
    <dgm:cxn modelId="{83AF7624-D3E0-FF49-B40D-0BD42CB5FA75}" type="presOf" srcId="{F065760D-1A98-4242-A2D9-FD3E152DECE5}" destId="{9CFD2C68-742F-924F-88D7-93FBBA56957F}" srcOrd="0" destOrd="0" presId="urn:microsoft.com/office/officeart/2008/layout/VerticalCurvedList"/>
    <dgm:cxn modelId="{E3D22B3F-0C2A-D641-B878-B0DF4AE3DBBA}" type="presOf" srcId="{C79707C0-58BB-4024-B033-23D038A4B3B4}" destId="{1DA23A71-EFE0-C042-969D-B2936BBA7D25}" srcOrd="0" destOrd="0" presId="urn:microsoft.com/office/officeart/2008/layout/VerticalCurvedList"/>
    <dgm:cxn modelId="{1B494B6C-5974-6745-8264-9B8C250513CE}" type="presOf" srcId="{77CFCA3F-7BAE-4A9A-8D8F-DF28742580B9}" destId="{15725DF3-714B-F046-9B6E-2765F048B3C8}" srcOrd="0" destOrd="0" presId="urn:microsoft.com/office/officeart/2008/layout/VerticalCurvedList"/>
    <dgm:cxn modelId="{6A4B394E-EE8E-4DB5-921A-48C4B82B1EE3}" type="presOf" srcId="{B4F5E96F-04A4-4953-A742-EAF98DE58FCD}" destId="{4853387B-E095-4379-8A31-5E7D0A1B7CFB}" srcOrd="0" destOrd="0" presId="urn:microsoft.com/office/officeart/2008/layout/VerticalCurvedList"/>
    <dgm:cxn modelId="{B35E3E74-7153-584D-93CB-C0B7CC9C3858}" type="presOf" srcId="{7F046575-6A0E-45BA-8822-0ECCF202ABAB}" destId="{740C96B0-7E40-B84D-B9C4-4807DCB56335}" srcOrd="0" destOrd="0" presId="urn:microsoft.com/office/officeart/2008/layout/VerticalCurvedList"/>
    <dgm:cxn modelId="{5F844E7D-D3BA-4445-8964-0EFCB43C0663}" srcId="{35E8CCB2-1773-4F26-A7E4-23B75CED71B6}" destId="{7F046575-6A0E-45BA-8822-0ECCF202ABAB}" srcOrd="1" destOrd="0" parTransId="{8C33E179-882F-46CB-AAA6-3CD0DA509BC6}" sibTransId="{A75F5BE6-D6C3-442C-9BE0-9251540FE668}"/>
    <dgm:cxn modelId="{4C6685AF-AA22-457C-AE74-2DB286004171}" srcId="{35E8CCB2-1773-4F26-A7E4-23B75CED71B6}" destId="{B4F5E96F-04A4-4953-A742-EAF98DE58FCD}" srcOrd="4" destOrd="0" parTransId="{BBF09F9E-C301-440E-8C70-1944DD76EAB7}" sibTransId="{82AA6EFB-E8D0-4BC2-A648-BF9189DDA0DF}"/>
    <dgm:cxn modelId="{06ABA1AF-8F5D-4D0E-B2B1-8D4E81DD9A04}" srcId="{35E8CCB2-1773-4F26-A7E4-23B75CED71B6}" destId="{77CFCA3F-7BAE-4A9A-8D8F-DF28742580B9}" srcOrd="2" destOrd="0" parTransId="{490184E7-5ABA-4FDC-9441-DB662172B508}" sibTransId="{E64708F1-E997-4B58-8984-ECFD12427CBD}"/>
    <dgm:cxn modelId="{888299CD-5F62-4E57-A2BC-C19DA209590F}" srcId="{35E8CCB2-1773-4F26-A7E4-23B75CED71B6}" destId="{D69E554D-AE72-46CA-804F-A0BFFA2B5310}" srcOrd="3" destOrd="0" parTransId="{59EC98F5-6381-4375-A85F-9F92A973A3F8}" sibTransId="{9EE84D46-B22A-44E7-A413-7BB604111082}"/>
    <dgm:cxn modelId="{47E456D8-ABAF-42EF-87C9-D93DDAFB9AF4}" srcId="{35E8CCB2-1773-4F26-A7E4-23B75CED71B6}" destId="{F065760D-1A98-4242-A2D9-FD3E152DECE5}" srcOrd="0" destOrd="0" parTransId="{6D9A0AC1-8FCC-479D-90AE-929749D70E55}" sibTransId="{C79707C0-58BB-4024-B033-23D038A4B3B4}"/>
    <dgm:cxn modelId="{EFAF2CF5-B402-9D42-82A7-25A965889329}" type="presOf" srcId="{35E8CCB2-1773-4F26-A7E4-23B75CED71B6}" destId="{D76129D2-06A1-7A4A-84A4-C70A6DD0CEB4}" srcOrd="0" destOrd="0" presId="urn:microsoft.com/office/officeart/2008/layout/VerticalCurvedList"/>
    <dgm:cxn modelId="{99A6DFFB-42F5-5F4F-B10A-64E09C7A1E1C}" type="presOf" srcId="{D69E554D-AE72-46CA-804F-A0BFFA2B5310}" destId="{5BA6EBA2-955C-434D-9D87-A05E1C140085}" srcOrd="0" destOrd="0" presId="urn:microsoft.com/office/officeart/2008/layout/VerticalCurvedList"/>
    <dgm:cxn modelId="{36AAE643-70AC-0145-90D5-3329E8271448}" type="presParOf" srcId="{D76129D2-06A1-7A4A-84A4-C70A6DD0CEB4}" destId="{B9200CCC-439C-CA43-93A2-BAAC054BC540}" srcOrd="0" destOrd="0" presId="urn:microsoft.com/office/officeart/2008/layout/VerticalCurvedList"/>
    <dgm:cxn modelId="{3970661E-2528-9A4C-A8D4-8879EA3BE26A}" type="presParOf" srcId="{B9200CCC-439C-CA43-93A2-BAAC054BC540}" destId="{B219B420-4179-024E-B766-33EBF8161D50}" srcOrd="0" destOrd="0" presId="urn:microsoft.com/office/officeart/2008/layout/VerticalCurvedList"/>
    <dgm:cxn modelId="{018739EF-6AC8-574B-8137-6F2EE5B3BCAF}" type="presParOf" srcId="{B219B420-4179-024E-B766-33EBF8161D50}" destId="{8D065B80-A079-244B-B807-D63F4B44A241}" srcOrd="0" destOrd="0" presId="urn:microsoft.com/office/officeart/2008/layout/VerticalCurvedList"/>
    <dgm:cxn modelId="{C6CB038E-776F-554A-A7CD-93CC316C0167}" type="presParOf" srcId="{B219B420-4179-024E-B766-33EBF8161D50}" destId="{1DA23A71-EFE0-C042-969D-B2936BBA7D25}" srcOrd="1" destOrd="0" presId="urn:microsoft.com/office/officeart/2008/layout/VerticalCurvedList"/>
    <dgm:cxn modelId="{90224946-B483-624C-A6C3-3C815364BEB2}" type="presParOf" srcId="{B219B420-4179-024E-B766-33EBF8161D50}" destId="{0157B786-5FFC-CE4A-8EA6-0C2C0E8A34D0}" srcOrd="2" destOrd="0" presId="urn:microsoft.com/office/officeart/2008/layout/VerticalCurvedList"/>
    <dgm:cxn modelId="{D4941526-0156-4245-8324-B343574E57BA}" type="presParOf" srcId="{B219B420-4179-024E-B766-33EBF8161D50}" destId="{53872815-24D1-B348-A092-E565DD3C4351}" srcOrd="3" destOrd="0" presId="urn:microsoft.com/office/officeart/2008/layout/VerticalCurvedList"/>
    <dgm:cxn modelId="{7D984A59-CEE0-4A40-BDFE-4BE2EFB8AA0C}" type="presParOf" srcId="{B9200CCC-439C-CA43-93A2-BAAC054BC540}" destId="{9CFD2C68-742F-924F-88D7-93FBBA56957F}" srcOrd="1" destOrd="0" presId="urn:microsoft.com/office/officeart/2008/layout/VerticalCurvedList"/>
    <dgm:cxn modelId="{42AA204C-BDC3-6349-886F-BC8C8EE7F83A}" type="presParOf" srcId="{B9200CCC-439C-CA43-93A2-BAAC054BC540}" destId="{F1FAB7FA-895D-954D-A424-F9A49C0F9377}" srcOrd="2" destOrd="0" presId="urn:microsoft.com/office/officeart/2008/layout/VerticalCurvedList"/>
    <dgm:cxn modelId="{112DBA42-A73C-654C-9EC5-404907FB30CF}" type="presParOf" srcId="{F1FAB7FA-895D-954D-A424-F9A49C0F9377}" destId="{FEE9C676-FB85-5645-9328-1F92D93594AC}" srcOrd="0" destOrd="0" presId="urn:microsoft.com/office/officeart/2008/layout/VerticalCurvedList"/>
    <dgm:cxn modelId="{39E20F38-4BBD-4648-A77F-5DFA392E9C32}" type="presParOf" srcId="{B9200CCC-439C-CA43-93A2-BAAC054BC540}" destId="{740C96B0-7E40-B84D-B9C4-4807DCB56335}" srcOrd="3" destOrd="0" presId="urn:microsoft.com/office/officeart/2008/layout/VerticalCurvedList"/>
    <dgm:cxn modelId="{1C81A27F-D20E-5744-B5F5-D944DFDE3C4A}" type="presParOf" srcId="{B9200CCC-439C-CA43-93A2-BAAC054BC540}" destId="{7F2C8DC6-15AE-F749-92BD-42C96AEB478B}" srcOrd="4" destOrd="0" presId="urn:microsoft.com/office/officeart/2008/layout/VerticalCurvedList"/>
    <dgm:cxn modelId="{54457AE9-266D-F744-A08A-72B42F860A29}" type="presParOf" srcId="{7F2C8DC6-15AE-F749-92BD-42C96AEB478B}" destId="{EA22DF65-5177-7A4A-BC8E-7F652CC0A5CE}" srcOrd="0" destOrd="0" presId="urn:microsoft.com/office/officeart/2008/layout/VerticalCurvedList"/>
    <dgm:cxn modelId="{9FDB4ED0-EE87-594F-9DAB-D73EA616DE93}" type="presParOf" srcId="{B9200CCC-439C-CA43-93A2-BAAC054BC540}" destId="{15725DF3-714B-F046-9B6E-2765F048B3C8}" srcOrd="5" destOrd="0" presId="urn:microsoft.com/office/officeart/2008/layout/VerticalCurvedList"/>
    <dgm:cxn modelId="{AF748B0F-DBB0-FE4C-AE7E-DE0CF69C9819}" type="presParOf" srcId="{B9200CCC-439C-CA43-93A2-BAAC054BC540}" destId="{01B62AE5-D8C1-FD41-A127-7F26FCEA7826}" srcOrd="6" destOrd="0" presId="urn:microsoft.com/office/officeart/2008/layout/VerticalCurvedList"/>
    <dgm:cxn modelId="{9D2A4314-0A13-D047-90C0-8BBC3FECA38A}" type="presParOf" srcId="{01B62AE5-D8C1-FD41-A127-7F26FCEA7826}" destId="{FDDE5E61-91C0-1D48-9547-AFDD92A38045}" srcOrd="0" destOrd="0" presId="urn:microsoft.com/office/officeart/2008/layout/VerticalCurvedList"/>
    <dgm:cxn modelId="{B6A7623E-0815-344D-B712-431AD73E31B2}" type="presParOf" srcId="{B9200CCC-439C-CA43-93A2-BAAC054BC540}" destId="{5BA6EBA2-955C-434D-9D87-A05E1C140085}" srcOrd="7" destOrd="0" presId="urn:microsoft.com/office/officeart/2008/layout/VerticalCurvedList"/>
    <dgm:cxn modelId="{E7C583D1-A111-8441-9F8F-B52489C45A6B}" type="presParOf" srcId="{B9200CCC-439C-CA43-93A2-BAAC054BC540}" destId="{1B90FD90-C60D-2441-8B07-B63295F6A360}" srcOrd="8" destOrd="0" presId="urn:microsoft.com/office/officeart/2008/layout/VerticalCurvedList"/>
    <dgm:cxn modelId="{24F9214C-6E20-4E4A-B289-CB8DCC6CEFC1}" type="presParOf" srcId="{1B90FD90-C60D-2441-8B07-B63295F6A360}" destId="{1B1EDAC5-3162-8E45-9C08-04637E7F9AA2}" srcOrd="0" destOrd="0" presId="urn:microsoft.com/office/officeart/2008/layout/VerticalCurvedList"/>
    <dgm:cxn modelId="{70D5AC07-AD66-414E-8019-533D89697984}" type="presParOf" srcId="{B9200CCC-439C-CA43-93A2-BAAC054BC540}" destId="{4853387B-E095-4379-8A31-5E7D0A1B7CFB}" srcOrd="9" destOrd="0" presId="urn:microsoft.com/office/officeart/2008/layout/VerticalCurvedList"/>
    <dgm:cxn modelId="{D53D28BB-DDAA-4175-9E53-C43DF3CD40AF}" type="presParOf" srcId="{B9200CCC-439C-CA43-93A2-BAAC054BC540}" destId="{63BFE68B-35B5-49F4-8AFB-C8D5C134A698}" srcOrd="10" destOrd="0" presId="urn:microsoft.com/office/officeart/2008/layout/VerticalCurvedList"/>
    <dgm:cxn modelId="{2D9C83AD-F74D-40B2-9CFC-62A360FE4BFB}" type="presParOf" srcId="{63BFE68B-35B5-49F4-8AFB-C8D5C134A698}" destId="{21E3F1B2-1611-4BA4-A68A-94C60447BED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1BC0EAE-9487-42ED-8AB7-A270231E9D74}" type="doc">
      <dgm:prSet loTypeId="urn:microsoft.com/office/officeart/2005/8/layout/venn2" loCatId="list" qsTypeId="urn:microsoft.com/office/officeart/2005/8/quickstyle/simple1" qsCatId="simple" csTypeId="urn:microsoft.com/office/officeart/2005/8/colors/accent1_2" csCatId="accent1" phldr="1"/>
      <dgm:spPr/>
      <dgm:t>
        <a:bodyPr/>
        <a:lstStyle/>
        <a:p>
          <a:endParaRPr lang="en-US"/>
        </a:p>
      </dgm:t>
    </dgm:pt>
    <dgm:pt modelId="{3BD6039E-2EEC-4217-8639-8A6161CB40C2}">
      <dgm:prSet custT="1"/>
      <dgm:spPr>
        <a:solidFill>
          <a:srgbClr val="FFFFFF">
            <a:alpha val="30000"/>
          </a:srgbClr>
        </a:solidFill>
      </dgm:spPr>
      <dgm:t>
        <a:bodyPr/>
        <a:lstStyle/>
        <a:p>
          <a:pPr rtl="0"/>
          <a:r>
            <a:rPr lang="en-US" sz="1800" b="1" dirty="0"/>
            <a:t>Support 12,991 students</a:t>
          </a:r>
        </a:p>
      </dgm:t>
    </dgm:pt>
    <dgm:pt modelId="{85A1952D-E98E-4FCC-BCF9-379DA9715535}" type="parTrans" cxnId="{2E984603-5894-47C9-B2BE-DDFBC03879C3}">
      <dgm:prSet/>
      <dgm:spPr/>
      <dgm:t>
        <a:bodyPr/>
        <a:lstStyle/>
        <a:p>
          <a:endParaRPr lang="en-US"/>
        </a:p>
      </dgm:t>
    </dgm:pt>
    <dgm:pt modelId="{8FBC354F-E20D-4DBD-B663-8F3050A66EF2}" type="sibTrans" cxnId="{2E984603-5894-47C9-B2BE-DDFBC03879C3}">
      <dgm:prSet/>
      <dgm:spPr/>
      <dgm:t>
        <a:bodyPr/>
        <a:lstStyle/>
        <a:p>
          <a:endParaRPr lang="en-US"/>
        </a:p>
      </dgm:t>
    </dgm:pt>
    <dgm:pt modelId="{EEB90D8E-4DD5-4D15-AE82-7BF28BA8CE4F}">
      <dgm:prSet/>
      <dgm:spPr>
        <a:solidFill>
          <a:srgbClr val="263B7F"/>
        </a:solidFill>
      </dgm:spPr>
      <dgm:t>
        <a:bodyPr/>
        <a:lstStyle/>
        <a:p>
          <a:pPr rtl="0"/>
          <a:r>
            <a:rPr lang="en-US" b="1" dirty="0"/>
            <a:t>21 academic programs</a:t>
          </a:r>
        </a:p>
      </dgm:t>
    </dgm:pt>
    <dgm:pt modelId="{46CA4307-98AC-411B-9749-A448A3D362C8}" type="parTrans" cxnId="{E5C97B1A-5219-4EA6-A5E1-25218C88E5E4}">
      <dgm:prSet/>
      <dgm:spPr/>
      <dgm:t>
        <a:bodyPr/>
        <a:lstStyle/>
        <a:p>
          <a:endParaRPr lang="en-US"/>
        </a:p>
      </dgm:t>
    </dgm:pt>
    <dgm:pt modelId="{CEE1077F-F0E0-4F8B-9D30-0104E8D60921}" type="sibTrans" cxnId="{E5C97B1A-5219-4EA6-A5E1-25218C88E5E4}">
      <dgm:prSet/>
      <dgm:spPr/>
      <dgm:t>
        <a:bodyPr/>
        <a:lstStyle/>
        <a:p>
          <a:endParaRPr lang="en-US"/>
        </a:p>
      </dgm:t>
    </dgm:pt>
    <dgm:pt modelId="{69369BAD-CACA-CD44-AEEA-10A48A9E207B}">
      <dgm:prSet custT="1"/>
      <dgm:spPr>
        <a:solidFill>
          <a:srgbClr val="FFFFFF">
            <a:alpha val="30000"/>
          </a:srgbClr>
        </a:solidFill>
      </dgm:spPr>
      <dgm:t>
        <a:bodyPr/>
        <a:lstStyle/>
        <a:p>
          <a:pPr rtl="0"/>
          <a:r>
            <a:rPr lang="en-US" sz="1800" b="1" dirty="0"/>
            <a:t>Taking 52,089 courses</a:t>
          </a:r>
        </a:p>
      </dgm:t>
    </dgm:pt>
    <dgm:pt modelId="{6184D67B-B06B-BA46-84A3-2A5A800BF48A}" type="parTrans" cxnId="{E5003D8E-8A20-7C4D-BFD6-1FEBEC40B05D}">
      <dgm:prSet/>
      <dgm:spPr/>
      <dgm:t>
        <a:bodyPr/>
        <a:lstStyle/>
        <a:p>
          <a:endParaRPr lang="en-US"/>
        </a:p>
      </dgm:t>
    </dgm:pt>
    <dgm:pt modelId="{DCBD5E52-E48C-884E-AA89-E1B93B8E0C51}" type="sibTrans" cxnId="{E5003D8E-8A20-7C4D-BFD6-1FEBEC40B05D}">
      <dgm:prSet/>
      <dgm:spPr/>
      <dgm:t>
        <a:bodyPr/>
        <a:lstStyle/>
        <a:p>
          <a:endParaRPr lang="en-US"/>
        </a:p>
      </dgm:t>
    </dgm:pt>
    <dgm:pt modelId="{5A678292-69E2-E14C-A66B-A5B791B22429}" type="pres">
      <dgm:prSet presAssocID="{71BC0EAE-9487-42ED-8AB7-A270231E9D74}" presName="Name0" presStyleCnt="0">
        <dgm:presLayoutVars>
          <dgm:chMax val="7"/>
          <dgm:resizeHandles val="exact"/>
        </dgm:presLayoutVars>
      </dgm:prSet>
      <dgm:spPr/>
    </dgm:pt>
    <dgm:pt modelId="{FAE67784-F488-C54B-8711-F1B6B3DB0865}" type="pres">
      <dgm:prSet presAssocID="{71BC0EAE-9487-42ED-8AB7-A270231E9D74}" presName="comp1" presStyleCnt="0"/>
      <dgm:spPr/>
    </dgm:pt>
    <dgm:pt modelId="{848F935C-51A9-E042-B300-57BD6D74599D}" type="pres">
      <dgm:prSet presAssocID="{71BC0EAE-9487-42ED-8AB7-A270231E9D74}" presName="circle1" presStyleLbl="node1" presStyleIdx="0" presStyleCnt="3"/>
      <dgm:spPr/>
    </dgm:pt>
    <dgm:pt modelId="{F8F92AF3-77AF-4B49-AC91-A324B43D3CC2}" type="pres">
      <dgm:prSet presAssocID="{71BC0EAE-9487-42ED-8AB7-A270231E9D74}" presName="c1text" presStyleLbl="node1" presStyleIdx="0" presStyleCnt="3">
        <dgm:presLayoutVars>
          <dgm:bulletEnabled val="1"/>
        </dgm:presLayoutVars>
      </dgm:prSet>
      <dgm:spPr/>
    </dgm:pt>
    <dgm:pt modelId="{C5D67F3D-7CAE-EB43-8435-4B79DC0A334E}" type="pres">
      <dgm:prSet presAssocID="{71BC0EAE-9487-42ED-8AB7-A270231E9D74}" presName="comp2" presStyleCnt="0"/>
      <dgm:spPr/>
    </dgm:pt>
    <dgm:pt modelId="{DAE717E3-EA39-B449-A10A-61736ABC90C8}" type="pres">
      <dgm:prSet presAssocID="{71BC0EAE-9487-42ED-8AB7-A270231E9D74}" presName="circle2" presStyleLbl="node1" presStyleIdx="1" presStyleCnt="3"/>
      <dgm:spPr/>
    </dgm:pt>
    <dgm:pt modelId="{41FB7D1A-2F38-134C-A585-E769F2C0FB34}" type="pres">
      <dgm:prSet presAssocID="{71BC0EAE-9487-42ED-8AB7-A270231E9D74}" presName="c2text" presStyleLbl="node1" presStyleIdx="1" presStyleCnt="3">
        <dgm:presLayoutVars>
          <dgm:bulletEnabled val="1"/>
        </dgm:presLayoutVars>
      </dgm:prSet>
      <dgm:spPr/>
    </dgm:pt>
    <dgm:pt modelId="{DF314DA7-72C0-2047-A189-90199A1E0FAA}" type="pres">
      <dgm:prSet presAssocID="{71BC0EAE-9487-42ED-8AB7-A270231E9D74}" presName="comp3" presStyleCnt="0"/>
      <dgm:spPr/>
    </dgm:pt>
    <dgm:pt modelId="{CA0E485A-A0AB-974C-9328-7A9875FB8E9F}" type="pres">
      <dgm:prSet presAssocID="{71BC0EAE-9487-42ED-8AB7-A270231E9D74}" presName="circle3" presStyleLbl="node1" presStyleIdx="2" presStyleCnt="3"/>
      <dgm:spPr/>
    </dgm:pt>
    <dgm:pt modelId="{5E70217B-E114-B340-A47A-76B63CBE5D9A}" type="pres">
      <dgm:prSet presAssocID="{71BC0EAE-9487-42ED-8AB7-A270231E9D74}" presName="c3text" presStyleLbl="node1" presStyleIdx="2" presStyleCnt="3">
        <dgm:presLayoutVars>
          <dgm:bulletEnabled val="1"/>
        </dgm:presLayoutVars>
      </dgm:prSet>
      <dgm:spPr/>
    </dgm:pt>
  </dgm:ptLst>
  <dgm:cxnLst>
    <dgm:cxn modelId="{2E984603-5894-47C9-B2BE-DDFBC03879C3}" srcId="{71BC0EAE-9487-42ED-8AB7-A270231E9D74}" destId="{3BD6039E-2EEC-4217-8639-8A6161CB40C2}" srcOrd="1" destOrd="0" parTransId="{85A1952D-E98E-4FCC-BCF9-379DA9715535}" sibTransId="{8FBC354F-E20D-4DBD-B663-8F3050A66EF2}"/>
    <dgm:cxn modelId="{E5C97B1A-5219-4EA6-A5E1-25218C88E5E4}" srcId="{71BC0EAE-9487-42ED-8AB7-A270231E9D74}" destId="{EEB90D8E-4DD5-4D15-AE82-7BF28BA8CE4F}" srcOrd="0" destOrd="0" parTransId="{46CA4307-98AC-411B-9749-A448A3D362C8}" sibTransId="{CEE1077F-F0E0-4F8B-9D30-0104E8D60921}"/>
    <dgm:cxn modelId="{4DAF5886-0F83-A34A-B303-06CA39ABB99B}" type="presOf" srcId="{69369BAD-CACA-CD44-AEEA-10A48A9E207B}" destId="{5E70217B-E114-B340-A47A-76B63CBE5D9A}" srcOrd="1" destOrd="0" presId="urn:microsoft.com/office/officeart/2005/8/layout/venn2"/>
    <dgm:cxn modelId="{6632D48C-01ED-AF46-B08E-AE110C21453C}" type="presOf" srcId="{3BD6039E-2EEC-4217-8639-8A6161CB40C2}" destId="{DAE717E3-EA39-B449-A10A-61736ABC90C8}" srcOrd="0" destOrd="0" presId="urn:microsoft.com/office/officeart/2005/8/layout/venn2"/>
    <dgm:cxn modelId="{447DF38D-E238-764A-9588-A32D53DB5CFF}" type="presOf" srcId="{3BD6039E-2EEC-4217-8639-8A6161CB40C2}" destId="{41FB7D1A-2F38-134C-A585-E769F2C0FB34}" srcOrd="1" destOrd="0" presId="urn:microsoft.com/office/officeart/2005/8/layout/venn2"/>
    <dgm:cxn modelId="{E5003D8E-8A20-7C4D-BFD6-1FEBEC40B05D}" srcId="{71BC0EAE-9487-42ED-8AB7-A270231E9D74}" destId="{69369BAD-CACA-CD44-AEEA-10A48A9E207B}" srcOrd="2" destOrd="0" parTransId="{6184D67B-B06B-BA46-84A3-2A5A800BF48A}" sibTransId="{DCBD5E52-E48C-884E-AA89-E1B93B8E0C51}"/>
    <dgm:cxn modelId="{2D2960A8-767E-5A49-82FB-E843BB2E8427}" type="presOf" srcId="{EEB90D8E-4DD5-4D15-AE82-7BF28BA8CE4F}" destId="{F8F92AF3-77AF-4B49-AC91-A324B43D3CC2}" srcOrd="1" destOrd="0" presId="urn:microsoft.com/office/officeart/2005/8/layout/venn2"/>
    <dgm:cxn modelId="{E37E2CC2-9943-734A-B654-A071278237B0}" type="presOf" srcId="{EEB90D8E-4DD5-4D15-AE82-7BF28BA8CE4F}" destId="{848F935C-51A9-E042-B300-57BD6D74599D}" srcOrd="0" destOrd="0" presId="urn:microsoft.com/office/officeart/2005/8/layout/venn2"/>
    <dgm:cxn modelId="{89C21ED0-FA9C-A144-89D9-4969BC827DD1}" type="presOf" srcId="{71BC0EAE-9487-42ED-8AB7-A270231E9D74}" destId="{5A678292-69E2-E14C-A66B-A5B791B22429}" srcOrd="0" destOrd="0" presId="urn:microsoft.com/office/officeart/2005/8/layout/venn2"/>
    <dgm:cxn modelId="{0F89CFE0-CB9F-6B4E-95A3-5A327B9CE5DF}" type="presOf" srcId="{69369BAD-CACA-CD44-AEEA-10A48A9E207B}" destId="{CA0E485A-A0AB-974C-9328-7A9875FB8E9F}" srcOrd="0" destOrd="0" presId="urn:microsoft.com/office/officeart/2005/8/layout/venn2"/>
    <dgm:cxn modelId="{089A0DF3-87E2-364A-A313-B2904EFAB501}" type="presParOf" srcId="{5A678292-69E2-E14C-A66B-A5B791B22429}" destId="{FAE67784-F488-C54B-8711-F1B6B3DB0865}" srcOrd="0" destOrd="0" presId="urn:microsoft.com/office/officeart/2005/8/layout/venn2"/>
    <dgm:cxn modelId="{22CA8E48-7E1F-A948-8672-EFB83CBE8824}" type="presParOf" srcId="{FAE67784-F488-C54B-8711-F1B6B3DB0865}" destId="{848F935C-51A9-E042-B300-57BD6D74599D}" srcOrd="0" destOrd="0" presId="urn:microsoft.com/office/officeart/2005/8/layout/venn2"/>
    <dgm:cxn modelId="{9D5DE8C5-56E8-6048-A163-35CFF3A7D9A5}" type="presParOf" srcId="{FAE67784-F488-C54B-8711-F1B6B3DB0865}" destId="{F8F92AF3-77AF-4B49-AC91-A324B43D3CC2}" srcOrd="1" destOrd="0" presId="urn:microsoft.com/office/officeart/2005/8/layout/venn2"/>
    <dgm:cxn modelId="{6F25D5E6-FA3E-2E42-B3C8-89AFB0ABE948}" type="presParOf" srcId="{5A678292-69E2-E14C-A66B-A5B791B22429}" destId="{C5D67F3D-7CAE-EB43-8435-4B79DC0A334E}" srcOrd="1" destOrd="0" presId="urn:microsoft.com/office/officeart/2005/8/layout/venn2"/>
    <dgm:cxn modelId="{D1E21AD0-E6C9-C141-B151-FE7982550334}" type="presParOf" srcId="{C5D67F3D-7CAE-EB43-8435-4B79DC0A334E}" destId="{DAE717E3-EA39-B449-A10A-61736ABC90C8}" srcOrd="0" destOrd="0" presId="urn:microsoft.com/office/officeart/2005/8/layout/venn2"/>
    <dgm:cxn modelId="{BDA7D7DB-9964-D041-8561-CE8C2898080E}" type="presParOf" srcId="{C5D67F3D-7CAE-EB43-8435-4B79DC0A334E}" destId="{41FB7D1A-2F38-134C-A585-E769F2C0FB34}" srcOrd="1" destOrd="0" presId="urn:microsoft.com/office/officeart/2005/8/layout/venn2"/>
    <dgm:cxn modelId="{FFC70F0D-4BA3-D34B-A14E-E7CCA6DC76A3}" type="presParOf" srcId="{5A678292-69E2-E14C-A66B-A5B791B22429}" destId="{DF314DA7-72C0-2047-A189-90199A1E0FAA}" srcOrd="2" destOrd="0" presId="urn:microsoft.com/office/officeart/2005/8/layout/venn2"/>
    <dgm:cxn modelId="{529021EC-EB9F-2840-A2F9-EC0FA8F1989D}" type="presParOf" srcId="{DF314DA7-72C0-2047-A189-90199A1E0FAA}" destId="{CA0E485A-A0AB-974C-9328-7A9875FB8E9F}" srcOrd="0" destOrd="0" presId="urn:microsoft.com/office/officeart/2005/8/layout/venn2"/>
    <dgm:cxn modelId="{2CC9C300-1B5D-BA4D-A314-F0FE47395CE3}" type="presParOf" srcId="{DF314DA7-72C0-2047-A189-90199A1E0FAA}" destId="{5E70217B-E114-B340-A47A-76B63CBE5D9A}"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5E8CCB2-1773-4F26-A7E4-23B75CED71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065760D-1A98-4242-A2D9-FD3E152DECE5}">
      <dgm:prSet custT="1"/>
      <dgm:spPr>
        <a:solidFill>
          <a:srgbClr val="263B7F"/>
        </a:solidFill>
      </dgm:spPr>
      <dgm:t>
        <a:bodyPr/>
        <a:lstStyle/>
        <a:p>
          <a:pPr rtl="0"/>
          <a:r>
            <a:rPr lang="en-US" sz="3200" dirty="0"/>
            <a:t>BSE awarded ABET accreditation </a:t>
          </a:r>
          <a:r>
            <a:rPr lang="en-US" sz="1800" dirty="0"/>
            <a:t>(all engineering undergrad awarded ABET)</a:t>
          </a:r>
        </a:p>
      </dgm:t>
    </dgm:pt>
    <dgm:pt modelId="{6D9A0AC1-8FCC-479D-90AE-929749D70E55}" type="parTrans" cxnId="{47E456D8-ABAF-42EF-87C9-D93DDAFB9AF4}">
      <dgm:prSet/>
      <dgm:spPr/>
      <dgm:t>
        <a:bodyPr/>
        <a:lstStyle/>
        <a:p>
          <a:endParaRPr lang="en-US"/>
        </a:p>
      </dgm:t>
    </dgm:pt>
    <dgm:pt modelId="{C79707C0-58BB-4024-B033-23D038A4B3B4}" type="sibTrans" cxnId="{47E456D8-ABAF-42EF-87C9-D93DDAFB9AF4}">
      <dgm:prSet/>
      <dgm:spPr/>
      <dgm:t>
        <a:bodyPr/>
        <a:lstStyle/>
        <a:p>
          <a:endParaRPr lang="en-US"/>
        </a:p>
      </dgm:t>
    </dgm:pt>
    <dgm:pt modelId="{7F046575-6A0E-45BA-8822-0ECCF202ABAB}">
      <dgm:prSet custT="1"/>
      <dgm:spPr>
        <a:solidFill>
          <a:srgbClr val="263B7F"/>
        </a:solidFill>
      </dgm:spPr>
      <dgm:t>
        <a:bodyPr/>
        <a:lstStyle/>
        <a:p>
          <a:pPr rtl="0"/>
          <a:r>
            <a:rPr lang="en-US" sz="3200" dirty="0"/>
            <a:t>Master in Space Operations growth </a:t>
          </a:r>
          <a:r>
            <a:rPr lang="en-US" sz="1800" dirty="0"/>
            <a:t>(329 applications in first year)</a:t>
          </a:r>
        </a:p>
      </dgm:t>
    </dgm:pt>
    <dgm:pt modelId="{8C33E179-882F-46CB-AAA6-3CD0DA509BC6}" type="parTrans" cxnId="{5F844E7D-D3BA-4445-8964-0EFCB43C0663}">
      <dgm:prSet/>
      <dgm:spPr/>
      <dgm:t>
        <a:bodyPr/>
        <a:lstStyle/>
        <a:p>
          <a:endParaRPr lang="en-US"/>
        </a:p>
      </dgm:t>
    </dgm:pt>
    <dgm:pt modelId="{A75F5BE6-D6C3-442C-9BE0-9251540FE668}" type="sibTrans" cxnId="{5F844E7D-D3BA-4445-8964-0EFCB43C0663}">
      <dgm:prSet/>
      <dgm:spPr/>
      <dgm:t>
        <a:bodyPr/>
        <a:lstStyle/>
        <a:p>
          <a:endParaRPr lang="en-US"/>
        </a:p>
      </dgm:t>
    </dgm:pt>
    <dgm:pt modelId="{77CFCA3F-7BAE-4A9A-8D8F-DF28742580B9}">
      <dgm:prSet custT="1"/>
      <dgm:spPr>
        <a:solidFill>
          <a:srgbClr val="263B7F"/>
        </a:solidFill>
      </dgm:spPr>
      <dgm:t>
        <a:bodyPr/>
        <a:lstStyle/>
        <a:p>
          <a:pPr rtl="0"/>
          <a:r>
            <a:rPr lang="en-US" sz="3200" dirty="0"/>
            <a:t>Master of Science in Aviation Safety </a:t>
          </a:r>
          <a:r>
            <a:rPr lang="en-US" sz="1800" dirty="0"/>
            <a:t>(July 2022)</a:t>
          </a:r>
        </a:p>
      </dgm:t>
    </dgm:pt>
    <dgm:pt modelId="{490184E7-5ABA-4FDC-9441-DB662172B508}" type="parTrans" cxnId="{06ABA1AF-8F5D-4D0E-B2B1-8D4E81DD9A04}">
      <dgm:prSet/>
      <dgm:spPr/>
      <dgm:t>
        <a:bodyPr/>
        <a:lstStyle/>
        <a:p>
          <a:endParaRPr lang="en-US"/>
        </a:p>
      </dgm:t>
    </dgm:pt>
    <dgm:pt modelId="{E64708F1-E997-4B58-8984-ECFD12427CBD}" type="sibTrans" cxnId="{06ABA1AF-8F5D-4D0E-B2B1-8D4E81DD9A04}">
      <dgm:prSet/>
      <dgm:spPr/>
      <dgm:t>
        <a:bodyPr/>
        <a:lstStyle/>
        <a:p>
          <a:endParaRPr lang="en-US"/>
        </a:p>
      </dgm:t>
    </dgm:pt>
    <dgm:pt modelId="{D69E554D-AE72-46CA-804F-A0BFFA2B5310}">
      <dgm:prSet custT="1"/>
      <dgm:spPr>
        <a:solidFill>
          <a:srgbClr val="263B7F"/>
        </a:solidFill>
      </dgm:spPr>
      <dgm:t>
        <a:bodyPr/>
        <a:lstStyle/>
        <a:p>
          <a:pPr rtl="0"/>
          <a:r>
            <a:rPr lang="en-US" sz="3200" dirty="0"/>
            <a:t>Master in Aviation Cybersecurity </a:t>
          </a:r>
          <a:r>
            <a:rPr lang="en-US" sz="1800" dirty="0"/>
            <a:t>(July 2022)</a:t>
          </a:r>
        </a:p>
      </dgm:t>
    </dgm:pt>
    <dgm:pt modelId="{59EC98F5-6381-4375-A85F-9F92A973A3F8}" type="parTrans" cxnId="{888299CD-5F62-4E57-A2BC-C19DA209590F}">
      <dgm:prSet/>
      <dgm:spPr/>
      <dgm:t>
        <a:bodyPr/>
        <a:lstStyle/>
        <a:p>
          <a:endParaRPr lang="en-US"/>
        </a:p>
      </dgm:t>
    </dgm:pt>
    <dgm:pt modelId="{9EE84D46-B22A-44E7-A413-7BB604111082}" type="sibTrans" cxnId="{888299CD-5F62-4E57-A2BC-C19DA209590F}">
      <dgm:prSet/>
      <dgm:spPr/>
      <dgm:t>
        <a:bodyPr/>
        <a:lstStyle/>
        <a:p>
          <a:endParaRPr lang="en-US"/>
        </a:p>
      </dgm:t>
    </dgm:pt>
    <dgm:pt modelId="{66D61DC5-5FB8-40D3-AD14-9D35842323FB}">
      <dgm:prSet custT="1"/>
      <dgm:spPr>
        <a:solidFill>
          <a:srgbClr val="263B7F"/>
        </a:solidFill>
      </dgm:spPr>
      <dgm:t>
        <a:bodyPr/>
        <a:lstStyle/>
        <a:p>
          <a:pPr rtl="0"/>
          <a:r>
            <a:rPr lang="en-US" sz="3200" dirty="0"/>
            <a:t>BS in Pilot Operations </a:t>
          </a:r>
          <a:r>
            <a:rPr lang="en-US" sz="1800" dirty="0"/>
            <a:t>(Jan 2023)</a:t>
          </a:r>
        </a:p>
      </dgm:t>
    </dgm:pt>
    <dgm:pt modelId="{37B1881A-2C22-4CBF-A772-D8902C1B55C0}" type="parTrans" cxnId="{68729043-AA57-4256-9510-B9916E27D3B2}">
      <dgm:prSet/>
      <dgm:spPr/>
      <dgm:t>
        <a:bodyPr/>
        <a:lstStyle/>
        <a:p>
          <a:endParaRPr lang="en-US"/>
        </a:p>
      </dgm:t>
    </dgm:pt>
    <dgm:pt modelId="{734DEF7F-9A0F-4A6F-8E4B-FBDDAEC2A617}" type="sibTrans" cxnId="{68729043-AA57-4256-9510-B9916E27D3B2}">
      <dgm:prSet/>
      <dgm:spPr/>
      <dgm:t>
        <a:bodyPr/>
        <a:lstStyle/>
        <a:p>
          <a:endParaRPr lang="en-US"/>
        </a:p>
      </dgm:t>
    </dgm:pt>
    <dgm:pt modelId="{D76129D2-06A1-7A4A-84A4-C70A6DD0CEB4}" type="pres">
      <dgm:prSet presAssocID="{35E8CCB2-1773-4F26-A7E4-23B75CED71B6}" presName="Name0" presStyleCnt="0">
        <dgm:presLayoutVars>
          <dgm:chMax val="7"/>
          <dgm:chPref val="7"/>
          <dgm:dir/>
        </dgm:presLayoutVars>
      </dgm:prSet>
      <dgm:spPr/>
    </dgm:pt>
    <dgm:pt modelId="{B9200CCC-439C-CA43-93A2-BAAC054BC540}" type="pres">
      <dgm:prSet presAssocID="{35E8CCB2-1773-4F26-A7E4-23B75CED71B6}" presName="Name1" presStyleCnt="0"/>
      <dgm:spPr/>
    </dgm:pt>
    <dgm:pt modelId="{B219B420-4179-024E-B766-33EBF8161D50}" type="pres">
      <dgm:prSet presAssocID="{35E8CCB2-1773-4F26-A7E4-23B75CED71B6}" presName="cycle" presStyleCnt="0"/>
      <dgm:spPr/>
    </dgm:pt>
    <dgm:pt modelId="{8D065B80-A079-244B-B807-D63F4B44A241}" type="pres">
      <dgm:prSet presAssocID="{35E8CCB2-1773-4F26-A7E4-23B75CED71B6}" presName="srcNode" presStyleLbl="node1" presStyleIdx="0" presStyleCnt="5"/>
      <dgm:spPr/>
    </dgm:pt>
    <dgm:pt modelId="{1DA23A71-EFE0-C042-969D-B2936BBA7D25}" type="pres">
      <dgm:prSet presAssocID="{35E8CCB2-1773-4F26-A7E4-23B75CED71B6}" presName="conn" presStyleLbl="parChTrans1D2" presStyleIdx="0" presStyleCnt="1"/>
      <dgm:spPr/>
    </dgm:pt>
    <dgm:pt modelId="{0157B786-5FFC-CE4A-8EA6-0C2C0E8A34D0}" type="pres">
      <dgm:prSet presAssocID="{35E8CCB2-1773-4F26-A7E4-23B75CED71B6}" presName="extraNode" presStyleLbl="node1" presStyleIdx="0" presStyleCnt="5"/>
      <dgm:spPr/>
    </dgm:pt>
    <dgm:pt modelId="{53872815-24D1-B348-A092-E565DD3C4351}" type="pres">
      <dgm:prSet presAssocID="{35E8CCB2-1773-4F26-A7E4-23B75CED71B6}" presName="dstNode" presStyleLbl="node1" presStyleIdx="0" presStyleCnt="5"/>
      <dgm:spPr/>
    </dgm:pt>
    <dgm:pt modelId="{9CFD2C68-742F-924F-88D7-93FBBA56957F}" type="pres">
      <dgm:prSet presAssocID="{F065760D-1A98-4242-A2D9-FD3E152DECE5}" presName="text_1" presStyleLbl="node1" presStyleIdx="0" presStyleCnt="5">
        <dgm:presLayoutVars>
          <dgm:bulletEnabled val="1"/>
        </dgm:presLayoutVars>
      </dgm:prSet>
      <dgm:spPr/>
    </dgm:pt>
    <dgm:pt modelId="{F1FAB7FA-895D-954D-A424-F9A49C0F9377}" type="pres">
      <dgm:prSet presAssocID="{F065760D-1A98-4242-A2D9-FD3E152DECE5}" presName="accent_1" presStyleCnt="0"/>
      <dgm:spPr/>
    </dgm:pt>
    <dgm:pt modelId="{FEE9C676-FB85-5645-9328-1F92D93594AC}" type="pres">
      <dgm:prSet presAssocID="{F065760D-1A98-4242-A2D9-FD3E152DECE5}" presName="accentRepeatNode" presStyleLbl="solidFgAcc1" presStyleIdx="0" presStyleCnt="5"/>
      <dgm:spPr>
        <a:solidFill>
          <a:srgbClr val="A39161"/>
        </a:solidFill>
      </dgm:spPr>
    </dgm:pt>
    <dgm:pt modelId="{740C96B0-7E40-B84D-B9C4-4807DCB56335}" type="pres">
      <dgm:prSet presAssocID="{7F046575-6A0E-45BA-8822-0ECCF202ABAB}" presName="text_2" presStyleLbl="node1" presStyleIdx="1" presStyleCnt="5">
        <dgm:presLayoutVars>
          <dgm:bulletEnabled val="1"/>
        </dgm:presLayoutVars>
      </dgm:prSet>
      <dgm:spPr/>
    </dgm:pt>
    <dgm:pt modelId="{7F2C8DC6-15AE-F749-92BD-42C96AEB478B}" type="pres">
      <dgm:prSet presAssocID="{7F046575-6A0E-45BA-8822-0ECCF202ABAB}" presName="accent_2" presStyleCnt="0"/>
      <dgm:spPr/>
    </dgm:pt>
    <dgm:pt modelId="{EA22DF65-5177-7A4A-BC8E-7F652CC0A5CE}" type="pres">
      <dgm:prSet presAssocID="{7F046575-6A0E-45BA-8822-0ECCF202ABAB}" presName="accentRepeatNode" presStyleLbl="solidFgAcc1" presStyleIdx="1" presStyleCnt="5"/>
      <dgm:spPr>
        <a:solidFill>
          <a:srgbClr val="A39161"/>
        </a:solidFill>
      </dgm:spPr>
    </dgm:pt>
    <dgm:pt modelId="{15725DF3-714B-F046-9B6E-2765F048B3C8}" type="pres">
      <dgm:prSet presAssocID="{77CFCA3F-7BAE-4A9A-8D8F-DF28742580B9}" presName="text_3" presStyleLbl="node1" presStyleIdx="2" presStyleCnt="5">
        <dgm:presLayoutVars>
          <dgm:bulletEnabled val="1"/>
        </dgm:presLayoutVars>
      </dgm:prSet>
      <dgm:spPr/>
    </dgm:pt>
    <dgm:pt modelId="{01B62AE5-D8C1-FD41-A127-7F26FCEA7826}" type="pres">
      <dgm:prSet presAssocID="{77CFCA3F-7BAE-4A9A-8D8F-DF28742580B9}" presName="accent_3" presStyleCnt="0"/>
      <dgm:spPr/>
    </dgm:pt>
    <dgm:pt modelId="{FDDE5E61-91C0-1D48-9547-AFDD92A38045}" type="pres">
      <dgm:prSet presAssocID="{77CFCA3F-7BAE-4A9A-8D8F-DF28742580B9}" presName="accentRepeatNode" presStyleLbl="solidFgAcc1" presStyleIdx="2" presStyleCnt="5"/>
      <dgm:spPr>
        <a:solidFill>
          <a:srgbClr val="A39161"/>
        </a:solidFill>
      </dgm:spPr>
    </dgm:pt>
    <dgm:pt modelId="{5BA6EBA2-955C-434D-9D87-A05E1C140085}" type="pres">
      <dgm:prSet presAssocID="{D69E554D-AE72-46CA-804F-A0BFFA2B5310}" presName="text_4" presStyleLbl="node1" presStyleIdx="3" presStyleCnt="5">
        <dgm:presLayoutVars>
          <dgm:bulletEnabled val="1"/>
        </dgm:presLayoutVars>
      </dgm:prSet>
      <dgm:spPr/>
    </dgm:pt>
    <dgm:pt modelId="{1B90FD90-C60D-2441-8B07-B63295F6A360}" type="pres">
      <dgm:prSet presAssocID="{D69E554D-AE72-46CA-804F-A0BFFA2B5310}" presName="accent_4" presStyleCnt="0"/>
      <dgm:spPr/>
    </dgm:pt>
    <dgm:pt modelId="{1B1EDAC5-3162-8E45-9C08-04637E7F9AA2}" type="pres">
      <dgm:prSet presAssocID="{D69E554D-AE72-46CA-804F-A0BFFA2B5310}" presName="accentRepeatNode" presStyleLbl="solidFgAcc1" presStyleIdx="3" presStyleCnt="5"/>
      <dgm:spPr>
        <a:solidFill>
          <a:srgbClr val="A39161"/>
        </a:solidFill>
      </dgm:spPr>
    </dgm:pt>
    <dgm:pt modelId="{9DF2E4C0-8B95-47C0-B2D2-70BBEA9888C0}" type="pres">
      <dgm:prSet presAssocID="{66D61DC5-5FB8-40D3-AD14-9D35842323FB}" presName="text_5" presStyleLbl="node1" presStyleIdx="4" presStyleCnt="5">
        <dgm:presLayoutVars>
          <dgm:bulletEnabled val="1"/>
        </dgm:presLayoutVars>
      </dgm:prSet>
      <dgm:spPr/>
    </dgm:pt>
    <dgm:pt modelId="{DD59603F-5DED-4104-9AFF-E433FED7F7DE}" type="pres">
      <dgm:prSet presAssocID="{66D61DC5-5FB8-40D3-AD14-9D35842323FB}" presName="accent_5" presStyleCnt="0"/>
      <dgm:spPr/>
    </dgm:pt>
    <dgm:pt modelId="{37FDEF0F-CBBF-4616-B750-D3FBF995F46B}" type="pres">
      <dgm:prSet presAssocID="{66D61DC5-5FB8-40D3-AD14-9D35842323FB}" presName="accentRepeatNode" presStyleLbl="solidFgAcc1" presStyleIdx="4" presStyleCnt="5"/>
      <dgm:spPr>
        <a:blipFill rotWithShape="0">
          <a:blip xmlns:r="http://schemas.openxmlformats.org/officeDocument/2006/relationships" r:embed="rId1"/>
          <a:srcRect/>
          <a:stretch>
            <a:fillRect/>
          </a:stretch>
        </a:blipFill>
      </dgm:spPr>
    </dgm:pt>
  </dgm:ptLst>
  <dgm:cxnLst>
    <dgm:cxn modelId="{83AF7624-D3E0-FF49-B40D-0BD42CB5FA75}" type="presOf" srcId="{F065760D-1A98-4242-A2D9-FD3E152DECE5}" destId="{9CFD2C68-742F-924F-88D7-93FBBA56957F}" srcOrd="0" destOrd="0" presId="urn:microsoft.com/office/officeart/2008/layout/VerticalCurvedList"/>
    <dgm:cxn modelId="{E3D22B3F-0C2A-D641-B878-B0DF4AE3DBBA}" type="presOf" srcId="{C79707C0-58BB-4024-B033-23D038A4B3B4}" destId="{1DA23A71-EFE0-C042-969D-B2936BBA7D25}" srcOrd="0" destOrd="0" presId="urn:microsoft.com/office/officeart/2008/layout/VerticalCurvedList"/>
    <dgm:cxn modelId="{68729043-AA57-4256-9510-B9916E27D3B2}" srcId="{35E8CCB2-1773-4F26-A7E4-23B75CED71B6}" destId="{66D61DC5-5FB8-40D3-AD14-9D35842323FB}" srcOrd="4" destOrd="0" parTransId="{37B1881A-2C22-4CBF-A772-D8902C1B55C0}" sibTransId="{734DEF7F-9A0F-4A6F-8E4B-FBDDAEC2A617}"/>
    <dgm:cxn modelId="{1B494B6C-5974-6745-8264-9B8C250513CE}" type="presOf" srcId="{77CFCA3F-7BAE-4A9A-8D8F-DF28742580B9}" destId="{15725DF3-714B-F046-9B6E-2765F048B3C8}" srcOrd="0" destOrd="0" presId="urn:microsoft.com/office/officeart/2008/layout/VerticalCurvedList"/>
    <dgm:cxn modelId="{B35E3E74-7153-584D-93CB-C0B7CC9C3858}" type="presOf" srcId="{7F046575-6A0E-45BA-8822-0ECCF202ABAB}" destId="{740C96B0-7E40-B84D-B9C4-4807DCB56335}" srcOrd="0" destOrd="0" presId="urn:microsoft.com/office/officeart/2008/layout/VerticalCurvedList"/>
    <dgm:cxn modelId="{5F844E7D-D3BA-4445-8964-0EFCB43C0663}" srcId="{35E8CCB2-1773-4F26-A7E4-23B75CED71B6}" destId="{7F046575-6A0E-45BA-8822-0ECCF202ABAB}" srcOrd="1" destOrd="0" parTransId="{8C33E179-882F-46CB-AAA6-3CD0DA509BC6}" sibTransId="{A75F5BE6-D6C3-442C-9BE0-9251540FE668}"/>
    <dgm:cxn modelId="{E4879681-7B84-45F8-9CB6-CA685D152733}" type="presOf" srcId="{66D61DC5-5FB8-40D3-AD14-9D35842323FB}" destId="{9DF2E4C0-8B95-47C0-B2D2-70BBEA9888C0}" srcOrd="0" destOrd="0" presId="urn:microsoft.com/office/officeart/2008/layout/VerticalCurvedList"/>
    <dgm:cxn modelId="{06ABA1AF-8F5D-4D0E-B2B1-8D4E81DD9A04}" srcId="{35E8CCB2-1773-4F26-A7E4-23B75CED71B6}" destId="{77CFCA3F-7BAE-4A9A-8D8F-DF28742580B9}" srcOrd="2" destOrd="0" parTransId="{490184E7-5ABA-4FDC-9441-DB662172B508}" sibTransId="{E64708F1-E997-4B58-8984-ECFD12427CBD}"/>
    <dgm:cxn modelId="{888299CD-5F62-4E57-A2BC-C19DA209590F}" srcId="{35E8CCB2-1773-4F26-A7E4-23B75CED71B6}" destId="{D69E554D-AE72-46CA-804F-A0BFFA2B5310}" srcOrd="3" destOrd="0" parTransId="{59EC98F5-6381-4375-A85F-9F92A973A3F8}" sibTransId="{9EE84D46-B22A-44E7-A413-7BB604111082}"/>
    <dgm:cxn modelId="{47E456D8-ABAF-42EF-87C9-D93DDAFB9AF4}" srcId="{35E8CCB2-1773-4F26-A7E4-23B75CED71B6}" destId="{F065760D-1A98-4242-A2D9-FD3E152DECE5}" srcOrd="0" destOrd="0" parTransId="{6D9A0AC1-8FCC-479D-90AE-929749D70E55}" sibTransId="{C79707C0-58BB-4024-B033-23D038A4B3B4}"/>
    <dgm:cxn modelId="{EFAF2CF5-B402-9D42-82A7-25A965889329}" type="presOf" srcId="{35E8CCB2-1773-4F26-A7E4-23B75CED71B6}" destId="{D76129D2-06A1-7A4A-84A4-C70A6DD0CEB4}" srcOrd="0" destOrd="0" presId="urn:microsoft.com/office/officeart/2008/layout/VerticalCurvedList"/>
    <dgm:cxn modelId="{99A6DFFB-42F5-5F4F-B10A-64E09C7A1E1C}" type="presOf" srcId="{D69E554D-AE72-46CA-804F-A0BFFA2B5310}" destId="{5BA6EBA2-955C-434D-9D87-A05E1C140085}" srcOrd="0" destOrd="0" presId="urn:microsoft.com/office/officeart/2008/layout/VerticalCurvedList"/>
    <dgm:cxn modelId="{36AAE643-70AC-0145-90D5-3329E8271448}" type="presParOf" srcId="{D76129D2-06A1-7A4A-84A4-C70A6DD0CEB4}" destId="{B9200CCC-439C-CA43-93A2-BAAC054BC540}" srcOrd="0" destOrd="0" presId="urn:microsoft.com/office/officeart/2008/layout/VerticalCurvedList"/>
    <dgm:cxn modelId="{3970661E-2528-9A4C-A8D4-8879EA3BE26A}" type="presParOf" srcId="{B9200CCC-439C-CA43-93A2-BAAC054BC540}" destId="{B219B420-4179-024E-B766-33EBF8161D50}" srcOrd="0" destOrd="0" presId="urn:microsoft.com/office/officeart/2008/layout/VerticalCurvedList"/>
    <dgm:cxn modelId="{018739EF-6AC8-574B-8137-6F2EE5B3BCAF}" type="presParOf" srcId="{B219B420-4179-024E-B766-33EBF8161D50}" destId="{8D065B80-A079-244B-B807-D63F4B44A241}" srcOrd="0" destOrd="0" presId="urn:microsoft.com/office/officeart/2008/layout/VerticalCurvedList"/>
    <dgm:cxn modelId="{C6CB038E-776F-554A-A7CD-93CC316C0167}" type="presParOf" srcId="{B219B420-4179-024E-B766-33EBF8161D50}" destId="{1DA23A71-EFE0-C042-969D-B2936BBA7D25}" srcOrd="1" destOrd="0" presId="urn:microsoft.com/office/officeart/2008/layout/VerticalCurvedList"/>
    <dgm:cxn modelId="{90224946-B483-624C-A6C3-3C815364BEB2}" type="presParOf" srcId="{B219B420-4179-024E-B766-33EBF8161D50}" destId="{0157B786-5FFC-CE4A-8EA6-0C2C0E8A34D0}" srcOrd="2" destOrd="0" presId="urn:microsoft.com/office/officeart/2008/layout/VerticalCurvedList"/>
    <dgm:cxn modelId="{D4941526-0156-4245-8324-B343574E57BA}" type="presParOf" srcId="{B219B420-4179-024E-B766-33EBF8161D50}" destId="{53872815-24D1-B348-A092-E565DD3C4351}" srcOrd="3" destOrd="0" presId="urn:microsoft.com/office/officeart/2008/layout/VerticalCurvedList"/>
    <dgm:cxn modelId="{7D984A59-CEE0-4A40-BDFE-4BE2EFB8AA0C}" type="presParOf" srcId="{B9200CCC-439C-CA43-93A2-BAAC054BC540}" destId="{9CFD2C68-742F-924F-88D7-93FBBA56957F}" srcOrd="1" destOrd="0" presId="urn:microsoft.com/office/officeart/2008/layout/VerticalCurvedList"/>
    <dgm:cxn modelId="{42AA204C-BDC3-6349-886F-BC8C8EE7F83A}" type="presParOf" srcId="{B9200CCC-439C-CA43-93A2-BAAC054BC540}" destId="{F1FAB7FA-895D-954D-A424-F9A49C0F9377}" srcOrd="2" destOrd="0" presId="urn:microsoft.com/office/officeart/2008/layout/VerticalCurvedList"/>
    <dgm:cxn modelId="{112DBA42-A73C-654C-9EC5-404907FB30CF}" type="presParOf" srcId="{F1FAB7FA-895D-954D-A424-F9A49C0F9377}" destId="{FEE9C676-FB85-5645-9328-1F92D93594AC}" srcOrd="0" destOrd="0" presId="urn:microsoft.com/office/officeart/2008/layout/VerticalCurvedList"/>
    <dgm:cxn modelId="{39E20F38-4BBD-4648-A77F-5DFA392E9C32}" type="presParOf" srcId="{B9200CCC-439C-CA43-93A2-BAAC054BC540}" destId="{740C96B0-7E40-B84D-B9C4-4807DCB56335}" srcOrd="3" destOrd="0" presId="urn:microsoft.com/office/officeart/2008/layout/VerticalCurvedList"/>
    <dgm:cxn modelId="{1C81A27F-D20E-5744-B5F5-D944DFDE3C4A}" type="presParOf" srcId="{B9200CCC-439C-CA43-93A2-BAAC054BC540}" destId="{7F2C8DC6-15AE-F749-92BD-42C96AEB478B}" srcOrd="4" destOrd="0" presId="urn:microsoft.com/office/officeart/2008/layout/VerticalCurvedList"/>
    <dgm:cxn modelId="{54457AE9-266D-F744-A08A-72B42F860A29}" type="presParOf" srcId="{7F2C8DC6-15AE-F749-92BD-42C96AEB478B}" destId="{EA22DF65-5177-7A4A-BC8E-7F652CC0A5CE}" srcOrd="0" destOrd="0" presId="urn:microsoft.com/office/officeart/2008/layout/VerticalCurvedList"/>
    <dgm:cxn modelId="{9FDB4ED0-EE87-594F-9DAB-D73EA616DE93}" type="presParOf" srcId="{B9200CCC-439C-CA43-93A2-BAAC054BC540}" destId="{15725DF3-714B-F046-9B6E-2765F048B3C8}" srcOrd="5" destOrd="0" presId="urn:microsoft.com/office/officeart/2008/layout/VerticalCurvedList"/>
    <dgm:cxn modelId="{AF748B0F-DBB0-FE4C-AE7E-DE0CF69C9819}" type="presParOf" srcId="{B9200CCC-439C-CA43-93A2-BAAC054BC540}" destId="{01B62AE5-D8C1-FD41-A127-7F26FCEA7826}" srcOrd="6" destOrd="0" presId="urn:microsoft.com/office/officeart/2008/layout/VerticalCurvedList"/>
    <dgm:cxn modelId="{9D2A4314-0A13-D047-90C0-8BBC3FECA38A}" type="presParOf" srcId="{01B62AE5-D8C1-FD41-A127-7F26FCEA7826}" destId="{FDDE5E61-91C0-1D48-9547-AFDD92A38045}" srcOrd="0" destOrd="0" presId="urn:microsoft.com/office/officeart/2008/layout/VerticalCurvedList"/>
    <dgm:cxn modelId="{B6A7623E-0815-344D-B712-431AD73E31B2}" type="presParOf" srcId="{B9200CCC-439C-CA43-93A2-BAAC054BC540}" destId="{5BA6EBA2-955C-434D-9D87-A05E1C140085}" srcOrd="7" destOrd="0" presId="urn:microsoft.com/office/officeart/2008/layout/VerticalCurvedList"/>
    <dgm:cxn modelId="{E7C583D1-A111-8441-9F8F-B52489C45A6B}" type="presParOf" srcId="{B9200CCC-439C-CA43-93A2-BAAC054BC540}" destId="{1B90FD90-C60D-2441-8B07-B63295F6A360}" srcOrd="8" destOrd="0" presId="urn:microsoft.com/office/officeart/2008/layout/VerticalCurvedList"/>
    <dgm:cxn modelId="{24F9214C-6E20-4E4A-B289-CB8DCC6CEFC1}" type="presParOf" srcId="{1B90FD90-C60D-2441-8B07-B63295F6A360}" destId="{1B1EDAC5-3162-8E45-9C08-04637E7F9AA2}" srcOrd="0" destOrd="0" presId="urn:microsoft.com/office/officeart/2008/layout/VerticalCurvedList"/>
    <dgm:cxn modelId="{0719A09C-1A89-4FCE-9466-3B957CC6DAEB}" type="presParOf" srcId="{B9200CCC-439C-CA43-93A2-BAAC054BC540}" destId="{9DF2E4C0-8B95-47C0-B2D2-70BBEA9888C0}" srcOrd="9" destOrd="0" presId="urn:microsoft.com/office/officeart/2008/layout/VerticalCurvedList"/>
    <dgm:cxn modelId="{434A22D0-FE84-45F9-AD19-69F77C51E038}" type="presParOf" srcId="{B9200CCC-439C-CA43-93A2-BAAC054BC540}" destId="{DD59603F-5DED-4104-9AFF-E433FED7F7DE}" srcOrd="10" destOrd="0" presId="urn:microsoft.com/office/officeart/2008/layout/VerticalCurvedList"/>
    <dgm:cxn modelId="{5C10C561-91DC-4098-A43B-1251E2EA625D}" type="presParOf" srcId="{DD59603F-5DED-4104-9AFF-E433FED7F7DE}" destId="{37FDEF0F-CBBF-4616-B750-D3FBF995F46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AFCF3F-8497-5A44-BEB0-3497086B6166}" type="doc">
      <dgm:prSet loTypeId="urn:microsoft.com/office/officeart/2008/layout/BendingPictureSemiTransparentText" loCatId="list" qsTypeId="urn:microsoft.com/office/officeart/2005/8/quickstyle/simple1" qsCatId="simple" csTypeId="urn:microsoft.com/office/officeart/2005/8/colors/accent1_2" csCatId="accent1" phldr="1"/>
      <dgm:spPr/>
      <dgm:t>
        <a:bodyPr/>
        <a:lstStyle/>
        <a:p>
          <a:endParaRPr lang="en-US"/>
        </a:p>
      </dgm:t>
    </dgm:pt>
    <dgm:pt modelId="{27DC3EC8-09AB-5641-BCB1-32F3E18CB8F4}">
      <dgm:prSet/>
      <dgm:spPr>
        <a:solidFill>
          <a:srgbClr val="263B7F">
            <a:alpha val="40000"/>
          </a:srgbClr>
        </a:solidFill>
      </dgm:spPr>
      <dgm:t>
        <a:bodyPr/>
        <a:lstStyle/>
        <a:p>
          <a:r>
            <a:rPr lang="en-US" dirty="0"/>
            <a:t>Advanced Certifications</a:t>
          </a:r>
        </a:p>
      </dgm:t>
    </dgm:pt>
    <dgm:pt modelId="{A74EC28E-EE3D-CE40-841C-51AD029CFA30}" type="parTrans" cxnId="{2BE73A41-56D5-5543-98FB-1921F504CD8F}">
      <dgm:prSet/>
      <dgm:spPr/>
      <dgm:t>
        <a:bodyPr/>
        <a:lstStyle/>
        <a:p>
          <a:endParaRPr lang="en-US"/>
        </a:p>
      </dgm:t>
    </dgm:pt>
    <dgm:pt modelId="{3FB616C7-19EC-6147-90B7-82B39995A876}" type="sibTrans" cxnId="{2BE73A41-56D5-5543-98FB-1921F504CD8F}">
      <dgm:prSet/>
      <dgm:spPr/>
      <dgm:t>
        <a:bodyPr/>
        <a:lstStyle/>
        <a:p>
          <a:endParaRPr lang="en-US"/>
        </a:p>
      </dgm:t>
    </dgm:pt>
    <dgm:pt modelId="{2C5145C1-E911-6149-8A91-E40A73F75179}">
      <dgm:prSet/>
      <dgm:spPr>
        <a:solidFill>
          <a:srgbClr val="263B7F">
            <a:alpha val="40000"/>
          </a:srgbClr>
        </a:solidFill>
      </dgm:spPr>
      <dgm:t>
        <a:bodyPr/>
        <a:lstStyle/>
        <a:p>
          <a:r>
            <a:rPr lang="en-US" dirty="0"/>
            <a:t>Multi-UAS Procedures Remote Split Operations</a:t>
          </a:r>
        </a:p>
      </dgm:t>
    </dgm:pt>
    <dgm:pt modelId="{0B1ED2AC-BD6D-3E4B-A12B-23496CA06A53}" type="parTrans" cxnId="{BE513F36-E335-6048-B98A-9BA4B2F5ED5F}">
      <dgm:prSet/>
      <dgm:spPr/>
      <dgm:t>
        <a:bodyPr/>
        <a:lstStyle/>
        <a:p>
          <a:endParaRPr lang="en-US"/>
        </a:p>
      </dgm:t>
    </dgm:pt>
    <dgm:pt modelId="{F74C27F9-6EB0-6649-A27E-8A86AE3C4A41}" type="sibTrans" cxnId="{BE513F36-E335-6048-B98A-9BA4B2F5ED5F}">
      <dgm:prSet/>
      <dgm:spPr/>
      <dgm:t>
        <a:bodyPr/>
        <a:lstStyle/>
        <a:p>
          <a:endParaRPr lang="en-US"/>
        </a:p>
      </dgm:t>
    </dgm:pt>
    <dgm:pt modelId="{02BB0129-C960-A140-9441-378D1F3341D1}">
      <dgm:prSet/>
      <dgm:spPr>
        <a:solidFill>
          <a:srgbClr val="263B7F">
            <a:alpha val="40000"/>
          </a:srgbClr>
        </a:solidFill>
      </dgm:spPr>
      <dgm:t>
        <a:bodyPr/>
        <a:lstStyle/>
        <a:p>
          <a:r>
            <a:rPr lang="en-US" dirty="0"/>
            <a:t>Industrial Inspection</a:t>
          </a:r>
        </a:p>
      </dgm:t>
    </dgm:pt>
    <dgm:pt modelId="{54920139-E666-1E40-802A-C36EC488CE1F}" type="parTrans" cxnId="{AF42919A-2F2B-AA4E-806A-34D5685941CE}">
      <dgm:prSet/>
      <dgm:spPr/>
      <dgm:t>
        <a:bodyPr/>
        <a:lstStyle/>
        <a:p>
          <a:endParaRPr lang="en-US"/>
        </a:p>
      </dgm:t>
    </dgm:pt>
    <dgm:pt modelId="{0E55D518-0D7B-5E46-A026-A761A19CB69F}" type="sibTrans" cxnId="{AF42919A-2F2B-AA4E-806A-34D5685941CE}">
      <dgm:prSet/>
      <dgm:spPr/>
      <dgm:t>
        <a:bodyPr/>
        <a:lstStyle/>
        <a:p>
          <a:endParaRPr lang="en-US"/>
        </a:p>
      </dgm:t>
    </dgm:pt>
    <dgm:pt modelId="{CE3C9B98-20D4-1648-AA3C-6A9B2C3502CC}">
      <dgm:prSet/>
      <dgm:spPr>
        <a:solidFill>
          <a:srgbClr val="263B7F">
            <a:alpha val="40000"/>
          </a:srgbClr>
        </a:solidFill>
      </dgm:spPr>
      <dgm:t>
        <a:bodyPr/>
        <a:lstStyle/>
        <a:p>
          <a:r>
            <a:rPr lang="en-US" dirty="0"/>
            <a:t>Counter-UAS</a:t>
          </a:r>
        </a:p>
      </dgm:t>
    </dgm:pt>
    <dgm:pt modelId="{21491C63-6F98-6347-A269-68B23F9500CA}" type="parTrans" cxnId="{8FF37A96-8E7A-AA49-BED1-2FFA28B11177}">
      <dgm:prSet/>
      <dgm:spPr/>
      <dgm:t>
        <a:bodyPr/>
        <a:lstStyle/>
        <a:p>
          <a:endParaRPr lang="en-US"/>
        </a:p>
      </dgm:t>
    </dgm:pt>
    <dgm:pt modelId="{E500815B-F78E-7743-805E-5011B1273264}" type="sibTrans" cxnId="{8FF37A96-8E7A-AA49-BED1-2FFA28B11177}">
      <dgm:prSet/>
      <dgm:spPr/>
      <dgm:t>
        <a:bodyPr/>
        <a:lstStyle/>
        <a:p>
          <a:endParaRPr lang="en-US"/>
        </a:p>
      </dgm:t>
    </dgm:pt>
    <dgm:pt modelId="{E15F0F86-E6B8-C747-B876-960543983AC8}">
      <dgm:prSet/>
      <dgm:spPr>
        <a:solidFill>
          <a:srgbClr val="263B7F">
            <a:alpha val="40000"/>
          </a:srgbClr>
        </a:solidFill>
      </dgm:spPr>
      <dgm:t>
        <a:bodyPr/>
        <a:lstStyle/>
        <a:p>
          <a:r>
            <a:rPr lang="en-US" dirty="0"/>
            <a:t>Public Safety Training</a:t>
          </a:r>
        </a:p>
      </dgm:t>
    </dgm:pt>
    <dgm:pt modelId="{7D88B2B2-2870-B949-A909-C44CBCBB996B}" type="parTrans" cxnId="{E319B345-F8F1-5E4E-B469-5325323E9872}">
      <dgm:prSet/>
      <dgm:spPr/>
      <dgm:t>
        <a:bodyPr/>
        <a:lstStyle/>
        <a:p>
          <a:endParaRPr lang="en-US"/>
        </a:p>
      </dgm:t>
    </dgm:pt>
    <dgm:pt modelId="{C2587292-1FB0-794A-A679-E5047E958BDB}" type="sibTrans" cxnId="{E319B345-F8F1-5E4E-B469-5325323E9872}">
      <dgm:prSet/>
      <dgm:spPr/>
      <dgm:t>
        <a:bodyPr/>
        <a:lstStyle/>
        <a:p>
          <a:endParaRPr lang="en-US"/>
        </a:p>
      </dgm:t>
    </dgm:pt>
    <dgm:pt modelId="{35C76A21-85B5-A242-AEC4-7BB40A10C679}">
      <dgm:prSet/>
      <dgm:spPr>
        <a:solidFill>
          <a:srgbClr val="263B7F">
            <a:alpha val="40000"/>
          </a:srgbClr>
        </a:solidFill>
      </dgm:spPr>
      <dgm:t>
        <a:bodyPr/>
        <a:lstStyle/>
        <a:p>
          <a:r>
            <a:rPr lang="en-US" dirty="0"/>
            <a:t>Law Enforcement Active Shooter Response</a:t>
          </a:r>
        </a:p>
      </dgm:t>
    </dgm:pt>
    <dgm:pt modelId="{C89E3505-C5CB-C645-8637-2D17D4C5299B}" type="parTrans" cxnId="{120FA386-15E8-054E-B15B-E072CC6748C8}">
      <dgm:prSet/>
      <dgm:spPr/>
      <dgm:t>
        <a:bodyPr/>
        <a:lstStyle/>
        <a:p>
          <a:endParaRPr lang="en-US"/>
        </a:p>
      </dgm:t>
    </dgm:pt>
    <dgm:pt modelId="{0398DA36-1ED0-FC47-B6B1-CECD1D03CF99}" type="sibTrans" cxnId="{120FA386-15E8-054E-B15B-E072CC6748C8}">
      <dgm:prSet/>
      <dgm:spPr/>
      <dgm:t>
        <a:bodyPr/>
        <a:lstStyle/>
        <a:p>
          <a:endParaRPr lang="en-US"/>
        </a:p>
      </dgm:t>
    </dgm:pt>
    <dgm:pt modelId="{99C35B76-0202-4F43-AB0F-EE191B522E8C}">
      <dgm:prSet/>
      <dgm:spPr>
        <a:solidFill>
          <a:srgbClr val="263B7F">
            <a:alpha val="40000"/>
          </a:srgbClr>
        </a:solidFill>
      </dgm:spPr>
      <dgm:t>
        <a:bodyPr/>
        <a:lstStyle/>
        <a:p>
          <a:r>
            <a:rPr lang="en-US" dirty="0"/>
            <a:t>Augmented Reality</a:t>
          </a:r>
        </a:p>
      </dgm:t>
    </dgm:pt>
    <dgm:pt modelId="{45610170-4FE8-3C4C-859F-C62A06039F91}" type="parTrans" cxnId="{CA81C349-8047-0547-ADCD-E4895EB217C0}">
      <dgm:prSet/>
      <dgm:spPr/>
      <dgm:t>
        <a:bodyPr/>
        <a:lstStyle/>
        <a:p>
          <a:endParaRPr lang="en-US"/>
        </a:p>
      </dgm:t>
    </dgm:pt>
    <dgm:pt modelId="{B978A08C-A6F8-3C45-983D-4D2FD7035E1A}" type="sibTrans" cxnId="{CA81C349-8047-0547-ADCD-E4895EB217C0}">
      <dgm:prSet/>
      <dgm:spPr/>
      <dgm:t>
        <a:bodyPr/>
        <a:lstStyle/>
        <a:p>
          <a:endParaRPr lang="en-US"/>
        </a:p>
      </dgm:t>
    </dgm:pt>
    <dgm:pt modelId="{58085212-9DB3-A54F-BF8B-5BEB437001B2}">
      <dgm:prSet/>
      <dgm:spPr>
        <a:solidFill>
          <a:srgbClr val="263B7F">
            <a:alpha val="40000"/>
          </a:srgbClr>
        </a:solidFill>
      </dgm:spPr>
      <dgm:t>
        <a:bodyPr/>
        <a:lstStyle/>
        <a:p>
          <a:r>
            <a:rPr lang="en-US" dirty="0"/>
            <a:t>Crime Scene Preservation </a:t>
          </a:r>
          <a:br>
            <a:rPr lang="en-US" dirty="0"/>
          </a:br>
          <a:r>
            <a:rPr lang="en-US" dirty="0"/>
            <a:t>and Forensics</a:t>
          </a:r>
        </a:p>
      </dgm:t>
    </dgm:pt>
    <dgm:pt modelId="{6E933223-C4BE-D348-B7FB-36BA375061EC}" type="parTrans" cxnId="{43BFA9E0-07E9-1D42-8585-D9DB12FC6014}">
      <dgm:prSet/>
      <dgm:spPr/>
      <dgm:t>
        <a:bodyPr/>
        <a:lstStyle/>
        <a:p>
          <a:endParaRPr lang="en-US"/>
        </a:p>
      </dgm:t>
    </dgm:pt>
    <dgm:pt modelId="{2742056A-E8EC-1C4A-9A45-AE4955CE3BF8}" type="sibTrans" cxnId="{43BFA9E0-07E9-1D42-8585-D9DB12FC6014}">
      <dgm:prSet/>
      <dgm:spPr/>
      <dgm:t>
        <a:bodyPr/>
        <a:lstStyle/>
        <a:p>
          <a:endParaRPr lang="en-US"/>
        </a:p>
      </dgm:t>
    </dgm:pt>
    <dgm:pt modelId="{52DC3F3C-BAF5-9C4A-AED5-5D733E72644E}" type="pres">
      <dgm:prSet presAssocID="{32AFCF3F-8497-5A44-BEB0-3497086B6166}" presName="Name0" presStyleCnt="0">
        <dgm:presLayoutVars>
          <dgm:dir/>
          <dgm:resizeHandles val="exact"/>
        </dgm:presLayoutVars>
      </dgm:prSet>
      <dgm:spPr/>
    </dgm:pt>
    <dgm:pt modelId="{C1A91DBD-BD2F-6F4F-A560-B845A34BE74B}" type="pres">
      <dgm:prSet presAssocID="{27DC3EC8-09AB-5641-BCB1-32F3E18CB8F4}" presName="composite" presStyleCnt="0"/>
      <dgm:spPr/>
    </dgm:pt>
    <dgm:pt modelId="{A2E63B29-EA64-AF43-B7DD-155891A73029}" type="pres">
      <dgm:prSet presAssocID="{27DC3EC8-09AB-5641-BCB1-32F3E18CB8F4}" presName="rect1" presStyleLbl="bgShp" presStyleIdx="0" presStyleCnt="8" custLinFactNeighborY="-1857"/>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C3517FB8-3F2D-5E47-85B2-7957176A9AB9}" type="pres">
      <dgm:prSet presAssocID="{27DC3EC8-09AB-5641-BCB1-32F3E18CB8F4}" presName="rect2" presStyleLbl="trBgShp" presStyleIdx="0" presStyleCnt="8">
        <dgm:presLayoutVars>
          <dgm:bulletEnabled val="1"/>
        </dgm:presLayoutVars>
      </dgm:prSet>
      <dgm:spPr/>
    </dgm:pt>
    <dgm:pt modelId="{EAE8B69E-AE8B-0249-BF5F-B1885F06D525}" type="pres">
      <dgm:prSet presAssocID="{3FB616C7-19EC-6147-90B7-82B39995A876}" presName="sibTrans" presStyleCnt="0"/>
      <dgm:spPr/>
    </dgm:pt>
    <dgm:pt modelId="{545E6B23-3F5B-384B-975A-411AD8C0E6E0}" type="pres">
      <dgm:prSet presAssocID="{2C5145C1-E911-6149-8A91-E40A73F75179}" presName="composite" presStyleCnt="0"/>
      <dgm:spPr/>
    </dgm:pt>
    <dgm:pt modelId="{D60EF5ED-B44F-144F-A8AB-9AC97524F278}" type="pres">
      <dgm:prSet presAssocID="{2C5145C1-E911-6149-8A91-E40A73F75179}" presName="rect1" presStyleLbl="bgShp" presStyleIdx="1" presStyleCnt="8" custLinFactNeighborY="-290"/>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BED07271-9110-4A4E-B745-63F358E259DC}" type="pres">
      <dgm:prSet presAssocID="{2C5145C1-E911-6149-8A91-E40A73F75179}" presName="rect2" presStyleLbl="trBgShp" presStyleIdx="1" presStyleCnt="8">
        <dgm:presLayoutVars>
          <dgm:bulletEnabled val="1"/>
        </dgm:presLayoutVars>
      </dgm:prSet>
      <dgm:spPr/>
    </dgm:pt>
    <dgm:pt modelId="{141EE2BB-81D0-9345-9468-54D05F40DCF0}" type="pres">
      <dgm:prSet presAssocID="{F74C27F9-6EB0-6649-A27E-8A86AE3C4A41}" presName="sibTrans" presStyleCnt="0"/>
      <dgm:spPr/>
    </dgm:pt>
    <dgm:pt modelId="{3E1BD57E-519D-1B40-9CAC-7CF24C87CD56}" type="pres">
      <dgm:prSet presAssocID="{02BB0129-C960-A140-9441-378D1F3341D1}" presName="composite" presStyleCnt="0"/>
      <dgm:spPr/>
    </dgm:pt>
    <dgm:pt modelId="{B5E63166-C4B2-7D48-8498-9693CA81346F}" type="pres">
      <dgm:prSet presAssocID="{02BB0129-C960-A140-9441-378D1F3341D1}" presName="rect1" presStyleLbl="bgShp" presStyleIdx="2" presStyleCnt="8"/>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5BB10AE1-D854-E147-A533-61CD0D9A4147}" type="pres">
      <dgm:prSet presAssocID="{02BB0129-C960-A140-9441-378D1F3341D1}" presName="rect2" presStyleLbl="trBgShp" presStyleIdx="2" presStyleCnt="8">
        <dgm:presLayoutVars>
          <dgm:bulletEnabled val="1"/>
        </dgm:presLayoutVars>
      </dgm:prSet>
      <dgm:spPr/>
    </dgm:pt>
    <dgm:pt modelId="{96B4F36F-0D59-1F47-9550-F9816F060086}" type="pres">
      <dgm:prSet presAssocID="{0E55D518-0D7B-5E46-A026-A761A19CB69F}" presName="sibTrans" presStyleCnt="0"/>
      <dgm:spPr/>
    </dgm:pt>
    <dgm:pt modelId="{1D5D13A3-D053-2D4E-B505-7F253C326BB2}" type="pres">
      <dgm:prSet presAssocID="{CE3C9B98-20D4-1648-AA3C-6A9B2C3502CC}" presName="composite" presStyleCnt="0"/>
      <dgm:spPr/>
    </dgm:pt>
    <dgm:pt modelId="{759FB13D-2FC6-FC44-AF5D-634DC63A3CD9}" type="pres">
      <dgm:prSet presAssocID="{CE3C9B98-20D4-1648-AA3C-6A9B2C3502CC}" presName="rect1" presStyleLbl="bgShp" presStyleIdx="3" presStyleCnt="8"/>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3C29344A-C927-E24D-9819-86CDADD85607}" type="pres">
      <dgm:prSet presAssocID="{CE3C9B98-20D4-1648-AA3C-6A9B2C3502CC}" presName="rect2" presStyleLbl="trBgShp" presStyleIdx="3" presStyleCnt="8">
        <dgm:presLayoutVars>
          <dgm:bulletEnabled val="1"/>
        </dgm:presLayoutVars>
      </dgm:prSet>
      <dgm:spPr/>
    </dgm:pt>
    <dgm:pt modelId="{6928FD0E-7121-9A4F-B650-2ADFE6FDF7E4}" type="pres">
      <dgm:prSet presAssocID="{E500815B-F78E-7743-805E-5011B1273264}" presName="sibTrans" presStyleCnt="0"/>
      <dgm:spPr/>
    </dgm:pt>
    <dgm:pt modelId="{AE078625-D19E-6649-9C8A-BD479660EFE9}" type="pres">
      <dgm:prSet presAssocID="{E15F0F86-E6B8-C747-B876-960543983AC8}" presName="composite" presStyleCnt="0"/>
      <dgm:spPr/>
    </dgm:pt>
    <dgm:pt modelId="{0D98C28E-D423-2846-A4BD-D2EA35D0FF40}" type="pres">
      <dgm:prSet presAssocID="{E15F0F86-E6B8-C747-B876-960543983AC8}" presName="rect1" presStyleLbl="bgShp" presStyleIdx="4" presStyleCnt="8"/>
      <dgm:spPr>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C571A928-4847-8549-BE7C-15FB4E3C6CB1}" type="pres">
      <dgm:prSet presAssocID="{E15F0F86-E6B8-C747-B876-960543983AC8}" presName="rect2" presStyleLbl="trBgShp" presStyleIdx="4" presStyleCnt="8">
        <dgm:presLayoutVars>
          <dgm:bulletEnabled val="1"/>
        </dgm:presLayoutVars>
      </dgm:prSet>
      <dgm:spPr/>
    </dgm:pt>
    <dgm:pt modelId="{053CB740-1D98-E646-B9A3-021855E5293F}" type="pres">
      <dgm:prSet presAssocID="{C2587292-1FB0-794A-A679-E5047E958BDB}" presName="sibTrans" presStyleCnt="0"/>
      <dgm:spPr/>
    </dgm:pt>
    <dgm:pt modelId="{55470441-AEA8-F443-8A81-2DE42157B598}" type="pres">
      <dgm:prSet presAssocID="{35C76A21-85B5-A242-AEC4-7BB40A10C679}" presName="composite" presStyleCnt="0"/>
      <dgm:spPr/>
    </dgm:pt>
    <dgm:pt modelId="{B44BFABF-3D59-5E45-8275-1D28F661D9E9}" type="pres">
      <dgm:prSet presAssocID="{35C76A21-85B5-A242-AEC4-7BB40A10C679}" presName="rect1" presStyleLbl="bgShp" presStyleIdx="5" presStyleCnt="8"/>
      <dgm:spPr>
        <a:blipFill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50BEDC0D-E354-9D4E-983B-033BF9E4A386}" type="pres">
      <dgm:prSet presAssocID="{35C76A21-85B5-A242-AEC4-7BB40A10C679}" presName="rect2" presStyleLbl="trBgShp" presStyleIdx="5" presStyleCnt="8">
        <dgm:presLayoutVars>
          <dgm:bulletEnabled val="1"/>
        </dgm:presLayoutVars>
      </dgm:prSet>
      <dgm:spPr/>
    </dgm:pt>
    <dgm:pt modelId="{91E169AD-7275-044C-8FA4-C428EC850B19}" type="pres">
      <dgm:prSet presAssocID="{0398DA36-1ED0-FC47-B6B1-CECD1D03CF99}" presName="sibTrans" presStyleCnt="0"/>
      <dgm:spPr/>
    </dgm:pt>
    <dgm:pt modelId="{E23DF1CC-77BF-994D-AF9D-CC744557ADC0}" type="pres">
      <dgm:prSet presAssocID="{99C35B76-0202-4F43-AB0F-EE191B522E8C}" presName="composite" presStyleCnt="0"/>
      <dgm:spPr/>
    </dgm:pt>
    <dgm:pt modelId="{17E70BF2-5088-8E4C-AE80-F8E9FAE57B23}" type="pres">
      <dgm:prSet presAssocID="{99C35B76-0202-4F43-AB0F-EE191B522E8C}" presName="rect1" presStyleLbl="bgShp" presStyleIdx="6" presStyleCnt="8"/>
      <dgm:spPr>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pt>
    <dgm:pt modelId="{37A54EDA-9582-2348-9543-AE1CBAF7FE7F}" type="pres">
      <dgm:prSet presAssocID="{99C35B76-0202-4F43-AB0F-EE191B522E8C}" presName="rect2" presStyleLbl="trBgShp" presStyleIdx="6" presStyleCnt="8">
        <dgm:presLayoutVars>
          <dgm:bulletEnabled val="1"/>
        </dgm:presLayoutVars>
      </dgm:prSet>
      <dgm:spPr/>
    </dgm:pt>
    <dgm:pt modelId="{43082F8F-E301-FF4B-82A8-6591D28C4417}" type="pres">
      <dgm:prSet presAssocID="{B978A08C-A6F8-3C45-983D-4D2FD7035E1A}" presName="sibTrans" presStyleCnt="0"/>
      <dgm:spPr/>
    </dgm:pt>
    <dgm:pt modelId="{4D0A5E23-11F8-DE45-9023-FFC7AAC80D65}" type="pres">
      <dgm:prSet presAssocID="{58085212-9DB3-A54F-BF8B-5BEB437001B2}" presName="composite" presStyleCnt="0"/>
      <dgm:spPr/>
    </dgm:pt>
    <dgm:pt modelId="{E1616804-EB32-1048-82F5-BCF7F9E5C2D2}" type="pres">
      <dgm:prSet presAssocID="{58085212-9DB3-A54F-BF8B-5BEB437001B2}" presName="rect1" presStyleLbl="bgShp" presStyleIdx="7" presStyleCnt="8"/>
      <dgm:spPr>
        <a:blipFill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pt>
    <dgm:pt modelId="{B96386DB-9C9B-0B48-AFC9-283C61BF162E}" type="pres">
      <dgm:prSet presAssocID="{58085212-9DB3-A54F-BF8B-5BEB437001B2}" presName="rect2" presStyleLbl="trBgShp" presStyleIdx="7" presStyleCnt="8">
        <dgm:presLayoutVars>
          <dgm:bulletEnabled val="1"/>
        </dgm:presLayoutVars>
      </dgm:prSet>
      <dgm:spPr/>
    </dgm:pt>
  </dgm:ptLst>
  <dgm:cxnLst>
    <dgm:cxn modelId="{E506CC02-F215-CE49-8389-5A77035C034E}" type="presOf" srcId="{CE3C9B98-20D4-1648-AA3C-6A9B2C3502CC}" destId="{3C29344A-C927-E24D-9819-86CDADD85607}" srcOrd="0" destOrd="0" presId="urn:microsoft.com/office/officeart/2008/layout/BendingPictureSemiTransparentText"/>
    <dgm:cxn modelId="{BE513F36-E335-6048-B98A-9BA4B2F5ED5F}" srcId="{32AFCF3F-8497-5A44-BEB0-3497086B6166}" destId="{2C5145C1-E911-6149-8A91-E40A73F75179}" srcOrd="1" destOrd="0" parTransId="{0B1ED2AC-BD6D-3E4B-A12B-23496CA06A53}" sibTransId="{F74C27F9-6EB0-6649-A27E-8A86AE3C4A41}"/>
    <dgm:cxn modelId="{2BE73A41-56D5-5543-98FB-1921F504CD8F}" srcId="{32AFCF3F-8497-5A44-BEB0-3497086B6166}" destId="{27DC3EC8-09AB-5641-BCB1-32F3E18CB8F4}" srcOrd="0" destOrd="0" parTransId="{A74EC28E-EE3D-CE40-841C-51AD029CFA30}" sibTransId="{3FB616C7-19EC-6147-90B7-82B39995A876}"/>
    <dgm:cxn modelId="{7273CD42-F8A4-5644-9774-7042BDCEBB9B}" type="presOf" srcId="{99C35B76-0202-4F43-AB0F-EE191B522E8C}" destId="{37A54EDA-9582-2348-9543-AE1CBAF7FE7F}" srcOrd="0" destOrd="0" presId="urn:microsoft.com/office/officeart/2008/layout/BendingPictureSemiTransparentText"/>
    <dgm:cxn modelId="{E319B345-F8F1-5E4E-B469-5325323E9872}" srcId="{32AFCF3F-8497-5A44-BEB0-3497086B6166}" destId="{E15F0F86-E6B8-C747-B876-960543983AC8}" srcOrd="4" destOrd="0" parTransId="{7D88B2B2-2870-B949-A909-C44CBCBB996B}" sibTransId="{C2587292-1FB0-794A-A679-E5047E958BDB}"/>
    <dgm:cxn modelId="{D9706166-77BE-F04A-B16C-6563D7568FAE}" type="presOf" srcId="{32AFCF3F-8497-5A44-BEB0-3497086B6166}" destId="{52DC3F3C-BAF5-9C4A-AED5-5D733E72644E}" srcOrd="0" destOrd="0" presId="urn:microsoft.com/office/officeart/2008/layout/BendingPictureSemiTransparentText"/>
    <dgm:cxn modelId="{CA81C349-8047-0547-ADCD-E4895EB217C0}" srcId="{32AFCF3F-8497-5A44-BEB0-3497086B6166}" destId="{99C35B76-0202-4F43-AB0F-EE191B522E8C}" srcOrd="6" destOrd="0" parTransId="{45610170-4FE8-3C4C-859F-C62A06039F91}" sibTransId="{B978A08C-A6F8-3C45-983D-4D2FD7035E1A}"/>
    <dgm:cxn modelId="{C1828671-F862-814B-A0F1-144605A6B85D}" type="presOf" srcId="{2C5145C1-E911-6149-8A91-E40A73F75179}" destId="{BED07271-9110-4A4E-B745-63F358E259DC}" srcOrd="0" destOrd="0" presId="urn:microsoft.com/office/officeart/2008/layout/BendingPictureSemiTransparentText"/>
    <dgm:cxn modelId="{5C726872-C894-2047-AC07-80A2704A0F00}" type="presOf" srcId="{E15F0F86-E6B8-C747-B876-960543983AC8}" destId="{C571A928-4847-8549-BE7C-15FB4E3C6CB1}" srcOrd="0" destOrd="0" presId="urn:microsoft.com/office/officeart/2008/layout/BendingPictureSemiTransparentText"/>
    <dgm:cxn modelId="{90B9057A-200F-7143-9294-2EF3A25FDC23}" type="presOf" srcId="{58085212-9DB3-A54F-BF8B-5BEB437001B2}" destId="{B96386DB-9C9B-0B48-AFC9-283C61BF162E}" srcOrd="0" destOrd="0" presId="urn:microsoft.com/office/officeart/2008/layout/BendingPictureSemiTransparentText"/>
    <dgm:cxn modelId="{120FA386-15E8-054E-B15B-E072CC6748C8}" srcId="{32AFCF3F-8497-5A44-BEB0-3497086B6166}" destId="{35C76A21-85B5-A242-AEC4-7BB40A10C679}" srcOrd="5" destOrd="0" parTransId="{C89E3505-C5CB-C645-8637-2D17D4C5299B}" sibTransId="{0398DA36-1ED0-FC47-B6B1-CECD1D03CF99}"/>
    <dgm:cxn modelId="{F0052488-7D8B-034F-93F6-13E0EC772E04}" type="presOf" srcId="{27DC3EC8-09AB-5641-BCB1-32F3E18CB8F4}" destId="{C3517FB8-3F2D-5E47-85B2-7957176A9AB9}" srcOrd="0" destOrd="0" presId="urn:microsoft.com/office/officeart/2008/layout/BendingPictureSemiTransparentText"/>
    <dgm:cxn modelId="{8FF37A96-8E7A-AA49-BED1-2FFA28B11177}" srcId="{32AFCF3F-8497-5A44-BEB0-3497086B6166}" destId="{CE3C9B98-20D4-1648-AA3C-6A9B2C3502CC}" srcOrd="3" destOrd="0" parTransId="{21491C63-6F98-6347-A269-68B23F9500CA}" sibTransId="{E500815B-F78E-7743-805E-5011B1273264}"/>
    <dgm:cxn modelId="{AF42919A-2F2B-AA4E-806A-34D5685941CE}" srcId="{32AFCF3F-8497-5A44-BEB0-3497086B6166}" destId="{02BB0129-C960-A140-9441-378D1F3341D1}" srcOrd="2" destOrd="0" parTransId="{54920139-E666-1E40-802A-C36EC488CE1F}" sibTransId="{0E55D518-0D7B-5E46-A026-A761A19CB69F}"/>
    <dgm:cxn modelId="{F10A5AAF-3EFA-104B-B5B9-832DC415911F}" type="presOf" srcId="{35C76A21-85B5-A242-AEC4-7BB40A10C679}" destId="{50BEDC0D-E354-9D4E-983B-033BF9E4A386}" srcOrd="0" destOrd="0" presId="urn:microsoft.com/office/officeart/2008/layout/BendingPictureSemiTransparentText"/>
    <dgm:cxn modelId="{E8A773BF-C7C4-2046-9DD2-C0EF42DD9187}" type="presOf" srcId="{02BB0129-C960-A140-9441-378D1F3341D1}" destId="{5BB10AE1-D854-E147-A533-61CD0D9A4147}" srcOrd="0" destOrd="0" presId="urn:microsoft.com/office/officeart/2008/layout/BendingPictureSemiTransparentText"/>
    <dgm:cxn modelId="{43BFA9E0-07E9-1D42-8585-D9DB12FC6014}" srcId="{32AFCF3F-8497-5A44-BEB0-3497086B6166}" destId="{58085212-9DB3-A54F-BF8B-5BEB437001B2}" srcOrd="7" destOrd="0" parTransId="{6E933223-C4BE-D348-B7FB-36BA375061EC}" sibTransId="{2742056A-E8EC-1C4A-9A45-AE4955CE3BF8}"/>
    <dgm:cxn modelId="{8AA69320-CC19-C44E-831A-06B3E51C89E7}" type="presParOf" srcId="{52DC3F3C-BAF5-9C4A-AED5-5D733E72644E}" destId="{C1A91DBD-BD2F-6F4F-A560-B845A34BE74B}" srcOrd="0" destOrd="0" presId="urn:microsoft.com/office/officeart/2008/layout/BendingPictureSemiTransparentText"/>
    <dgm:cxn modelId="{55AEAEE4-6425-D34A-BB56-35F4170E849F}" type="presParOf" srcId="{C1A91DBD-BD2F-6F4F-A560-B845A34BE74B}" destId="{A2E63B29-EA64-AF43-B7DD-155891A73029}" srcOrd="0" destOrd="0" presId="urn:microsoft.com/office/officeart/2008/layout/BendingPictureSemiTransparentText"/>
    <dgm:cxn modelId="{91B30127-8337-184B-8FF6-71EFAF524C75}" type="presParOf" srcId="{C1A91DBD-BD2F-6F4F-A560-B845A34BE74B}" destId="{C3517FB8-3F2D-5E47-85B2-7957176A9AB9}" srcOrd="1" destOrd="0" presId="urn:microsoft.com/office/officeart/2008/layout/BendingPictureSemiTransparentText"/>
    <dgm:cxn modelId="{FC52A7D7-66FE-4A45-9C16-3981CB49E72D}" type="presParOf" srcId="{52DC3F3C-BAF5-9C4A-AED5-5D733E72644E}" destId="{EAE8B69E-AE8B-0249-BF5F-B1885F06D525}" srcOrd="1" destOrd="0" presId="urn:microsoft.com/office/officeart/2008/layout/BendingPictureSemiTransparentText"/>
    <dgm:cxn modelId="{EBA6E2F4-7265-E744-AB84-580E0A90086C}" type="presParOf" srcId="{52DC3F3C-BAF5-9C4A-AED5-5D733E72644E}" destId="{545E6B23-3F5B-384B-975A-411AD8C0E6E0}" srcOrd="2" destOrd="0" presId="urn:microsoft.com/office/officeart/2008/layout/BendingPictureSemiTransparentText"/>
    <dgm:cxn modelId="{4DFECB09-0DE5-CA42-A10C-394DDFF4C757}" type="presParOf" srcId="{545E6B23-3F5B-384B-975A-411AD8C0E6E0}" destId="{D60EF5ED-B44F-144F-A8AB-9AC97524F278}" srcOrd="0" destOrd="0" presId="urn:microsoft.com/office/officeart/2008/layout/BendingPictureSemiTransparentText"/>
    <dgm:cxn modelId="{A2FC1B99-CE09-1445-BCB4-5A0B6718B07A}" type="presParOf" srcId="{545E6B23-3F5B-384B-975A-411AD8C0E6E0}" destId="{BED07271-9110-4A4E-B745-63F358E259DC}" srcOrd="1" destOrd="0" presId="urn:microsoft.com/office/officeart/2008/layout/BendingPictureSemiTransparentText"/>
    <dgm:cxn modelId="{5F9FBC42-A81D-EB47-8F28-A7F63AF6596B}" type="presParOf" srcId="{52DC3F3C-BAF5-9C4A-AED5-5D733E72644E}" destId="{141EE2BB-81D0-9345-9468-54D05F40DCF0}" srcOrd="3" destOrd="0" presId="urn:microsoft.com/office/officeart/2008/layout/BendingPictureSemiTransparentText"/>
    <dgm:cxn modelId="{A4AC9138-889E-8F46-BC9D-EEF5F11C8E66}" type="presParOf" srcId="{52DC3F3C-BAF5-9C4A-AED5-5D733E72644E}" destId="{3E1BD57E-519D-1B40-9CAC-7CF24C87CD56}" srcOrd="4" destOrd="0" presId="urn:microsoft.com/office/officeart/2008/layout/BendingPictureSemiTransparentText"/>
    <dgm:cxn modelId="{2F6DD7A8-7708-B545-8DB0-5736A907480A}" type="presParOf" srcId="{3E1BD57E-519D-1B40-9CAC-7CF24C87CD56}" destId="{B5E63166-C4B2-7D48-8498-9693CA81346F}" srcOrd="0" destOrd="0" presId="urn:microsoft.com/office/officeart/2008/layout/BendingPictureSemiTransparentText"/>
    <dgm:cxn modelId="{7FAD84CF-CBC6-4C48-8FE3-949FB91A6216}" type="presParOf" srcId="{3E1BD57E-519D-1B40-9CAC-7CF24C87CD56}" destId="{5BB10AE1-D854-E147-A533-61CD0D9A4147}" srcOrd="1" destOrd="0" presId="urn:microsoft.com/office/officeart/2008/layout/BendingPictureSemiTransparentText"/>
    <dgm:cxn modelId="{40277802-265D-D546-9414-2AFA81E543B4}" type="presParOf" srcId="{52DC3F3C-BAF5-9C4A-AED5-5D733E72644E}" destId="{96B4F36F-0D59-1F47-9550-F9816F060086}" srcOrd="5" destOrd="0" presId="urn:microsoft.com/office/officeart/2008/layout/BendingPictureSemiTransparentText"/>
    <dgm:cxn modelId="{3B18A7FE-7B0D-7A4B-95E8-B71565415F7D}" type="presParOf" srcId="{52DC3F3C-BAF5-9C4A-AED5-5D733E72644E}" destId="{1D5D13A3-D053-2D4E-B505-7F253C326BB2}" srcOrd="6" destOrd="0" presId="urn:microsoft.com/office/officeart/2008/layout/BendingPictureSemiTransparentText"/>
    <dgm:cxn modelId="{6515EF35-E307-C34E-9040-A906ABA3468D}" type="presParOf" srcId="{1D5D13A3-D053-2D4E-B505-7F253C326BB2}" destId="{759FB13D-2FC6-FC44-AF5D-634DC63A3CD9}" srcOrd="0" destOrd="0" presId="urn:microsoft.com/office/officeart/2008/layout/BendingPictureSemiTransparentText"/>
    <dgm:cxn modelId="{F2ACFFEE-3E56-C747-9E66-92A192D89A3F}" type="presParOf" srcId="{1D5D13A3-D053-2D4E-B505-7F253C326BB2}" destId="{3C29344A-C927-E24D-9819-86CDADD85607}" srcOrd="1" destOrd="0" presId="urn:microsoft.com/office/officeart/2008/layout/BendingPictureSemiTransparentText"/>
    <dgm:cxn modelId="{A77E3D7F-B71F-9045-A0CF-6A46ABEE32A4}" type="presParOf" srcId="{52DC3F3C-BAF5-9C4A-AED5-5D733E72644E}" destId="{6928FD0E-7121-9A4F-B650-2ADFE6FDF7E4}" srcOrd="7" destOrd="0" presId="urn:microsoft.com/office/officeart/2008/layout/BendingPictureSemiTransparentText"/>
    <dgm:cxn modelId="{2C85157C-4576-F94D-AEB6-6E7389E0E1BC}" type="presParOf" srcId="{52DC3F3C-BAF5-9C4A-AED5-5D733E72644E}" destId="{AE078625-D19E-6649-9C8A-BD479660EFE9}" srcOrd="8" destOrd="0" presId="urn:microsoft.com/office/officeart/2008/layout/BendingPictureSemiTransparentText"/>
    <dgm:cxn modelId="{2BC594C2-5AC8-9542-9CEE-5F6433E915F8}" type="presParOf" srcId="{AE078625-D19E-6649-9C8A-BD479660EFE9}" destId="{0D98C28E-D423-2846-A4BD-D2EA35D0FF40}" srcOrd="0" destOrd="0" presId="urn:microsoft.com/office/officeart/2008/layout/BendingPictureSemiTransparentText"/>
    <dgm:cxn modelId="{0C03E9EA-F706-9E47-8361-7D26B70241C8}" type="presParOf" srcId="{AE078625-D19E-6649-9C8A-BD479660EFE9}" destId="{C571A928-4847-8549-BE7C-15FB4E3C6CB1}" srcOrd="1" destOrd="0" presId="urn:microsoft.com/office/officeart/2008/layout/BendingPictureSemiTransparentText"/>
    <dgm:cxn modelId="{66CF6EA1-A7CB-C74C-B894-B1F959E96CF3}" type="presParOf" srcId="{52DC3F3C-BAF5-9C4A-AED5-5D733E72644E}" destId="{053CB740-1D98-E646-B9A3-021855E5293F}" srcOrd="9" destOrd="0" presId="urn:microsoft.com/office/officeart/2008/layout/BendingPictureSemiTransparentText"/>
    <dgm:cxn modelId="{6DB32CDF-0782-A841-87C1-1378BF3286CF}" type="presParOf" srcId="{52DC3F3C-BAF5-9C4A-AED5-5D733E72644E}" destId="{55470441-AEA8-F443-8A81-2DE42157B598}" srcOrd="10" destOrd="0" presId="urn:microsoft.com/office/officeart/2008/layout/BendingPictureSemiTransparentText"/>
    <dgm:cxn modelId="{A6AFA6AE-8678-5C42-949E-953B7FBBE584}" type="presParOf" srcId="{55470441-AEA8-F443-8A81-2DE42157B598}" destId="{B44BFABF-3D59-5E45-8275-1D28F661D9E9}" srcOrd="0" destOrd="0" presId="urn:microsoft.com/office/officeart/2008/layout/BendingPictureSemiTransparentText"/>
    <dgm:cxn modelId="{70D0C046-A34B-9642-899E-8449E871E0E3}" type="presParOf" srcId="{55470441-AEA8-F443-8A81-2DE42157B598}" destId="{50BEDC0D-E354-9D4E-983B-033BF9E4A386}" srcOrd="1" destOrd="0" presId="urn:microsoft.com/office/officeart/2008/layout/BendingPictureSemiTransparentText"/>
    <dgm:cxn modelId="{4DDCEF24-1137-CD43-8B16-5B1EBBC73686}" type="presParOf" srcId="{52DC3F3C-BAF5-9C4A-AED5-5D733E72644E}" destId="{91E169AD-7275-044C-8FA4-C428EC850B19}" srcOrd="11" destOrd="0" presId="urn:microsoft.com/office/officeart/2008/layout/BendingPictureSemiTransparentText"/>
    <dgm:cxn modelId="{30CFC6FF-BA43-0241-A85E-83300C41FD2E}" type="presParOf" srcId="{52DC3F3C-BAF5-9C4A-AED5-5D733E72644E}" destId="{E23DF1CC-77BF-994D-AF9D-CC744557ADC0}" srcOrd="12" destOrd="0" presId="urn:microsoft.com/office/officeart/2008/layout/BendingPictureSemiTransparentText"/>
    <dgm:cxn modelId="{2C17D1B5-D027-A849-84BE-3D37B8F92C4D}" type="presParOf" srcId="{E23DF1CC-77BF-994D-AF9D-CC744557ADC0}" destId="{17E70BF2-5088-8E4C-AE80-F8E9FAE57B23}" srcOrd="0" destOrd="0" presId="urn:microsoft.com/office/officeart/2008/layout/BendingPictureSemiTransparentText"/>
    <dgm:cxn modelId="{8779D73E-93D2-F04C-A9F5-57B20881F958}" type="presParOf" srcId="{E23DF1CC-77BF-994D-AF9D-CC744557ADC0}" destId="{37A54EDA-9582-2348-9543-AE1CBAF7FE7F}" srcOrd="1" destOrd="0" presId="urn:microsoft.com/office/officeart/2008/layout/BendingPictureSemiTransparentText"/>
    <dgm:cxn modelId="{0774E70B-116E-1A4F-A11C-CAE293C16C92}" type="presParOf" srcId="{52DC3F3C-BAF5-9C4A-AED5-5D733E72644E}" destId="{43082F8F-E301-FF4B-82A8-6591D28C4417}" srcOrd="13" destOrd="0" presId="urn:microsoft.com/office/officeart/2008/layout/BendingPictureSemiTransparentText"/>
    <dgm:cxn modelId="{0F66453E-43FA-B549-8446-A2B29A9CF375}" type="presParOf" srcId="{52DC3F3C-BAF5-9C4A-AED5-5D733E72644E}" destId="{4D0A5E23-11F8-DE45-9023-FFC7AAC80D65}" srcOrd="14" destOrd="0" presId="urn:microsoft.com/office/officeart/2008/layout/BendingPictureSemiTransparentText"/>
    <dgm:cxn modelId="{3C8348E7-9783-FC4A-B8DC-AFE7F7DB7527}" type="presParOf" srcId="{4D0A5E23-11F8-DE45-9023-FFC7AAC80D65}" destId="{E1616804-EB32-1048-82F5-BCF7F9E5C2D2}" srcOrd="0" destOrd="0" presId="urn:microsoft.com/office/officeart/2008/layout/BendingPictureSemiTransparentText"/>
    <dgm:cxn modelId="{BDC3B0B4-8D20-5148-9506-7466A460D1B9}" type="presParOf" srcId="{4D0A5E23-11F8-DE45-9023-FFC7AAC80D65}" destId="{B96386DB-9C9B-0B48-AFC9-283C61BF162E}"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BC0EAE-9487-42ED-8AB7-A270231E9D74}" type="doc">
      <dgm:prSet loTypeId="urn:microsoft.com/office/officeart/2005/8/layout/venn2" loCatId="list" qsTypeId="urn:microsoft.com/office/officeart/2005/8/quickstyle/simple1" qsCatId="simple" csTypeId="urn:microsoft.com/office/officeart/2005/8/colors/accent1_2" csCatId="accent1" phldr="1"/>
      <dgm:spPr/>
      <dgm:t>
        <a:bodyPr/>
        <a:lstStyle/>
        <a:p>
          <a:endParaRPr lang="en-US"/>
        </a:p>
      </dgm:t>
    </dgm:pt>
    <dgm:pt modelId="{3BD6039E-2EEC-4217-8639-8A6161CB40C2}">
      <dgm:prSet custT="1"/>
      <dgm:spPr>
        <a:solidFill>
          <a:srgbClr val="FFFFFF">
            <a:alpha val="30000"/>
          </a:srgbClr>
        </a:solidFill>
      </dgm:spPr>
      <dgm:t>
        <a:bodyPr/>
        <a:lstStyle/>
        <a:p>
          <a:pPr rtl="0"/>
          <a:r>
            <a:rPr lang="en-US" sz="1800" b="1" dirty="0"/>
            <a:t>30+ Minors of study</a:t>
          </a:r>
        </a:p>
      </dgm:t>
    </dgm:pt>
    <dgm:pt modelId="{85A1952D-E98E-4FCC-BCF9-379DA9715535}" type="parTrans" cxnId="{2E984603-5894-47C9-B2BE-DDFBC03879C3}">
      <dgm:prSet/>
      <dgm:spPr/>
      <dgm:t>
        <a:bodyPr/>
        <a:lstStyle/>
        <a:p>
          <a:endParaRPr lang="en-US"/>
        </a:p>
      </dgm:t>
    </dgm:pt>
    <dgm:pt modelId="{8FBC354F-E20D-4DBD-B663-8F3050A66EF2}" type="sibTrans" cxnId="{2E984603-5894-47C9-B2BE-DDFBC03879C3}">
      <dgm:prSet/>
      <dgm:spPr/>
      <dgm:t>
        <a:bodyPr/>
        <a:lstStyle/>
        <a:p>
          <a:endParaRPr lang="en-US"/>
        </a:p>
      </dgm:t>
    </dgm:pt>
    <dgm:pt modelId="{EEB90D8E-4DD5-4D15-AE82-7BF28BA8CE4F}">
      <dgm:prSet custT="1"/>
      <dgm:spPr>
        <a:solidFill>
          <a:srgbClr val="263B7F"/>
        </a:solidFill>
      </dgm:spPr>
      <dgm:t>
        <a:bodyPr/>
        <a:lstStyle/>
        <a:p>
          <a:pPr rtl="0"/>
          <a:r>
            <a:rPr lang="en-US" sz="1800" b="1" dirty="0"/>
            <a:t>Degree mapped to needs and demands of the industry</a:t>
          </a:r>
        </a:p>
      </dgm:t>
    </dgm:pt>
    <dgm:pt modelId="{46CA4307-98AC-411B-9749-A448A3D362C8}" type="parTrans" cxnId="{E5C97B1A-5219-4EA6-A5E1-25218C88E5E4}">
      <dgm:prSet/>
      <dgm:spPr/>
      <dgm:t>
        <a:bodyPr/>
        <a:lstStyle/>
        <a:p>
          <a:endParaRPr lang="en-US"/>
        </a:p>
      </dgm:t>
    </dgm:pt>
    <dgm:pt modelId="{CEE1077F-F0E0-4F8B-9D30-0104E8D60921}" type="sibTrans" cxnId="{E5C97B1A-5219-4EA6-A5E1-25218C88E5E4}">
      <dgm:prSet/>
      <dgm:spPr/>
      <dgm:t>
        <a:bodyPr/>
        <a:lstStyle/>
        <a:p>
          <a:endParaRPr lang="en-US"/>
        </a:p>
      </dgm:t>
    </dgm:pt>
    <dgm:pt modelId="{69369BAD-CACA-CD44-AEEA-10A48A9E207B}">
      <dgm:prSet custT="1"/>
      <dgm:spPr>
        <a:solidFill>
          <a:srgbClr val="FFFFFF">
            <a:alpha val="30000"/>
          </a:srgbClr>
        </a:solidFill>
      </dgm:spPr>
      <dgm:t>
        <a:bodyPr/>
        <a:lstStyle/>
        <a:p>
          <a:pPr rtl="0"/>
          <a:r>
            <a:rPr lang="en-US" sz="1800" b="1" dirty="0"/>
            <a:t>Classes are handpicked 7000+ students  </a:t>
          </a:r>
        </a:p>
      </dgm:t>
    </dgm:pt>
    <dgm:pt modelId="{6184D67B-B06B-BA46-84A3-2A5A800BF48A}" type="parTrans" cxnId="{E5003D8E-8A20-7C4D-BFD6-1FEBEC40B05D}">
      <dgm:prSet/>
      <dgm:spPr/>
      <dgm:t>
        <a:bodyPr/>
        <a:lstStyle/>
        <a:p>
          <a:endParaRPr lang="en-US"/>
        </a:p>
      </dgm:t>
    </dgm:pt>
    <dgm:pt modelId="{DCBD5E52-E48C-884E-AA89-E1B93B8E0C51}" type="sibTrans" cxnId="{E5003D8E-8A20-7C4D-BFD6-1FEBEC40B05D}">
      <dgm:prSet/>
      <dgm:spPr/>
      <dgm:t>
        <a:bodyPr/>
        <a:lstStyle/>
        <a:p>
          <a:endParaRPr lang="en-US"/>
        </a:p>
      </dgm:t>
    </dgm:pt>
    <dgm:pt modelId="{5A678292-69E2-E14C-A66B-A5B791B22429}" type="pres">
      <dgm:prSet presAssocID="{71BC0EAE-9487-42ED-8AB7-A270231E9D74}" presName="Name0" presStyleCnt="0">
        <dgm:presLayoutVars>
          <dgm:chMax val="7"/>
          <dgm:resizeHandles val="exact"/>
        </dgm:presLayoutVars>
      </dgm:prSet>
      <dgm:spPr/>
    </dgm:pt>
    <dgm:pt modelId="{FAE67784-F488-C54B-8711-F1B6B3DB0865}" type="pres">
      <dgm:prSet presAssocID="{71BC0EAE-9487-42ED-8AB7-A270231E9D74}" presName="comp1" presStyleCnt="0"/>
      <dgm:spPr/>
    </dgm:pt>
    <dgm:pt modelId="{848F935C-51A9-E042-B300-57BD6D74599D}" type="pres">
      <dgm:prSet presAssocID="{71BC0EAE-9487-42ED-8AB7-A270231E9D74}" presName="circle1" presStyleLbl="node1" presStyleIdx="0" presStyleCnt="3"/>
      <dgm:spPr/>
    </dgm:pt>
    <dgm:pt modelId="{F8F92AF3-77AF-4B49-AC91-A324B43D3CC2}" type="pres">
      <dgm:prSet presAssocID="{71BC0EAE-9487-42ED-8AB7-A270231E9D74}" presName="c1text" presStyleLbl="node1" presStyleIdx="0" presStyleCnt="3">
        <dgm:presLayoutVars>
          <dgm:bulletEnabled val="1"/>
        </dgm:presLayoutVars>
      </dgm:prSet>
      <dgm:spPr/>
    </dgm:pt>
    <dgm:pt modelId="{C5D67F3D-7CAE-EB43-8435-4B79DC0A334E}" type="pres">
      <dgm:prSet presAssocID="{71BC0EAE-9487-42ED-8AB7-A270231E9D74}" presName="comp2" presStyleCnt="0"/>
      <dgm:spPr/>
    </dgm:pt>
    <dgm:pt modelId="{DAE717E3-EA39-B449-A10A-61736ABC90C8}" type="pres">
      <dgm:prSet presAssocID="{71BC0EAE-9487-42ED-8AB7-A270231E9D74}" presName="circle2" presStyleLbl="node1" presStyleIdx="1" presStyleCnt="3"/>
      <dgm:spPr/>
    </dgm:pt>
    <dgm:pt modelId="{41FB7D1A-2F38-134C-A585-E769F2C0FB34}" type="pres">
      <dgm:prSet presAssocID="{71BC0EAE-9487-42ED-8AB7-A270231E9D74}" presName="c2text" presStyleLbl="node1" presStyleIdx="1" presStyleCnt="3">
        <dgm:presLayoutVars>
          <dgm:bulletEnabled val="1"/>
        </dgm:presLayoutVars>
      </dgm:prSet>
      <dgm:spPr/>
    </dgm:pt>
    <dgm:pt modelId="{DF314DA7-72C0-2047-A189-90199A1E0FAA}" type="pres">
      <dgm:prSet presAssocID="{71BC0EAE-9487-42ED-8AB7-A270231E9D74}" presName="comp3" presStyleCnt="0"/>
      <dgm:spPr/>
    </dgm:pt>
    <dgm:pt modelId="{CA0E485A-A0AB-974C-9328-7A9875FB8E9F}" type="pres">
      <dgm:prSet presAssocID="{71BC0EAE-9487-42ED-8AB7-A270231E9D74}" presName="circle3" presStyleLbl="node1" presStyleIdx="2" presStyleCnt="3"/>
      <dgm:spPr/>
    </dgm:pt>
    <dgm:pt modelId="{5E70217B-E114-B340-A47A-76B63CBE5D9A}" type="pres">
      <dgm:prSet presAssocID="{71BC0EAE-9487-42ED-8AB7-A270231E9D74}" presName="c3text" presStyleLbl="node1" presStyleIdx="2" presStyleCnt="3">
        <dgm:presLayoutVars>
          <dgm:bulletEnabled val="1"/>
        </dgm:presLayoutVars>
      </dgm:prSet>
      <dgm:spPr/>
    </dgm:pt>
  </dgm:ptLst>
  <dgm:cxnLst>
    <dgm:cxn modelId="{2E984603-5894-47C9-B2BE-DDFBC03879C3}" srcId="{71BC0EAE-9487-42ED-8AB7-A270231E9D74}" destId="{3BD6039E-2EEC-4217-8639-8A6161CB40C2}" srcOrd="1" destOrd="0" parTransId="{85A1952D-E98E-4FCC-BCF9-379DA9715535}" sibTransId="{8FBC354F-E20D-4DBD-B663-8F3050A66EF2}"/>
    <dgm:cxn modelId="{E5C97B1A-5219-4EA6-A5E1-25218C88E5E4}" srcId="{71BC0EAE-9487-42ED-8AB7-A270231E9D74}" destId="{EEB90D8E-4DD5-4D15-AE82-7BF28BA8CE4F}" srcOrd="0" destOrd="0" parTransId="{46CA4307-98AC-411B-9749-A448A3D362C8}" sibTransId="{CEE1077F-F0E0-4F8B-9D30-0104E8D60921}"/>
    <dgm:cxn modelId="{4DAF5886-0F83-A34A-B303-06CA39ABB99B}" type="presOf" srcId="{69369BAD-CACA-CD44-AEEA-10A48A9E207B}" destId="{5E70217B-E114-B340-A47A-76B63CBE5D9A}" srcOrd="1" destOrd="0" presId="urn:microsoft.com/office/officeart/2005/8/layout/venn2"/>
    <dgm:cxn modelId="{6632D48C-01ED-AF46-B08E-AE110C21453C}" type="presOf" srcId="{3BD6039E-2EEC-4217-8639-8A6161CB40C2}" destId="{DAE717E3-EA39-B449-A10A-61736ABC90C8}" srcOrd="0" destOrd="0" presId="urn:microsoft.com/office/officeart/2005/8/layout/venn2"/>
    <dgm:cxn modelId="{447DF38D-E238-764A-9588-A32D53DB5CFF}" type="presOf" srcId="{3BD6039E-2EEC-4217-8639-8A6161CB40C2}" destId="{41FB7D1A-2F38-134C-A585-E769F2C0FB34}" srcOrd="1" destOrd="0" presId="urn:microsoft.com/office/officeart/2005/8/layout/venn2"/>
    <dgm:cxn modelId="{E5003D8E-8A20-7C4D-BFD6-1FEBEC40B05D}" srcId="{71BC0EAE-9487-42ED-8AB7-A270231E9D74}" destId="{69369BAD-CACA-CD44-AEEA-10A48A9E207B}" srcOrd="2" destOrd="0" parTransId="{6184D67B-B06B-BA46-84A3-2A5A800BF48A}" sibTransId="{DCBD5E52-E48C-884E-AA89-E1B93B8E0C51}"/>
    <dgm:cxn modelId="{2D2960A8-767E-5A49-82FB-E843BB2E8427}" type="presOf" srcId="{EEB90D8E-4DD5-4D15-AE82-7BF28BA8CE4F}" destId="{F8F92AF3-77AF-4B49-AC91-A324B43D3CC2}" srcOrd="1" destOrd="0" presId="urn:microsoft.com/office/officeart/2005/8/layout/venn2"/>
    <dgm:cxn modelId="{E37E2CC2-9943-734A-B654-A071278237B0}" type="presOf" srcId="{EEB90D8E-4DD5-4D15-AE82-7BF28BA8CE4F}" destId="{848F935C-51A9-E042-B300-57BD6D74599D}" srcOrd="0" destOrd="0" presId="urn:microsoft.com/office/officeart/2005/8/layout/venn2"/>
    <dgm:cxn modelId="{89C21ED0-FA9C-A144-89D9-4969BC827DD1}" type="presOf" srcId="{71BC0EAE-9487-42ED-8AB7-A270231E9D74}" destId="{5A678292-69E2-E14C-A66B-A5B791B22429}" srcOrd="0" destOrd="0" presId="urn:microsoft.com/office/officeart/2005/8/layout/venn2"/>
    <dgm:cxn modelId="{0F89CFE0-CB9F-6B4E-95A3-5A327B9CE5DF}" type="presOf" srcId="{69369BAD-CACA-CD44-AEEA-10A48A9E207B}" destId="{CA0E485A-A0AB-974C-9328-7A9875FB8E9F}" srcOrd="0" destOrd="0" presId="urn:microsoft.com/office/officeart/2005/8/layout/venn2"/>
    <dgm:cxn modelId="{089A0DF3-87E2-364A-A313-B2904EFAB501}" type="presParOf" srcId="{5A678292-69E2-E14C-A66B-A5B791B22429}" destId="{FAE67784-F488-C54B-8711-F1B6B3DB0865}" srcOrd="0" destOrd="0" presId="urn:microsoft.com/office/officeart/2005/8/layout/venn2"/>
    <dgm:cxn modelId="{22CA8E48-7E1F-A948-8672-EFB83CBE8824}" type="presParOf" srcId="{FAE67784-F488-C54B-8711-F1B6B3DB0865}" destId="{848F935C-51A9-E042-B300-57BD6D74599D}" srcOrd="0" destOrd="0" presId="urn:microsoft.com/office/officeart/2005/8/layout/venn2"/>
    <dgm:cxn modelId="{9D5DE8C5-56E8-6048-A163-35CFF3A7D9A5}" type="presParOf" srcId="{FAE67784-F488-C54B-8711-F1B6B3DB0865}" destId="{F8F92AF3-77AF-4B49-AC91-A324B43D3CC2}" srcOrd="1" destOrd="0" presId="urn:microsoft.com/office/officeart/2005/8/layout/venn2"/>
    <dgm:cxn modelId="{6F25D5E6-FA3E-2E42-B3C8-89AFB0ABE948}" type="presParOf" srcId="{5A678292-69E2-E14C-A66B-A5B791B22429}" destId="{C5D67F3D-7CAE-EB43-8435-4B79DC0A334E}" srcOrd="1" destOrd="0" presId="urn:microsoft.com/office/officeart/2005/8/layout/venn2"/>
    <dgm:cxn modelId="{D1E21AD0-E6C9-C141-B151-FE7982550334}" type="presParOf" srcId="{C5D67F3D-7CAE-EB43-8435-4B79DC0A334E}" destId="{DAE717E3-EA39-B449-A10A-61736ABC90C8}" srcOrd="0" destOrd="0" presId="urn:microsoft.com/office/officeart/2005/8/layout/venn2"/>
    <dgm:cxn modelId="{BDA7D7DB-9964-D041-8561-CE8C2898080E}" type="presParOf" srcId="{C5D67F3D-7CAE-EB43-8435-4B79DC0A334E}" destId="{41FB7D1A-2F38-134C-A585-E769F2C0FB34}" srcOrd="1" destOrd="0" presId="urn:microsoft.com/office/officeart/2005/8/layout/venn2"/>
    <dgm:cxn modelId="{FFC70F0D-4BA3-D34B-A14E-E7CCA6DC76A3}" type="presParOf" srcId="{5A678292-69E2-E14C-A66B-A5B791B22429}" destId="{DF314DA7-72C0-2047-A189-90199A1E0FAA}" srcOrd="2" destOrd="0" presId="urn:microsoft.com/office/officeart/2005/8/layout/venn2"/>
    <dgm:cxn modelId="{529021EC-EB9F-2840-A2F9-EC0FA8F1989D}" type="presParOf" srcId="{DF314DA7-72C0-2047-A189-90199A1E0FAA}" destId="{CA0E485A-A0AB-974C-9328-7A9875FB8E9F}" srcOrd="0" destOrd="0" presId="urn:microsoft.com/office/officeart/2005/8/layout/venn2"/>
    <dgm:cxn modelId="{2CC9C300-1B5D-BA4D-A314-F0FE47395CE3}" type="presParOf" srcId="{DF314DA7-72C0-2047-A189-90199A1E0FAA}" destId="{5E70217B-E114-B340-A47A-76B63CBE5D9A}"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23A71-EFE0-C042-969D-B2936BBA7D25}">
      <dsp:nvSpPr>
        <dsp:cNvPr id="0" name=""/>
        <dsp:cNvSpPr/>
      </dsp:nvSpPr>
      <dsp:spPr>
        <a:xfrm>
          <a:off x="-5730779" y="-877177"/>
          <a:ext cx="6822829" cy="6822829"/>
        </a:xfrm>
        <a:prstGeom prst="blockArc">
          <a:avLst>
            <a:gd name="adj1" fmla="val 18900000"/>
            <a:gd name="adj2" fmla="val 2700000"/>
            <a:gd name="adj3" fmla="val 31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FD2C68-742F-924F-88D7-93FBBA56957F}">
      <dsp:nvSpPr>
        <dsp:cNvPr id="0" name=""/>
        <dsp:cNvSpPr/>
      </dsp:nvSpPr>
      <dsp:spPr>
        <a:xfrm>
          <a:off x="477357" y="316678"/>
          <a:ext cx="9967191"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78 employees 74 FTF (31% female)</a:t>
          </a:r>
        </a:p>
      </dsp:txBody>
      <dsp:txXfrm>
        <a:off x="477357" y="316678"/>
        <a:ext cx="9967191" cy="633761"/>
      </dsp:txXfrm>
    </dsp:sp>
    <dsp:sp modelId="{FEE9C676-FB85-5645-9328-1F92D93594AC}">
      <dsp:nvSpPr>
        <dsp:cNvPr id="0" name=""/>
        <dsp:cNvSpPr/>
      </dsp:nvSpPr>
      <dsp:spPr>
        <a:xfrm>
          <a:off x="81256" y="237458"/>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0C96B0-7E40-B84D-B9C4-4807DCB56335}">
      <dsp:nvSpPr>
        <dsp:cNvPr id="0" name=""/>
        <dsp:cNvSpPr/>
      </dsp:nvSpPr>
      <dsp:spPr>
        <a:xfrm>
          <a:off x="931492" y="1267017"/>
          <a:ext cx="9513055"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415 +/- adjuncts</a:t>
          </a:r>
        </a:p>
      </dsp:txBody>
      <dsp:txXfrm>
        <a:off x="931492" y="1267017"/>
        <a:ext cx="9513055" cy="633761"/>
      </dsp:txXfrm>
    </dsp:sp>
    <dsp:sp modelId="{EA22DF65-5177-7A4A-BC8E-7F652CC0A5CE}">
      <dsp:nvSpPr>
        <dsp:cNvPr id="0" name=""/>
        <dsp:cNvSpPr/>
      </dsp:nvSpPr>
      <dsp:spPr>
        <a:xfrm>
          <a:off x="535391" y="1187796"/>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25DF3-714B-F046-9B6E-2765F048B3C8}">
      <dsp:nvSpPr>
        <dsp:cNvPr id="0" name=""/>
        <dsp:cNvSpPr/>
      </dsp:nvSpPr>
      <dsp:spPr>
        <a:xfrm>
          <a:off x="1070876" y="2217356"/>
          <a:ext cx="9373672"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School of Engineering</a:t>
          </a:r>
        </a:p>
      </dsp:txBody>
      <dsp:txXfrm>
        <a:off x="1070876" y="2217356"/>
        <a:ext cx="9373672" cy="633761"/>
      </dsp:txXfrm>
    </dsp:sp>
    <dsp:sp modelId="{FDDE5E61-91C0-1D48-9547-AFDD92A38045}">
      <dsp:nvSpPr>
        <dsp:cNvPr id="0" name=""/>
        <dsp:cNvSpPr/>
      </dsp:nvSpPr>
      <dsp:spPr>
        <a:xfrm>
          <a:off x="674774" y="2138135"/>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6EBA2-955C-434D-9D87-A05E1C140085}">
      <dsp:nvSpPr>
        <dsp:cNvPr id="0" name=""/>
        <dsp:cNvSpPr/>
      </dsp:nvSpPr>
      <dsp:spPr>
        <a:xfrm>
          <a:off x="931492" y="3167694"/>
          <a:ext cx="9513055"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2 Aero academic departments</a:t>
          </a:r>
        </a:p>
      </dsp:txBody>
      <dsp:txXfrm>
        <a:off x="931492" y="3167694"/>
        <a:ext cx="9513055" cy="633761"/>
      </dsp:txXfrm>
    </dsp:sp>
    <dsp:sp modelId="{1B1EDAC5-3162-8E45-9C08-04637E7F9AA2}">
      <dsp:nvSpPr>
        <dsp:cNvPr id="0" name=""/>
        <dsp:cNvSpPr/>
      </dsp:nvSpPr>
      <dsp:spPr>
        <a:xfrm>
          <a:off x="535391" y="3088474"/>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53387B-E095-4379-8A31-5E7D0A1B7CFB}">
      <dsp:nvSpPr>
        <dsp:cNvPr id="0" name=""/>
        <dsp:cNvSpPr/>
      </dsp:nvSpPr>
      <dsp:spPr>
        <a:xfrm>
          <a:off x="477357" y="4118033"/>
          <a:ext cx="9967191"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3820" rIns="83820" bIns="83820" numCol="1" spcCol="1270" anchor="ctr" anchorCtr="0">
          <a:noAutofit/>
        </a:bodyPr>
        <a:lstStyle/>
        <a:p>
          <a:pPr marL="0" lvl="0" indent="0" algn="l" defTabSz="1466850" rtl="0">
            <a:lnSpc>
              <a:spcPct val="90000"/>
            </a:lnSpc>
            <a:spcBef>
              <a:spcPct val="0"/>
            </a:spcBef>
            <a:spcAft>
              <a:spcPct val="35000"/>
            </a:spcAft>
            <a:buNone/>
          </a:pPr>
          <a:r>
            <a:rPr lang="en-US" sz="3300" kern="1200" dirty="0"/>
            <a:t>Dept of Flight and Dept of Aviation English</a:t>
          </a:r>
        </a:p>
      </dsp:txBody>
      <dsp:txXfrm>
        <a:off x="477357" y="4118033"/>
        <a:ext cx="9967191" cy="633761"/>
      </dsp:txXfrm>
    </dsp:sp>
    <dsp:sp modelId="{21E3F1B2-1611-4BA4-A68A-94C60447BEDC}">
      <dsp:nvSpPr>
        <dsp:cNvPr id="0" name=""/>
        <dsp:cNvSpPr/>
      </dsp:nvSpPr>
      <dsp:spPr>
        <a:xfrm>
          <a:off x="81256" y="4038813"/>
          <a:ext cx="792202" cy="792202"/>
        </a:xfrm>
        <a:prstGeom prst="ellipse">
          <a:avLst/>
        </a:prstGeom>
        <a:solidFill>
          <a:srgbClr val="A2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F935C-51A9-E042-B300-57BD6D74599D}">
      <dsp:nvSpPr>
        <dsp:cNvPr id="0" name=""/>
        <dsp:cNvSpPr/>
      </dsp:nvSpPr>
      <dsp:spPr>
        <a:xfrm>
          <a:off x="2723563" y="0"/>
          <a:ext cx="5068474" cy="5068474"/>
        </a:xfrm>
        <a:prstGeom prst="ellipse">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21 academic programs</a:t>
          </a:r>
        </a:p>
      </dsp:txBody>
      <dsp:txXfrm>
        <a:off x="4372084" y="253423"/>
        <a:ext cx="1771431" cy="760271"/>
      </dsp:txXfrm>
    </dsp:sp>
    <dsp:sp modelId="{DAE717E3-EA39-B449-A10A-61736ABC90C8}">
      <dsp:nvSpPr>
        <dsp:cNvPr id="0" name=""/>
        <dsp:cNvSpPr/>
      </dsp:nvSpPr>
      <dsp:spPr>
        <a:xfrm>
          <a:off x="3357122" y="1267118"/>
          <a:ext cx="3801355" cy="3801355"/>
        </a:xfrm>
        <a:prstGeom prst="ellipse">
          <a:avLst/>
        </a:prstGeom>
        <a:solidFill>
          <a:srgbClr val="FFFFFF">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Support 12,991 students</a:t>
          </a:r>
        </a:p>
      </dsp:txBody>
      <dsp:txXfrm>
        <a:off x="4372084" y="1504703"/>
        <a:ext cx="1771431" cy="712754"/>
      </dsp:txXfrm>
    </dsp:sp>
    <dsp:sp modelId="{CA0E485A-A0AB-974C-9328-7A9875FB8E9F}">
      <dsp:nvSpPr>
        <dsp:cNvPr id="0" name=""/>
        <dsp:cNvSpPr/>
      </dsp:nvSpPr>
      <dsp:spPr>
        <a:xfrm>
          <a:off x="3990681" y="2534237"/>
          <a:ext cx="2534237" cy="2534237"/>
        </a:xfrm>
        <a:prstGeom prst="ellipse">
          <a:avLst/>
        </a:prstGeom>
        <a:solidFill>
          <a:srgbClr val="FFFFFF">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Taking 52,089 courses</a:t>
          </a:r>
        </a:p>
      </dsp:txBody>
      <dsp:txXfrm>
        <a:off x="4361811" y="3167796"/>
        <a:ext cx="1791976" cy="1267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23A71-EFE0-C042-969D-B2936BBA7D25}">
      <dsp:nvSpPr>
        <dsp:cNvPr id="0" name=""/>
        <dsp:cNvSpPr/>
      </dsp:nvSpPr>
      <dsp:spPr>
        <a:xfrm>
          <a:off x="-5730779" y="-877177"/>
          <a:ext cx="6822829" cy="6822829"/>
        </a:xfrm>
        <a:prstGeom prst="blockArc">
          <a:avLst>
            <a:gd name="adj1" fmla="val 18900000"/>
            <a:gd name="adj2" fmla="val 2700000"/>
            <a:gd name="adj3" fmla="val 31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FD2C68-742F-924F-88D7-93FBBA56957F}">
      <dsp:nvSpPr>
        <dsp:cNvPr id="0" name=""/>
        <dsp:cNvSpPr/>
      </dsp:nvSpPr>
      <dsp:spPr>
        <a:xfrm>
          <a:off x="477357" y="316678"/>
          <a:ext cx="9967191"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BSE awarded ABET accreditation </a:t>
          </a:r>
          <a:r>
            <a:rPr lang="en-US" sz="1800" kern="1200" dirty="0"/>
            <a:t>(all engineering undergrad awarded ABET)</a:t>
          </a:r>
        </a:p>
      </dsp:txBody>
      <dsp:txXfrm>
        <a:off x="477357" y="316678"/>
        <a:ext cx="9967191" cy="633761"/>
      </dsp:txXfrm>
    </dsp:sp>
    <dsp:sp modelId="{FEE9C676-FB85-5645-9328-1F92D93594AC}">
      <dsp:nvSpPr>
        <dsp:cNvPr id="0" name=""/>
        <dsp:cNvSpPr/>
      </dsp:nvSpPr>
      <dsp:spPr>
        <a:xfrm>
          <a:off x="81256" y="237458"/>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0C96B0-7E40-B84D-B9C4-4807DCB56335}">
      <dsp:nvSpPr>
        <dsp:cNvPr id="0" name=""/>
        <dsp:cNvSpPr/>
      </dsp:nvSpPr>
      <dsp:spPr>
        <a:xfrm>
          <a:off x="931492" y="1267017"/>
          <a:ext cx="9513055"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Master in Space Operations growth </a:t>
          </a:r>
          <a:r>
            <a:rPr lang="en-US" sz="1800" kern="1200" dirty="0"/>
            <a:t>(329 applications in first year)</a:t>
          </a:r>
        </a:p>
      </dsp:txBody>
      <dsp:txXfrm>
        <a:off x="931492" y="1267017"/>
        <a:ext cx="9513055" cy="633761"/>
      </dsp:txXfrm>
    </dsp:sp>
    <dsp:sp modelId="{EA22DF65-5177-7A4A-BC8E-7F652CC0A5CE}">
      <dsp:nvSpPr>
        <dsp:cNvPr id="0" name=""/>
        <dsp:cNvSpPr/>
      </dsp:nvSpPr>
      <dsp:spPr>
        <a:xfrm>
          <a:off x="535391" y="1187796"/>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25DF3-714B-F046-9B6E-2765F048B3C8}">
      <dsp:nvSpPr>
        <dsp:cNvPr id="0" name=""/>
        <dsp:cNvSpPr/>
      </dsp:nvSpPr>
      <dsp:spPr>
        <a:xfrm>
          <a:off x="1070876" y="2217356"/>
          <a:ext cx="9373672"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Master of Science in Aviation Safety </a:t>
          </a:r>
          <a:r>
            <a:rPr lang="en-US" sz="1800" kern="1200" dirty="0"/>
            <a:t>(July 2022)</a:t>
          </a:r>
        </a:p>
      </dsp:txBody>
      <dsp:txXfrm>
        <a:off x="1070876" y="2217356"/>
        <a:ext cx="9373672" cy="633761"/>
      </dsp:txXfrm>
    </dsp:sp>
    <dsp:sp modelId="{FDDE5E61-91C0-1D48-9547-AFDD92A38045}">
      <dsp:nvSpPr>
        <dsp:cNvPr id="0" name=""/>
        <dsp:cNvSpPr/>
      </dsp:nvSpPr>
      <dsp:spPr>
        <a:xfrm>
          <a:off x="674774" y="2138135"/>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6EBA2-955C-434D-9D87-A05E1C140085}">
      <dsp:nvSpPr>
        <dsp:cNvPr id="0" name=""/>
        <dsp:cNvSpPr/>
      </dsp:nvSpPr>
      <dsp:spPr>
        <a:xfrm>
          <a:off x="931492" y="3167694"/>
          <a:ext cx="9513055"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Master in Aviation Cybersecurity </a:t>
          </a:r>
          <a:r>
            <a:rPr lang="en-US" sz="1800" kern="1200" dirty="0"/>
            <a:t>(July 2022)</a:t>
          </a:r>
        </a:p>
      </dsp:txBody>
      <dsp:txXfrm>
        <a:off x="931492" y="3167694"/>
        <a:ext cx="9513055" cy="633761"/>
      </dsp:txXfrm>
    </dsp:sp>
    <dsp:sp modelId="{1B1EDAC5-3162-8E45-9C08-04637E7F9AA2}">
      <dsp:nvSpPr>
        <dsp:cNvPr id="0" name=""/>
        <dsp:cNvSpPr/>
      </dsp:nvSpPr>
      <dsp:spPr>
        <a:xfrm>
          <a:off x="535391" y="3088474"/>
          <a:ext cx="792202" cy="792202"/>
        </a:xfrm>
        <a:prstGeom prst="ellipse">
          <a:avLst/>
        </a:prstGeom>
        <a:solidFill>
          <a:srgbClr val="A3916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F2E4C0-8B95-47C0-B2D2-70BBEA9888C0}">
      <dsp:nvSpPr>
        <dsp:cNvPr id="0" name=""/>
        <dsp:cNvSpPr/>
      </dsp:nvSpPr>
      <dsp:spPr>
        <a:xfrm>
          <a:off x="477357" y="4118033"/>
          <a:ext cx="9967191" cy="633761"/>
        </a:xfrm>
        <a:prstGeom prst="rect">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49"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kern="1200" dirty="0"/>
            <a:t>BS in Pilot Operations </a:t>
          </a:r>
          <a:r>
            <a:rPr lang="en-US" sz="1800" kern="1200" dirty="0"/>
            <a:t>(Jan 2023)</a:t>
          </a:r>
        </a:p>
      </dsp:txBody>
      <dsp:txXfrm>
        <a:off x="477357" y="4118033"/>
        <a:ext cx="9967191" cy="633761"/>
      </dsp:txXfrm>
    </dsp:sp>
    <dsp:sp modelId="{37FDEF0F-CBBF-4616-B750-D3FBF995F46B}">
      <dsp:nvSpPr>
        <dsp:cNvPr id="0" name=""/>
        <dsp:cNvSpPr/>
      </dsp:nvSpPr>
      <dsp:spPr>
        <a:xfrm>
          <a:off x="81256" y="4038813"/>
          <a:ext cx="792202" cy="792202"/>
        </a:xfrm>
        <a:prstGeom prst="ellipse">
          <a:avLst/>
        </a:prstGeom>
        <a:blipFill rotWithShape="0">
          <a:blip xmlns:r="http://schemas.openxmlformats.org/officeDocument/2006/relationships" r:embed="rId1"/>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63B29-EA64-AF43-B7DD-155891A73029}">
      <dsp:nvSpPr>
        <dsp:cNvPr id="0" name=""/>
        <dsp:cNvSpPr/>
      </dsp:nvSpPr>
      <dsp:spPr>
        <a:xfrm>
          <a:off x="220260" y="0"/>
          <a:ext cx="2657755" cy="2278011"/>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C3517FB8-3F2D-5E47-85B2-7957176A9AB9}">
      <dsp:nvSpPr>
        <dsp:cNvPr id="0" name=""/>
        <dsp:cNvSpPr/>
      </dsp:nvSpPr>
      <dsp:spPr>
        <a:xfrm>
          <a:off x="220260" y="1598494"/>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Advanced Certifications</a:t>
          </a:r>
        </a:p>
      </dsp:txBody>
      <dsp:txXfrm>
        <a:off x="220260" y="1598494"/>
        <a:ext cx="2657755" cy="546722"/>
      </dsp:txXfrm>
    </dsp:sp>
    <dsp:sp modelId="{D60EF5ED-B44F-144F-A8AB-9AC97524F278}">
      <dsp:nvSpPr>
        <dsp:cNvPr id="0" name=""/>
        <dsp:cNvSpPr/>
      </dsp:nvSpPr>
      <dsp:spPr>
        <a:xfrm>
          <a:off x="3149099" y="0"/>
          <a:ext cx="2657755" cy="2278011"/>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BED07271-9110-4A4E-B745-63F358E259DC}">
      <dsp:nvSpPr>
        <dsp:cNvPr id="0" name=""/>
        <dsp:cNvSpPr/>
      </dsp:nvSpPr>
      <dsp:spPr>
        <a:xfrm>
          <a:off x="3149099" y="1598494"/>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Multi-UAS Procedures Remote Split Operations</a:t>
          </a:r>
        </a:p>
      </dsp:txBody>
      <dsp:txXfrm>
        <a:off x="3149099" y="1598494"/>
        <a:ext cx="2657755" cy="546722"/>
      </dsp:txXfrm>
    </dsp:sp>
    <dsp:sp modelId="{B5E63166-C4B2-7D48-8498-9693CA81346F}">
      <dsp:nvSpPr>
        <dsp:cNvPr id="0" name=""/>
        <dsp:cNvSpPr/>
      </dsp:nvSpPr>
      <dsp:spPr>
        <a:xfrm>
          <a:off x="6077938" y="3887"/>
          <a:ext cx="2657755" cy="2278011"/>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5BB10AE1-D854-E147-A533-61CD0D9A4147}">
      <dsp:nvSpPr>
        <dsp:cNvPr id="0" name=""/>
        <dsp:cNvSpPr/>
      </dsp:nvSpPr>
      <dsp:spPr>
        <a:xfrm>
          <a:off x="6077938" y="1598494"/>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Industrial Inspection</a:t>
          </a:r>
        </a:p>
      </dsp:txBody>
      <dsp:txXfrm>
        <a:off x="6077938" y="1598494"/>
        <a:ext cx="2657755" cy="546722"/>
      </dsp:txXfrm>
    </dsp:sp>
    <dsp:sp modelId="{759FB13D-2FC6-FC44-AF5D-634DC63A3CD9}">
      <dsp:nvSpPr>
        <dsp:cNvPr id="0" name=""/>
        <dsp:cNvSpPr/>
      </dsp:nvSpPr>
      <dsp:spPr>
        <a:xfrm>
          <a:off x="9006776" y="3887"/>
          <a:ext cx="2657755" cy="2278011"/>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3C29344A-C927-E24D-9819-86CDADD85607}">
      <dsp:nvSpPr>
        <dsp:cNvPr id="0" name=""/>
        <dsp:cNvSpPr/>
      </dsp:nvSpPr>
      <dsp:spPr>
        <a:xfrm>
          <a:off x="9006776" y="1598494"/>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Counter-UAS</a:t>
          </a:r>
        </a:p>
      </dsp:txBody>
      <dsp:txXfrm>
        <a:off x="9006776" y="1598494"/>
        <a:ext cx="2657755" cy="546722"/>
      </dsp:txXfrm>
    </dsp:sp>
    <dsp:sp modelId="{0D98C28E-D423-2846-A4BD-D2EA35D0FF40}">
      <dsp:nvSpPr>
        <dsp:cNvPr id="0" name=""/>
        <dsp:cNvSpPr/>
      </dsp:nvSpPr>
      <dsp:spPr>
        <a:xfrm>
          <a:off x="220260" y="2547673"/>
          <a:ext cx="2657755" cy="2278011"/>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C571A928-4847-8549-BE7C-15FB4E3C6CB1}">
      <dsp:nvSpPr>
        <dsp:cNvPr id="0" name=""/>
        <dsp:cNvSpPr/>
      </dsp:nvSpPr>
      <dsp:spPr>
        <a:xfrm>
          <a:off x="220260" y="4142281"/>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Public Safety Training</a:t>
          </a:r>
        </a:p>
      </dsp:txBody>
      <dsp:txXfrm>
        <a:off x="220260" y="4142281"/>
        <a:ext cx="2657755" cy="546722"/>
      </dsp:txXfrm>
    </dsp:sp>
    <dsp:sp modelId="{B44BFABF-3D59-5E45-8275-1D28F661D9E9}">
      <dsp:nvSpPr>
        <dsp:cNvPr id="0" name=""/>
        <dsp:cNvSpPr/>
      </dsp:nvSpPr>
      <dsp:spPr>
        <a:xfrm>
          <a:off x="3149099" y="2547673"/>
          <a:ext cx="2657755" cy="2278011"/>
        </a:xfrm>
        <a:prstGeom prst="rect">
          <a:avLst/>
        </a:prstGeom>
        <a:blipFill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50BEDC0D-E354-9D4E-983B-033BF9E4A386}">
      <dsp:nvSpPr>
        <dsp:cNvPr id="0" name=""/>
        <dsp:cNvSpPr/>
      </dsp:nvSpPr>
      <dsp:spPr>
        <a:xfrm>
          <a:off x="3149099" y="4142281"/>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Law Enforcement Active Shooter Response</a:t>
          </a:r>
        </a:p>
      </dsp:txBody>
      <dsp:txXfrm>
        <a:off x="3149099" y="4142281"/>
        <a:ext cx="2657755" cy="546722"/>
      </dsp:txXfrm>
    </dsp:sp>
    <dsp:sp modelId="{17E70BF2-5088-8E4C-AE80-F8E9FAE57B23}">
      <dsp:nvSpPr>
        <dsp:cNvPr id="0" name=""/>
        <dsp:cNvSpPr/>
      </dsp:nvSpPr>
      <dsp:spPr>
        <a:xfrm>
          <a:off x="6077938" y="2547673"/>
          <a:ext cx="2657755" cy="2278011"/>
        </a:xfrm>
        <a:prstGeom prst="rect">
          <a:avLst/>
        </a:prstGeom>
        <a:blipFill rotWithShape="1">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37A54EDA-9582-2348-9543-AE1CBAF7FE7F}">
      <dsp:nvSpPr>
        <dsp:cNvPr id="0" name=""/>
        <dsp:cNvSpPr/>
      </dsp:nvSpPr>
      <dsp:spPr>
        <a:xfrm>
          <a:off x="6077938" y="4142281"/>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Augmented Reality</a:t>
          </a:r>
        </a:p>
      </dsp:txBody>
      <dsp:txXfrm>
        <a:off x="6077938" y="4142281"/>
        <a:ext cx="2657755" cy="546722"/>
      </dsp:txXfrm>
    </dsp:sp>
    <dsp:sp modelId="{E1616804-EB32-1048-82F5-BCF7F9E5C2D2}">
      <dsp:nvSpPr>
        <dsp:cNvPr id="0" name=""/>
        <dsp:cNvSpPr/>
      </dsp:nvSpPr>
      <dsp:spPr>
        <a:xfrm>
          <a:off x="9006776" y="2547673"/>
          <a:ext cx="2657755" cy="2278011"/>
        </a:xfrm>
        <a:prstGeom prst="rect">
          <a:avLst/>
        </a:prstGeom>
        <a:blipFill rotWithShape="1">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B96386DB-9C9B-0B48-AFC9-283C61BF162E}">
      <dsp:nvSpPr>
        <dsp:cNvPr id="0" name=""/>
        <dsp:cNvSpPr/>
      </dsp:nvSpPr>
      <dsp:spPr>
        <a:xfrm>
          <a:off x="9006776" y="4142281"/>
          <a:ext cx="2657755" cy="546722"/>
        </a:xfrm>
        <a:prstGeom prst="rect">
          <a:avLst/>
        </a:prstGeom>
        <a:solidFill>
          <a:srgbClr val="263B7F">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Crime Scene Preservation </a:t>
          </a:r>
          <a:br>
            <a:rPr lang="en-US" sz="1600" kern="1200" dirty="0"/>
          </a:br>
          <a:r>
            <a:rPr lang="en-US" sz="1600" kern="1200" dirty="0"/>
            <a:t>and Forensics</a:t>
          </a:r>
        </a:p>
      </dsp:txBody>
      <dsp:txXfrm>
        <a:off x="9006776" y="4142281"/>
        <a:ext cx="2657755" cy="546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F935C-51A9-E042-B300-57BD6D74599D}">
      <dsp:nvSpPr>
        <dsp:cNvPr id="0" name=""/>
        <dsp:cNvSpPr/>
      </dsp:nvSpPr>
      <dsp:spPr>
        <a:xfrm>
          <a:off x="2723563" y="0"/>
          <a:ext cx="5068474" cy="5068474"/>
        </a:xfrm>
        <a:prstGeom prst="ellipse">
          <a:avLst/>
        </a:prstGeom>
        <a:solidFill>
          <a:srgbClr val="263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Degree mapped to needs and demands of the industry</a:t>
          </a:r>
        </a:p>
      </dsp:txBody>
      <dsp:txXfrm>
        <a:off x="4372084" y="253423"/>
        <a:ext cx="1771431" cy="760271"/>
      </dsp:txXfrm>
    </dsp:sp>
    <dsp:sp modelId="{DAE717E3-EA39-B449-A10A-61736ABC90C8}">
      <dsp:nvSpPr>
        <dsp:cNvPr id="0" name=""/>
        <dsp:cNvSpPr/>
      </dsp:nvSpPr>
      <dsp:spPr>
        <a:xfrm>
          <a:off x="3357122" y="1267118"/>
          <a:ext cx="3801355" cy="3801355"/>
        </a:xfrm>
        <a:prstGeom prst="ellipse">
          <a:avLst/>
        </a:prstGeom>
        <a:solidFill>
          <a:srgbClr val="FFFFFF">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30+ Minors of study</a:t>
          </a:r>
        </a:p>
      </dsp:txBody>
      <dsp:txXfrm>
        <a:off x="4372084" y="1504703"/>
        <a:ext cx="1771431" cy="712754"/>
      </dsp:txXfrm>
    </dsp:sp>
    <dsp:sp modelId="{CA0E485A-A0AB-974C-9328-7A9875FB8E9F}">
      <dsp:nvSpPr>
        <dsp:cNvPr id="0" name=""/>
        <dsp:cNvSpPr/>
      </dsp:nvSpPr>
      <dsp:spPr>
        <a:xfrm>
          <a:off x="3990681" y="2534237"/>
          <a:ext cx="2534237" cy="2534237"/>
        </a:xfrm>
        <a:prstGeom prst="ellipse">
          <a:avLst/>
        </a:prstGeom>
        <a:solidFill>
          <a:srgbClr val="FFFFFF">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t>Classes are handpicked 7000+ students  </a:t>
          </a:r>
        </a:p>
      </dsp:txBody>
      <dsp:txXfrm>
        <a:off x="4361811" y="3167796"/>
        <a:ext cx="1791976" cy="126711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13798E9-EC5F-49D3-95E6-FB79E3E363FB}" type="datetimeFigureOut">
              <a:rPr lang="en-US" smtClean="0"/>
              <a:t>2/2/2023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BFD3939-3F72-46B1-B0B4-120D58E5E62E}" type="slidenum">
              <a:rPr lang="en-US" smtClean="0"/>
              <a:t>‹#›</a:t>
            </a:fld>
            <a:endParaRPr lang="en-US" dirty="0"/>
          </a:p>
        </p:txBody>
      </p:sp>
    </p:spTree>
    <p:extLst>
      <p:ext uri="{BB962C8B-B14F-4D97-AF65-F5344CB8AC3E}">
        <p14:creationId xmlns:p14="http://schemas.microsoft.com/office/powerpoint/2010/main" val="1771729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0A954B-5F89-4838-ACAB-27BA663B0D2F}" type="datetimeFigureOut">
              <a:rPr lang="en-US" smtClean="0"/>
              <a:t>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1042BF-B9EA-4BD3-BA45-E1BF2B17464F}" type="slidenum">
              <a:rPr lang="en-US" smtClean="0"/>
              <a:t>‹#›</a:t>
            </a:fld>
            <a:endParaRPr lang="en-US" dirty="0"/>
          </a:p>
        </p:txBody>
      </p:sp>
    </p:spTree>
    <p:extLst>
      <p:ext uri="{BB962C8B-B14F-4D97-AF65-F5344CB8AC3E}">
        <p14:creationId xmlns:p14="http://schemas.microsoft.com/office/powerpoint/2010/main" val="188671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share with my passion for aviation and my outlook on some ideas for Hawaii and aviation growth </a:t>
            </a:r>
            <a:r>
              <a:rPr lang="en-US"/>
              <a:t>for our </a:t>
            </a:r>
            <a:r>
              <a:rPr lang="en-US" dirty="0"/>
              <a:t>youth. My passion started an hour before birth when my mother went into labor on an Eastern Airlines plane flying from Detroit MI to Fort Lauderdale FL. I am names after the pilot…</a:t>
            </a:r>
          </a:p>
          <a:p>
            <a:endParaRPr lang="en-US" dirty="0"/>
          </a:p>
          <a:p>
            <a:r>
              <a:rPr lang="en-US" dirty="0"/>
              <a:t>Hawaii has a rich diverse background in aviation. https://www.facebook.com/HawaiiAviation/photos</a:t>
            </a:r>
          </a:p>
          <a:p>
            <a:r>
              <a:rPr lang="en-US" dirty="0"/>
              <a:t>I am Dr. Linda Vee Weiland and have been involved in aviation in Hawaii for over 30 years</a:t>
            </a:r>
          </a:p>
          <a:p>
            <a:r>
              <a:rPr lang="en-US" dirty="0"/>
              <a:t>My aviation occupations include </a:t>
            </a:r>
          </a:p>
          <a:p>
            <a:r>
              <a:rPr lang="en-US" dirty="0"/>
              <a:t>Air Traffic Control</a:t>
            </a:r>
          </a:p>
          <a:p>
            <a:r>
              <a:rPr lang="en-US" dirty="0"/>
              <a:t>Aerospace Maintenance officer</a:t>
            </a:r>
          </a:p>
          <a:p>
            <a:r>
              <a:rPr lang="en-US" dirty="0"/>
              <a:t>Major airline Liaison Engineer</a:t>
            </a:r>
          </a:p>
          <a:p>
            <a:r>
              <a:rPr lang="en-US" dirty="0"/>
              <a:t>Aviaiton Academia Professor </a:t>
            </a:r>
          </a:p>
          <a:p>
            <a:r>
              <a:rPr lang="en-US" dirty="0"/>
              <a:t>Military</a:t>
            </a:r>
          </a:p>
          <a:p>
            <a:r>
              <a:rPr lang="en-US" dirty="0"/>
              <a:t>Civilian</a:t>
            </a:r>
          </a:p>
          <a:p>
            <a:r>
              <a:rPr lang="en-US" dirty="0"/>
              <a:t>Academic</a:t>
            </a:r>
          </a:p>
        </p:txBody>
      </p:sp>
      <p:sp>
        <p:nvSpPr>
          <p:cNvPr id="4" name="Slide Number Placeholder 3"/>
          <p:cNvSpPr>
            <a:spLocks noGrp="1"/>
          </p:cNvSpPr>
          <p:nvPr>
            <p:ph type="sldNum" sz="quarter" idx="5"/>
          </p:nvPr>
        </p:nvSpPr>
        <p:spPr/>
        <p:txBody>
          <a:bodyPr/>
          <a:lstStyle/>
          <a:p>
            <a:fld id="{D01042BF-B9EA-4BD3-BA45-E1BF2B17464F}" type="slidenum">
              <a:rPr lang="en-US" smtClean="0"/>
              <a:t>1</a:t>
            </a:fld>
            <a:endParaRPr lang="en-US" dirty="0"/>
          </a:p>
        </p:txBody>
      </p:sp>
    </p:spTree>
    <p:extLst>
      <p:ext uri="{BB962C8B-B14F-4D97-AF65-F5344CB8AC3E}">
        <p14:creationId xmlns:p14="http://schemas.microsoft.com/office/powerpoint/2010/main" val="36281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042BF-B9EA-4BD3-BA45-E1BF2B174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86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042BF-B9EA-4BD3-BA45-E1BF2B174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3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13</a:t>
            </a:fld>
            <a:endParaRPr lang="en-US" dirty="0"/>
          </a:p>
        </p:txBody>
      </p:sp>
    </p:spTree>
    <p:extLst>
      <p:ext uri="{BB962C8B-B14F-4D97-AF65-F5344CB8AC3E}">
        <p14:creationId xmlns:p14="http://schemas.microsoft.com/office/powerpoint/2010/main" val="832108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rPr>
              <a:t>It’s a degree program mapped to the needs and demands of the industry with flexibility for work-life balance. It is designed specifically for student who work, have worked or desire to work in aviation.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rPr>
              <a:t>This degree program has flexibility in awarding transfer credit from FAA certifications, military training and completion of prior courses. </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The degree also has a broad base in aeronautical science and over 30 minors which allows students to tailor their degree to interests and career goals in aviation related fields. These areas include air traffic control, space studies, aviation safety, aviation maintenance, unmanned aerial systems, cybersecurity, and airport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rPr>
              <a:t>Classes have been hand-picked to maximize the learning outcomes that will benefit you most and provide a straight and clear path to completion.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rPr>
              <a:t>This degree program also carries the heart and prestige and respect in the aviation industry with the name Embry-Riddle, connecting you with our extensive professional and alumni networks.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01042BF-B9EA-4BD3-BA45-E1BF2B17464F}" type="slidenum">
              <a:rPr lang="en-US" smtClean="0"/>
              <a:t>14</a:t>
            </a:fld>
            <a:endParaRPr lang="en-US" dirty="0"/>
          </a:p>
        </p:txBody>
      </p:sp>
    </p:spTree>
    <p:extLst>
      <p:ext uri="{BB962C8B-B14F-4D97-AF65-F5344CB8AC3E}">
        <p14:creationId xmlns:p14="http://schemas.microsoft.com/office/powerpoint/2010/main" val="237644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042BF-B9EA-4BD3-BA45-E1BF2B17464F}" type="slidenum">
              <a:rPr lang="en-US" smtClean="0"/>
              <a:t>15</a:t>
            </a:fld>
            <a:endParaRPr lang="en-US" dirty="0"/>
          </a:p>
        </p:txBody>
      </p:sp>
    </p:spTree>
    <p:extLst>
      <p:ext uri="{BB962C8B-B14F-4D97-AF65-F5344CB8AC3E}">
        <p14:creationId xmlns:p14="http://schemas.microsoft.com/office/powerpoint/2010/main" val="202901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Regardless of a student's physical location, whether overseas or deployed, students who have internet access can successfully complete the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addition to possessing academic credentials, have real-world industry experience.  The subject-matter experience of our faculty results in linking course concepts to real-world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01042BF-B9EA-4BD3-BA45-E1BF2B17464F}" type="slidenum">
              <a:rPr lang="en-US" smtClean="0"/>
              <a:t>16</a:t>
            </a:fld>
            <a:endParaRPr lang="en-US" dirty="0"/>
          </a:p>
        </p:txBody>
      </p:sp>
    </p:spTree>
    <p:extLst>
      <p:ext uri="{BB962C8B-B14F-4D97-AF65-F5344CB8AC3E}">
        <p14:creationId xmlns:p14="http://schemas.microsoft.com/office/powerpoint/2010/main" val="265014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17</a:t>
            </a:fld>
            <a:endParaRPr lang="en-US" dirty="0"/>
          </a:p>
        </p:txBody>
      </p:sp>
    </p:spTree>
    <p:extLst>
      <p:ext uri="{BB962C8B-B14F-4D97-AF65-F5344CB8AC3E}">
        <p14:creationId xmlns:p14="http://schemas.microsoft.com/office/powerpoint/2010/main" val="2584706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18</a:t>
            </a:fld>
            <a:endParaRPr lang="en-US" dirty="0"/>
          </a:p>
        </p:txBody>
      </p:sp>
    </p:spTree>
    <p:extLst>
      <p:ext uri="{BB962C8B-B14F-4D97-AF65-F5344CB8AC3E}">
        <p14:creationId xmlns:p14="http://schemas.microsoft.com/office/powerpoint/2010/main" val="278272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19</a:t>
            </a:fld>
            <a:endParaRPr lang="en-US" dirty="0"/>
          </a:p>
        </p:txBody>
      </p:sp>
    </p:spTree>
    <p:extLst>
      <p:ext uri="{BB962C8B-B14F-4D97-AF65-F5344CB8AC3E}">
        <p14:creationId xmlns:p14="http://schemas.microsoft.com/office/powerpoint/2010/main" val="211079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20</a:t>
            </a:fld>
            <a:endParaRPr lang="en-US" dirty="0"/>
          </a:p>
        </p:txBody>
      </p:sp>
    </p:spTree>
    <p:extLst>
      <p:ext uri="{BB962C8B-B14F-4D97-AF65-F5344CB8AC3E}">
        <p14:creationId xmlns:p14="http://schemas.microsoft.com/office/powerpoint/2010/main" val="227542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042BF-B9EA-4BD3-BA45-E1BF2B17464F}" type="slidenum">
              <a:rPr lang="en-US" smtClean="0"/>
              <a:t>2</a:t>
            </a:fld>
            <a:endParaRPr lang="en-US" dirty="0"/>
          </a:p>
        </p:txBody>
      </p:sp>
    </p:spTree>
    <p:extLst>
      <p:ext uri="{BB962C8B-B14F-4D97-AF65-F5344CB8AC3E}">
        <p14:creationId xmlns:p14="http://schemas.microsoft.com/office/powerpoint/2010/main" val="61806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21</a:t>
            </a:fld>
            <a:endParaRPr lang="en-US" dirty="0"/>
          </a:p>
        </p:txBody>
      </p:sp>
    </p:spTree>
    <p:extLst>
      <p:ext uri="{BB962C8B-B14F-4D97-AF65-F5344CB8AC3E}">
        <p14:creationId xmlns:p14="http://schemas.microsoft.com/office/powerpoint/2010/main" val="322056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22</a:t>
            </a:fld>
            <a:endParaRPr lang="en-US" dirty="0"/>
          </a:p>
        </p:txBody>
      </p:sp>
    </p:spTree>
    <p:extLst>
      <p:ext uri="{BB962C8B-B14F-4D97-AF65-F5344CB8AC3E}">
        <p14:creationId xmlns:p14="http://schemas.microsoft.com/office/powerpoint/2010/main" val="1693608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23</a:t>
            </a:fld>
            <a:endParaRPr lang="en-US" dirty="0"/>
          </a:p>
        </p:txBody>
      </p:sp>
    </p:spTree>
    <p:extLst>
      <p:ext uri="{BB962C8B-B14F-4D97-AF65-F5344CB8AC3E}">
        <p14:creationId xmlns:p14="http://schemas.microsoft.com/office/powerpoint/2010/main" val="446936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24</a:t>
            </a:fld>
            <a:endParaRPr lang="en-US" dirty="0"/>
          </a:p>
        </p:txBody>
      </p:sp>
    </p:spTree>
    <p:extLst>
      <p:ext uri="{BB962C8B-B14F-4D97-AF65-F5344CB8AC3E}">
        <p14:creationId xmlns:p14="http://schemas.microsoft.com/office/powerpoint/2010/main" val="381842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3</a:t>
            </a:fld>
            <a:endParaRPr lang="en-US" dirty="0"/>
          </a:p>
        </p:txBody>
      </p:sp>
    </p:spTree>
    <p:extLst>
      <p:ext uri="{BB962C8B-B14F-4D97-AF65-F5344CB8AC3E}">
        <p14:creationId xmlns:p14="http://schemas.microsoft.com/office/powerpoint/2010/main" val="100281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4</a:t>
            </a:fld>
            <a:endParaRPr lang="en-US" dirty="0"/>
          </a:p>
        </p:txBody>
      </p:sp>
    </p:spTree>
    <p:extLst>
      <p:ext uri="{BB962C8B-B14F-4D97-AF65-F5344CB8AC3E}">
        <p14:creationId xmlns:p14="http://schemas.microsoft.com/office/powerpoint/2010/main" val="223224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042BF-B9EA-4BD3-BA45-E1BF2B17464F}" type="slidenum">
              <a:rPr lang="en-US" smtClean="0"/>
              <a:t>5</a:t>
            </a:fld>
            <a:endParaRPr lang="en-US" dirty="0"/>
          </a:p>
        </p:txBody>
      </p:sp>
    </p:spTree>
    <p:extLst>
      <p:ext uri="{BB962C8B-B14F-4D97-AF65-F5344CB8AC3E}">
        <p14:creationId xmlns:p14="http://schemas.microsoft.com/office/powerpoint/2010/main" val="54857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6</a:t>
            </a:fld>
            <a:endParaRPr lang="en-US" dirty="0"/>
          </a:p>
        </p:txBody>
      </p:sp>
    </p:spTree>
    <p:extLst>
      <p:ext uri="{BB962C8B-B14F-4D97-AF65-F5344CB8AC3E}">
        <p14:creationId xmlns:p14="http://schemas.microsoft.com/office/powerpoint/2010/main" val="219956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8</a:t>
            </a:fld>
            <a:endParaRPr lang="en-US" dirty="0"/>
          </a:p>
        </p:txBody>
      </p:sp>
    </p:spTree>
    <p:extLst>
      <p:ext uri="{BB962C8B-B14F-4D97-AF65-F5344CB8AC3E}">
        <p14:creationId xmlns:p14="http://schemas.microsoft.com/office/powerpoint/2010/main" val="140781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042BF-B9EA-4BD3-BA45-E1BF2B17464F}" type="slidenum">
              <a:rPr lang="en-US" smtClean="0"/>
              <a:t>9</a:t>
            </a:fld>
            <a:endParaRPr lang="en-US" dirty="0"/>
          </a:p>
        </p:txBody>
      </p:sp>
    </p:spTree>
    <p:extLst>
      <p:ext uri="{BB962C8B-B14F-4D97-AF65-F5344CB8AC3E}">
        <p14:creationId xmlns:p14="http://schemas.microsoft.com/office/powerpoint/2010/main" val="180490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photos</a:t>
            </a:r>
            <a:r>
              <a:rPr lang="en-US" baseline="0" dirty="0"/>
              <a:t> from DOF operations. </a:t>
            </a:r>
            <a:r>
              <a:rPr lang="en-US" dirty="0"/>
              <a:t>First organization</a:t>
            </a:r>
            <a:r>
              <a:rPr lang="en-US" baseline="0" dirty="0"/>
              <a:t> in the world to be certified as training provider. First university, first pilots. Procedures for simultaneous operations, industrial inspection. C-UAS is picture of AeroScope</a:t>
            </a:r>
            <a:endParaRPr lang="en-US" dirty="0"/>
          </a:p>
        </p:txBody>
      </p:sp>
      <p:sp>
        <p:nvSpPr>
          <p:cNvPr id="4" name="Slide Number Placeholder 3"/>
          <p:cNvSpPr>
            <a:spLocks noGrp="1"/>
          </p:cNvSpPr>
          <p:nvPr>
            <p:ph type="sldNum" sz="quarter" idx="10"/>
          </p:nvPr>
        </p:nvSpPr>
        <p:spPr/>
        <p:txBody>
          <a:bodyPr/>
          <a:lstStyle/>
          <a:p>
            <a:fld id="{D01042BF-B9EA-4BD3-BA45-E1BF2B17464F}" type="slidenum">
              <a:rPr lang="en-US" smtClean="0"/>
              <a:t>10</a:t>
            </a:fld>
            <a:endParaRPr lang="en-US" dirty="0"/>
          </a:p>
        </p:txBody>
      </p:sp>
    </p:spTree>
    <p:extLst>
      <p:ext uri="{BB962C8B-B14F-4D97-AF65-F5344CB8AC3E}">
        <p14:creationId xmlns:p14="http://schemas.microsoft.com/office/powerpoint/2010/main" val="3299771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p:cNvSpPr>
            <a:spLocks noGrp="1"/>
          </p:cNvSpPr>
          <p:nvPr>
            <p:ph type="sldNum" sz="quarter" idx="12"/>
          </p:nvPr>
        </p:nvSpPr>
        <p:spPr>
          <a:xfrm>
            <a:off x="7391400" y="6356350"/>
            <a:ext cx="2743200" cy="365125"/>
          </a:xfrm>
        </p:spPr>
        <p:txBody>
          <a:bodyPr/>
          <a:lstStyle/>
          <a:p>
            <a:fld id="{1E9BCB50-7195-44E1-B1F1-D4531CC574C1}" type="slidenum">
              <a:rPr lang="en-US" smtClean="0"/>
              <a:t>‹#›</a:t>
            </a:fld>
            <a:endParaRPr lang="en-US"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l="-1640" t="-4211"/>
          <a:stretch/>
        </p:blipFill>
        <p:spPr>
          <a:xfrm>
            <a:off x="10324504" y="6255557"/>
            <a:ext cx="1677643" cy="334880"/>
          </a:xfrm>
          <a:prstGeom prst="rect">
            <a:avLst/>
          </a:prstGeom>
        </p:spPr>
      </p:pic>
    </p:spTree>
    <p:extLst>
      <p:ext uri="{BB962C8B-B14F-4D97-AF65-F5344CB8AC3E}">
        <p14:creationId xmlns:p14="http://schemas.microsoft.com/office/powerpoint/2010/main" val="325168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58AC-4332-0943-9B5D-D90CE1B2A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4630AB-FD54-BD4E-9433-8C4F0147472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CE828FA-17B0-8341-9D94-7D7A76E479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797072-5324-A14C-A506-AFC03D05E3C7}"/>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36472486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00EDC-91E3-D047-887C-5441A55DBFE1}"/>
              </a:ext>
            </a:extLst>
          </p:cNvPr>
          <p:cNvSpPr>
            <a:spLocks noGrp="1"/>
          </p:cNvSpPr>
          <p:nvPr>
            <p:ph type="dt" sz="half" idx="10"/>
          </p:nvPr>
        </p:nvSpPr>
        <p:spPr/>
        <p:txBody>
          <a:bodyPr/>
          <a:lstStyle/>
          <a:p>
            <a:fld id="{C764DE79-268F-4C1A-8933-263129D2AF90}" type="datetimeFigureOut">
              <a:rPr lang="en-US" smtClean="0"/>
              <a:t>2/2/2023</a:t>
            </a:fld>
            <a:endParaRPr lang="en-US" dirty="0"/>
          </a:p>
        </p:txBody>
      </p:sp>
      <p:sp>
        <p:nvSpPr>
          <p:cNvPr id="3" name="Footer Placeholder 2">
            <a:extLst>
              <a:ext uri="{FF2B5EF4-FFF2-40B4-BE49-F238E27FC236}">
                <a16:creationId xmlns:a16="http://schemas.microsoft.com/office/drawing/2014/main" id="{0645E2DB-2B6A-9340-8BD7-2F0D6D03E2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353DC79-1AD5-CA47-8F70-C80D29008B0D}"/>
              </a:ext>
            </a:extLst>
          </p:cNvPr>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66F4BE69-1828-C74C-8857-3E2487DABB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 y="0"/>
            <a:ext cx="12192000" cy="6858000"/>
          </a:xfrm>
          <a:prstGeom prst="rect">
            <a:avLst/>
          </a:prstGeom>
        </p:spPr>
      </p:pic>
      <p:pic>
        <p:nvPicPr>
          <p:cNvPr id="6" name="Picture 5">
            <a:extLst>
              <a:ext uri="{FF2B5EF4-FFF2-40B4-BE49-F238E27FC236}">
                <a16:creationId xmlns:a16="http://schemas.microsoft.com/office/drawing/2014/main" id="{39454133-F733-B846-BF83-C0BC08C23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226997"/>
            <a:ext cx="712253" cy="305841"/>
          </a:xfrm>
          <a:prstGeom prst="rect">
            <a:avLst/>
          </a:prstGeom>
        </p:spPr>
      </p:pic>
    </p:spTree>
    <p:extLst>
      <p:ext uri="{BB962C8B-B14F-4D97-AF65-F5344CB8AC3E}">
        <p14:creationId xmlns:p14="http://schemas.microsoft.com/office/powerpoint/2010/main" val="24790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F3F8-E49C-2344-B37F-12DFCF16B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83CCC2-C4AD-8842-B607-B39D57966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DA478C-A1AF-1646-ABBC-A1C76684A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B52A9-AB07-0143-838E-26B66E352A0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B169B77-8737-864F-B1D4-872C193E9E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5C04FA-BD85-F544-9FAF-6EA1793EA040}"/>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22743104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88A4-28D1-524B-A422-F7BD7F224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77D553-06E3-F947-BFC5-3CB867A0F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6B67F0-3E69-DF42-823F-4716C12AA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81E96-1F22-8145-A918-406E235A71B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21B1E64-9BBE-4042-BD34-716088B7A1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E28656-5884-6A49-A298-E09B0158BC47}"/>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16901239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8620-3696-E642-AAF5-F050A5EED8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F719DF-4133-4746-8412-2E23321FC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5A07F-E973-2E45-AAA9-D01F3F80A13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0A33D5B-3AE5-5247-A7B4-7294D4B4E4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D669CF-2A4D-ED49-8BA0-68AAC712784E}"/>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32747797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41E20-0615-3148-9678-16201410AF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99085F-3E15-2647-8BBD-55E2D96153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A1843-6AD8-7049-9ACD-7C4B730F6BE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2E8E90F-EC22-8A46-9A54-DEAA514C4E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6DE0CE-00ED-8643-9521-991EE347A5D2}"/>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36463011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71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 y="0"/>
            <a:ext cx="12192000" cy="6858000"/>
          </a:xfrm>
          <a:prstGeom prst="rect">
            <a:avLst/>
          </a:prstGeom>
        </p:spPr>
      </p:pic>
      <p:sp>
        <p:nvSpPr>
          <p:cNvPr id="2" name="Title 1"/>
          <p:cNvSpPr>
            <a:spLocks noGrp="1"/>
          </p:cNvSpPr>
          <p:nvPr>
            <p:ph type="title"/>
          </p:nvPr>
        </p:nvSpPr>
        <p:spPr>
          <a:xfrm>
            <a:off x="838200" y="211377"/>
            <a:ext cx="10515600" cy="767759"/>
          </a:xfrm>
        </p:spPr>
        <p:txBody>
          <a:bodyPr>
            <a:noAutofit/>
          </a:bodyPr>
          <a:lstStyle>
            <a:lvl1pPr marL="0" indent="0" algn="ctr" defTabSz="914400" rtl="0" eaLnBrk="1" latinLnBrk="0" hangingPunct="1">
              <a:lnSpc>
                <a:spcPct val="125000"/>
              </a:lnSpc>
              <a:spcBef>
                <a:spcPts val="1000"/>
              </a:spcBef>
              <a:buFont typeface="Arial" panose="020B0604020202020204" pitchFamily="34" charset="0"/>
              <a:buNone/>
              <a:defRPr lang="en-US" sz="3600" b="1" kern="1200" dirty="0">
                <a:solidFill>
                  <a:srgbClr val="284B8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108489"/>
            <a:ext cx="10515600" cy="506847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391400" y="6356350"/>
            <a:ext cx="2743200" cy="365125"/>
          </a:xfrm>
        </p:spPr>
        <p:txBody>
          <a:bodyPr/>
          <a:lstStyle/>
          <a:p>
            <a:fld id="{1E9BCB50-7195-44E1-B1F1-D4531CC574C1}" type="slidenum">
              <a:rPr lang="en-US" smtClean="0"/>
              <a:t>‹#›</a:t>
            </a:fld>
            <a:endParaRPr lang="en-US" dirty="0"/>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1640" t="-4211"/>
          <a:stretch/>
        </p:blipFill>
        <p:spPr>
          <a:xfrm>
            <a:off x="10324504" y="6255557"/>
            <a:ext cx="1677643" cy="334880"/>
          </a:xfrm>
          <a:prstGeom prst="rect">
            <a:avLst/>
          </a:prstGeom>
        </p:spPr>
      </p:pic>
    </p:spTree>
    <p:extLst>
      <p:ext uri="{BB962C8B-B14F-4D97-AF65-F5344CB8AC3E}">
        <p14:creationId xmlns:p14="http://schemas.microsoft.com/office/powerpoint/2010/main" val="319612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 y="0"/>
            <a:ext cx="12192000" cy="68580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3800" y="6226997"/>
            <a:ext cx="712253" cy="305841"/>
          </a:xfrm>
          <a:prstGeom prst="rect">
            <a:avLst/>
          </a:prstGeom>
        </p:spPr>
      </p:pic>
    </p:spTree>
    <p:extLst>
      <p:ext uri="{BB962C8B-B14F-4D97-AF65-F5344CB8AC3E}">
        <p14:creationId xmlns:p14="http://schemas.microsoft.com/office/powerpoint/2010/main" val="311061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58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07DB-2D36-FA44-8D0D-BEB8C5D8E4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A397AB-E3B1-DB42-9C50-742C11BB6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F18687-AB4C-F24D-B37D-3DB68A9765E0}"/>
              </a:ext>
            </a:extLst>
          </p:cNvPr>
          <p:cNvSpPr>
            <a:spLocks noGrp="1"/>
          </p:cNvSpPr>
          <p:nvPr>
            <p:ph type="dt" sz="half" idx="10"/>
          </p:nvPr>
        </p:nvSpPr>
        <p:spPr/>
        <p:txBody>
          <a:bodyPr/>
          <a:lstStyle/>
          <a:p>
            <a:fld id="{C764DE79-268F-4C1A-8933-263129D2AF90}" type="datetimeFigureOut">
              <a:rPr lang="en-US" smtClean="0"/>
              <a:t>2/2/2023</a:t>
            </a:fld>
            <a:endParaRPr lang="en-US" dirty="0"/>
          </a:p>
        </p:txBody>
      </p:sp>
      <p:sp>
        <p:nvSpPr>
          <p:cNvPr id="5" name="Footer Placeholder 4">
            <a:extLst>
              <a:ext uri="{FF2B5EF4-FFF2-40B4-BE49-F238E27FC236}">
                <a16:creationId xmlns:a16="http://schemas.microsoft.com/office/drawing/2014/main" id="{06A96FB9-905C-FD48-B51D-0521BEDC63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CD6E36-2661-BB4C-A01E-8410535354DA}"/>
              </a:ext>
            </a:extLst>
          </p:cNvPr>
          <p:cNvSpPr>
            <a:spLocks noGrp="1"/>
          </p:cNvSpPr>
          <p:nvPr>
            <p:ph type="sldNum" sz="quarter" idx="12"/>
          </p:nvPr>
        </p:nvSpPr>
        <p:spPr/>
        <p:txBody>
          <a:bodyPr/>
          <a:lstStyle/>
          <a:p>
            <a:fld id="{1E9BCB50-7195-44E1-B1F1-D4531CC574C1}" type="slidenum">
              <a:rPr lang="en-US" smtClean="0"/>
              <a:t>‹#›</a:t>
            </a:fld>
            <a:endParaRPr lang="en-US" dirty="0"/>
          </a:p>
        </p:txBody>
      </p:sp>
      <p:pic>
        <p:nvPicPr>
          <p:cNvPr id="7" name="Picture 6">
            <a:extLst>
              <a:ext uri="{FF2B5EF4-FFF2-40B4-BE49-F238E27FC236}">
                <a16:creationId xmlns:a16="http://schemas.microsoft.com/office/drawing/2014/main" id="{58AFF124-7B63-D946-9F79-78E9F1AD0E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 y="0"/>
            <a:ext cx="12192000" cy="6858000"/>
          </a:xfrm>
          <a:prstGeom prst="rect">
            <a:avLst/>
          </a:prstGeom>
        </p:spPr>
      </p:pic>
      <p:pic>
        <p:nvPicPr>
          <p:cNvPr id="8" name="Picture 7">
            <a:extLst>
              <a:ext uri="{FF2B5EF4-FFF2-40B4-BE49-F238E27FC236}">
                <a16:creationId xmlns:a16="http://schemas.microsoft.com/office/drawing/2014/main" id="{4C957B6E-E660-824C-BC95-C4791F0F2DEF}"/>
              </a:ext>
            </a:extLst>
          </p:cNvPr>
          <p:cNvPicPr>
            <a:picLocks noChangeAspect="1"/>
          </p:cNvPicPr>
          <p:nvPr userDrawn="1"/>
        </p:nvPicPr>
        <p:blipFill rotWithShape="1">
          <a:blip r:embed="rId3"/>
          <a:srcRect l="-1168" t="-2304" r="28791" b="45284"/>
          <a:stretch/>
        </p:blipFill>
        <p:spPr>
          <a:xfrm>
            <a:off x="10324504" y="6255557"/>
            <a:ext cx="1677643" cy="334880"/>
          </a:xfrm>
          <a:prstGeom prst="rect">
            <a:avLst/>
          </a:prstGeom>
        </p:spPr>
      </p:pic>
    </p:spTree>
    <p:extLst>
      <p:ext uri="{BB962C8B-B14F-4D97-AF65-F5344CB8AC3E}">
        <p14:creationId xmlns:p14="http://schemas.microsoft.com/office/powerpoint/2010/main" val="154207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425C-27CE-854F-9F99-446968B74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C6BD1-83D2-7844-8144-09F12D8C7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823BB-F71B-A54F-B0A7-891D87E06B8B}"/>
              </a:ext>
            </a:extLst>
          </p:cNvPr>
          <p:cNvSpPr>
            <a:spLocks noGrp="1"/>
          </p:cNvSpPr>
          <p:nvPr>
            <p:ph type="dt" sz="half" idx="10"/>
          </p:nvPr>
        </p:nvSpPr>
        <p:spPr/>
        <p:txBody>
          <a:bodyPr/>
          <a:lstStyle/>
          <a:p>
            <a:fld id="{C764DE79-268F-4C1A-8933-263129D2AF90}" type="datetimeFigureOut">
              <a:rPr lang="en-US" smtClean="0"/>
              <a:t>2/2/2023</a:t>
            </a:fld>
            <a:endParaRPr lang="en-US" dirty="0"/>
          </a:p>
        </p:txBody>
      </p:sp>
      <p:sp>
        <p:nvSpPr>
          <p:cNvPr id="5" name="Footer Placeholder 4">
            <a:extLst>
              <a:ext uri="{FF2B5EF4-FFF2-40B4-BE49-F238E27FC236}">
                <a16:creationId xmlns:a16="http://schemas.microsoft.com/office/drawing/2014/main" id="{CA584195-8651-8443-8C85-D649DB11D3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8295B1-33AD-5C46-933B-10F79378EFD7}"/>
              </a:ext>
            </a:extLst>
          </p:cNvPr>
          <p:cNvSpPr>
            <a:spLocks noGrp="1"/>
          </p:cNvSpPr>
          <p:nvPr>
            <p:ph type="sldNum" sz="quarter" idx="12"/>
          </p:nvPr>
        </p:nvSpPr>
        <p:spPr/>
        <p:txBody>
          <a:bodyPr/>
          <a:lstStyle/>
          <a:p>
            <a:fld id="{1E9BCB50-7195-44E1-B1F1-D4531CC574C1}" type="slidenum">
              <a:rPr lang="en-US" smtClean="0"/>
              <a:t>‹#›</a:t>
            </a:fld>
            <a:endParaRPr lang="en-US" dirty="0"/>
          </a:p>
        </p:txBody>
      </p:sp>
      <p:pic>
        <p:nvPicPr>
          <p:cNvPr id="7" name="Picture 6">
            <a:extLst>
              <a:ext uri="{FF2B5EF4-FFF2-40B4-BE49-F238E27FC236}">
                <a16:creationId xmlns:a16="http://schemas.microsoft.com/office/drawing/2014/main" id="{BF6462C5-40F4-D149-BAB6-AB86DE4426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 y="0"/>
            <a:ext cx="12192000" cy="6858000"/>
          </a:xfrm>
          <a:prstGeom prst="rect">
            <a:avLst/>
          </a:prstGeom>
        </p:spPr>
      </p:pic>
      <p:pic>
        <p:nvPicPr>
          <p:cNvPr id="8" name="Picture 7">
            <a:extLst>
              <a:ext uri="{FF2B5EF4-FFF2-40B4-BE49-F238E27FC236}">
                <a16:creationId xmlns:a16="http://schemas.microsoft.com/office/drawing/2014/main" id="{1E60D41E-C847-1545-84B6-7BD02D8C164A}"/>
              </a:ext>
            </a:extLst>
          </p:cNvPr>
          <p:cNvPicPr>
            <a:picLocks noChangeAspect="1"/>
          </p:cNvPicPr>
          <p:nvPr userDrawn="1"/>
        </p:nvPicPr>
        <p:blipFill rotWithShape="1">
          <a:blip r:embed="rId3"/>
          <a:srcRect l="-1168" t="-2304" r="28791" b="45284"/>
          <a:stretch/>
        </p:blipFill>
        <p:spPr>
          <a:xfrm>
            <a:off x="10324504" y="6255557"/>
            <a:ext cx="1677643" cy="334880"/>
          </a:xfrm>
          <a:prstGeom prst="rect">
            <a:avLst/>
          </a:prstGeom>
        </p:spPr>
      </p:pic>
    </p:spTree>
    <p:extLst>
      <p:ext uri="{BB962C8B-B14F-4D97-AF65-F5344CB8AC3E}">
        <p14:creationId xmlns:p14="http://schemas.microsoft.com/office/powerpoint/2010/main" val="89199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35FD-E9C1-4B47-8DA3-E850759B4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A84D6F-5429-E34E-9A93-FDD82A36A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97E1D5-44B1-7C42-8156-7147456F1F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AD87CD9-A666-D544-B92C-E9119D789E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331821-45DA-DF4A-AF0A-334D13742F63}"/>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34863589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2227-842D-D24B-B016-AB0927688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85993-1CA3-324D-8269-EDB02E0550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4E44F-57DF-254E-B34F-43B0CFC2CD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D9929-0787-3343-834F-875E4E2BA9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FEE7B48-F985-124F-87D9-D5D4EC24C5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DE55F9-90D6-1C4A-A26B-6200CCFA4177}"/>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108707915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4F37-CDC1-B54E-A7FE-98D462454D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19DEF-0A5D-0F47-86B4-4B65C6D03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B97751-040D-EE41-A216-2453CF8D83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CA4ADE-641A-3B4A-A66F-4381445F0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38C88-EBEC-E443-B603-E8F5BA2059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DB4AD-98F9-8745-877E-45A2FA6261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C18AE9B-0AB3-CB40-B7BA-09F7E12031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18260A-C78D-A847-A7FC-72FF4E4CD74E}"/>
              </a:ext>
            </a:extLst>
          </p:cNvPr>
          <p:cNvSpPr>
            <a:spLocks noGrp="1"/>
          </p:cNvSpPr>
          <p:nvPr>
            <p:ph type="sldNum" sz="quarter" idx="12"/>
          </p:nvPr>
        </p:nvSpPr>
        <p:spPr/>
        <p:txBody>
          <a:bodyPr/>
          <a:lstStyle/>
          <a:p>
            <a:fld id="{1E9BCB50-7195-44E1-B1F1-D4531CC574C1}" type="slidenum">
              <a:rPr lang="en-US" smtClean="0"/>
              <a:t>‹#›</a:t>
            </a:fld>
            <a:endParaRPr lang="en-US" dirty="0"/>
          </a:p>
        </p:txBody>
      </p:sp>
    </p:spTree>
    <p:extLst>
      <p:ext uri="{BB962C8B-B14F-4D97-AF65-F5344CB8AC3E}">
        <p14:creationId xmlns:p14="http://schemas.microsoft.com/office/powerpoint/2010/main" val="246722862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BCB50-7195-44E1-B1F1-D4531CC574C1}" type="slidenum">
              <a:rPr lang="en-US" smtClean="0"/>
              <a:t>‹#›</a:t>
            </a:fld>
            <a:endParaRPr lang="en-US" dirty="0"/>
          </a:p>
        </p:txBody>
      </p:sp>
    </p:spTree>
    <p:extLst>
      <p:ext uri="{BB962C8B-B14F-4D97-AF65-F5344CB8AC3E}">
        <p14:creationId xmlns:p14="http://schemas.microsoft.com/office/powerpoint/2010/main" val="82862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F4BB94-9083-3644-BC22-BFAF0BB8D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6C7AD-839B-0349-9A8E-9747C7F656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3376F-7B94-1140-A4E4-A9AB0070F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C5B5F42-7333-F94A-8600-58BC347F57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023A47-EE88-BE43-9854-83FE16CAA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C251-465A-A24B-B4C0-E02671F18641}" type="slidenum">
              <a:rPr lang="en-US" smtClean="0"/>
              <a:t>‹#›</a:t>
            </a:fld>
            <a:endParaRPr lang="en-US" dirty="0"/>
          </a:p>
        </p:txBody>
      </p:sp>
    </p:spTree>
    <p:extLst>
      <p:ext uri="{BB962C8B-B14F-4D97-AF65-F5344CB8AC3E}">
        <p14:creationId xmlns:p14="http://schemas.microsoft.com/office/powerpoint/2010/main" val="40505414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aytonabeach.era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orldwide.erau.edu/" TargetMode="External"/><Relationship Id="rId4" Type="http://schemas.openxmlformats.org/officeDocument/2006/relationships/hyperlink" Target="https://prescott.erau.edu/"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onetonline.org/link/localtrends/53-6051.01?st=HI"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orldwide.erau.edu/locations/honolulu" TargetMode="External"/><Relationship Id="rId3" Type="http://schemas.openxmlformats.org/officeDocument/2006/relationships/image" Target="../media/image6.png"/><Relationship Id="rId7" Type="http://schemas.openxmlformats.org/officeDocument/2006/relationships/hyperlink" Target="https://worldwide.erau.edu/locations/schofield-barrack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worldwide.erau.edu/online-learning" TargetMode="External"/><Relationship Id="rId4" Type="http://schemas.microsoft.com/office/2007/relationships/hdphoto" Target="../media/hdphoto1.wdp"/><Relationship Id="rId9" Type="http://schemas.openxmlformats.org/officeDocument/2006/relationships/hyperlink" Target="https://worldwide.erau.edu/locations/kaneoh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avjobs.com/jobs/index.asp?ctry=United+States&amp;s=H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dod.hawaii.gov/hiang/join/careers/" TargetMode="External"/><Relationship Id="rId5" Type="http://schemas.openxmlformats.org/officeDocument/2006/relationships/hyperlink" Target="https://www.indeed.com/q-Federal-Aviation-l-Hawaii-jobs.html?vjk=0d36e6dfc9aa09db" TargetMode="External"/><Relationship Id="rId4" Type="http://schemas.openxmlformats.org/officeDocument/2006/relationships/hyperlink" Target="https://www.glassdoor.com/Job/hawaii-airline-jobs-SRCH_IL.0,6_IS1385_KO7,14.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ls.gov/bls/newsrels.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l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bls.gov/oes/current/naics3_481000.htm" TargetMode="External"/><Relationship Id="rId5" Type="http://schemas.openxmlformats.org/officeDocument/2006/relationships/hyperlink" Target="https://www.ibisworld.com/industry-statistics/employment/domestic-airlines-united-states/" TargetMode="External"/><Relationship Id="rId4" Type="http://schemas.openxmlformats.org/officeDocument/2006/relationships/hyperlink" Target="https://www.bls.gov/iag/tgs/iag481.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weila8f3@erau.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catalog.erau.edu/worldwide/aeronautics/bachelors/aeronautics/" TargetMode="External"/><Relationship Id="rId5" Type="http://schemas.openxmlformats.org/officeDocument/2006/relationships/hyperlink" Target="http://erau.edu/degrees/bachelor/aeronautics/" TargetMode="External"/><Relationship Id="rId4" Type="http://schemas.openxmlformats.org/officeDocument/2006/relationships/hyperlink" Target="mailto:Brittonr@erau.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weila8f3@era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s://worldwide.erau.edu/amtp"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472D-ABC8-FA2D-E244-7BDE97C15326}"/>
              </a:ext>
            </a:extLst>
          </p:cNvPr>
          <p:cNvSpPr>
            <a:spLocks noGrp="1"/>
          </p:cNvSpPr>
          <p:nvPr>
            <p:ph type="title"/>
          </p:nvPr>
        </p:nvSpPr>
        <p:spPr>
          <a:xfrm>
            <a:off x="838200" y="211378"/>
            <a:ext cx="10515600" cy="1448426"/>
          </a:xfrm>
        </p:spPr>
        <p:txBody>
          <a:bodyPr/>
          <a:lstStyle/>
          <a:p>
            <a:r>
              <a:rPr lang="en-US" dirty="0"/>
              <a:t>EMBRY RIDDLE AERONAUTICAL UNIVERSITY</a:t>
            </a:r>
            <a:br>
              <a:rPr lang="en-US" dirty="0"/>
            </a:br>
            <a:r>
              <a:rPr lang="en-US" dirty="0"/>
              <a:t>Jan 2023</a:t>
            </a:r>
          </a:p>
        </p:txBody>
      </p:sp>
      <p:sp>
        <p:nvSpPr>
          <p:cNvPr id="3" name="Content Placeholder 2">
            <a:extLst>
              <a:ext uri="{FF2B5EF4-FFF2-40B4-BE49-F238E27FC236}">
                <a16:creationId xmlns:a16="http://schemas.microsoft.com/office/drawing/2014/main" id="{DBF2252D-DBF8-1209-B38A-714A41329FC7}"/>
              </a:ext>
            </a:extLst>
          </p:cNvPr>
          <p:cNvSpPr>
            <a:spLocks noGrp="1"/>
          </p:cNvSpPr>
          <p:nvPr>
            <p:ph idx="1"/>
          </p:nvPr>
        </p:nvSpPr>
        <p:spPr>
          <a:xfrm>
            <a:off x="1039090" y="1839191"/>
            <a:ext cx="10314709" cy="4337771"/>
          </a:xfrm>
        </p:spPr>
        <p:txBody>
          <a:bodyPr>
            <a:normAutofit fontScale="92500" lnSpcReduction="10000"/>
          </a:bodyPr>
          <a:lstStyle/>
          <a:p>
            <a:pPr marL="0" indent="0">
              <a:buNone/>
            </a:pPr>
            <a:r>
              <a:rPr lang="en-US" sz="2400" dirty="0"/>
              <a:t>Brief on the status of ERAU University with a focus on college programs and degrees available in Hawaii </a:t>
            </a:r>
          </a:p>
          <a:p>
            <a:pPr marL="0" indent="0" algn="ctr">
              <a:buNone/>
            </a:pPr>
            <a:r>
              <a:rPr lang="en-US" sz="2400" dirty="0"/>
              <a:t>For</a:t>
            </a:r>
            <a:r>
              <a:rPr lang="en-US" dirty="0"/>
              <a:t> </a:t>
            </a:r>
          </a:p>
          <a:p>
            <a:pPr marL="0" indent="0">
              <a:buNone/>
            </a:pPr>
            <a:r>
              <a:rPr lang="en-US" sz="2400" dirty="0">
                <a:effectLst/>
                <a:ea typeface="Calibri" panose="020F0502020204030204" pitchFamily="34" charset="0"/>
              </a:rPr>
              <a:t>State of Hawaii Workforce development Council - Sector Strategies &amp; Career Pathway Committee </a:t>
            </a:r>
          </a:p>
          <a:p>
            <a:pPr marL="0" indent="0" algn="ctr">
              <a:buNone/>
            </a:pPr>
            <a:r>
              <a:rPr lang="en-US" sz="2400" dirty="0"/>
              <a:t>By</a:t>
            </a:r>
          </a:p>
          <a:p>
            <a:pPr marL="0" indent="0">
              <a:buNone/>
            </a:pPr>
            <a:r>
              <a:rPr lang="en-US" sz="2400" dirty="0"/>
              <a:t>Dr. Linda Vee Weiland Program Coordinator Bachelor of Science in Aeronautics degree College of Aviation ERAU Worldwide</a:t>
            </a:r>
          </a:p>
          <a:p>
            <a:r>
              <a:rPr lang="en-US" sz="2000" dirty="0"/>
              <a:t>ERAU Locations</a:t>
            </a:r>
          </a:p>
          <a:p>
            <a:pPr lvl="1"/>
            <a:r>
              <a:rPr lang="en-US" sz="2000" dirty="0"/>
              <a:t>Headquarters is in Daytona Beach</a:t>
            </a:r>
          </a:p>
          <a:p>
            <a:pPr lvl="1"/>
            <a:r>
              <a:rPr lang="en-US" sz="2000" dirty="0"/>
              <a:t>Daytona Beach, Fl Campus </a:t>
            </a:r>
            <a:r>
              <a:rPr lang="en-US" sz="2000" dirty="0">
                <a:hlinkClick r:id="rId3"/>
              </a:rPr>
              <a:t>https://daytonabeach.erau.edu/</a:t>
            </a:r>
            <a:r>
              <a:rPr lang="en-US" sz="2000" dirty="0"/>
              <a:t> </a:t>
            </a:r>
          </a:p>
          <a:p>
            <a:pPr lvl="1"/>
            <a:r>
              <a:rPr lang="en-US" sz="2000" dirty="0"/>
              <a:t>Prescott, AZ Campus  </a:t>
            </a:r>
            <a:r>
              <a:rPr lang="en-US" sz="2000" dirty="0">
                <a:hlinkClick r:id="rId4"/>
              </a:rPr>
              <a:t>https://prescott.erau.edu/</a:t>
            </a:r>
            <a:r>
              <a:rPr lang="en-US" sz="2000" dirty="0"/>
              <a:t> </a:t>
            </a:r>
          </a:p>
          <a:p>
            <a:pPr lvl="1"/>
            <a:r>
              <a:rPr lang="en-US" sz="2000" dirty="0"/>
              <a:t>Worldwide Campus  </a:t>
            </a:r>
            <a:r>
              <a:rPr lang="en-US" sz="2000" dirty="0">
                <a:hlinkClick r:id="rId5"/>
              </a:rPr>
              <a:t>https://worldwide.erau.edu/</a:t>
            </a:r>
            <a:r>
              <a:rPr lang="en-US" sz="2000" dirty="0"/>
              <a:t> </a:t>
            </a:r>
          </a:p>
          <a:p>
            <a:pPr lvl="1"/>
            <a:endParaRPr lang="en-US" dirty="0"/>
          </a:p>
          <a:p>
            <a:endParaRPr lang="en-US" dirty="0"/>
          </a:p>
        </p:txBody>
      </p:sp>
      <p:sp>
        <p:nvSpPr>
          <p:cNvPr id="4" name="Slide Number Placeholder 3">
            <a:extLst>
              <a:ext uri="{FF2B5EF4-FFF2-40B4-BE49-F238E27FC236}">
                <a16:creationId xmlns:a16="http://schemas.microsoft.com/office/drawing/2014/main" id="{6E53BB59-5C3F-8421-422B-C83853EBBF25}"/>
              </a:ext>
            </a:extLst>
          </p:cNvPr>
          <p:cNvSpPr>
            <a:spLocks noGrp="1"/>
          </p:cNvSpPr>
          <p:nvPr>
            <p:ph type="sldNum" sz="quarter" idx="12"/>
          </p:nvPr>
        </p:nvSpPr>
        <p:spPr/>
        <p:txBody>
          <a:bodyPr/>
          <a:lstStyle/>
          <a:p>
            <a:fld id="{1E9BCB50-7195-44E1-B1F1-D4531CC574C1}" type="slidenum">
              <a:rPr lang="en-US" smtClean="0"/>
              <a:t>1</a:t>
            </a:fld>
            <a:endParaRPr lang="en-US" dirty="0"/>
          </a:p>
        </p:txBody>
      </p:sp>
    </p:spTree>
    <p:extLst>
      <p:ext uri="{BB962C8B-B14F-4D97-AF65-F5344CB8AC3E}">
        <p14:creationId xmlns:p14="http://schemas.microsoft.com/office/powerpoint/2010/main" val="237505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198783"/>
            <a:ext cx="11555896" cy="1205948"/>
          </a:xfrm>
        </p:spPr>
        <p:txBody>
          <a:bodyPr/>
          <a:lstStyle/>
          <a:p>
            <a:r>
              <a:rPr lang="en-US" dirty="0"/>
              <a:t>WORLDWIDE COA DOF </a:t>
            </a:r>
            <a:br>
              <a:rPr lang="en-US" dirty="0"/>
            </a:br>
            <a:r>
              <a:rPr lang="en-US" dirty="0"/>
              <a:t>PIONEERING OPERATIONS</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18052" y="336621"/>
            <a:ext cx="2412616" cy="1068110"/>
          </a:xfrm>
        </p:spPr>
      </p:pic>
      <p:graphicFrame>
        <p:nvGraphicFramePr>
          <p:cNvPr id="3" name="Diagram 2">
            <a:extLst>
              <a:ext uri="{FF2B5EF4-FFF2-40B4-BE49-F238E27FC236}">
                <a16:creationId xmlns:a16="http://schemas.microsoft.com/office/drawing/2014/main" id="{E0B8F41F-64FD-C34D-8707-40FEC5F8C6F0}"/>
              </a:ext>
            </a:extLst>
          </p:cNvPr>
          <p:cNvGraphicFramePr/>
          <p:nvPr>
            <p:extLst>
              <p:ext uri="{D42A27DB-BD31-4B8C-83A1-F6EECF244321}">
                <p14:modId xmlns:p14="http://schemas.microsoft.com/office/powerpoint/2010/main" val="905543092"/>
              </p:ext>
            </p:extLst>
          </p:nvPr>
        </p:nvGraphicFramePr>
        <p:xfrm>
          <a:off x="153603" y="1497496"/>
          <a:ext cx="11884793" cy="4829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898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15" descr="A group of clouds in the sky&#10;&#10;Description generated with very high confidence">
            <a:extLst>
              <a:ext uri="{FF2B5EF4-FFF2-40B4-BE49-F238E27FC236}">
                <a16:creationId xmlns:a16="http://schemas.microsoft.com/office/drawing/2014/main" id="{E5C88AE0-CAB0-40E7-946E-AB399383FFBE}"/>
              </a:ext>
            </a:extLst>
          </p:cNvPr>
          <p:cNvPicPr>
            <a:picLocks noChangeAspect="1"/>
          </p:cNvPicPr>
          <p:nvPr/>
        </p:nvPicPr>
        <p:blipFill>
          <a:blip r:embed="rId3"/>
          <a:stretch>
            <a:fillRect/>
          </a:stretch>
        </p:blipFill>
        <p:spPr>
          <a:xfrm>
            <a:off x="-2209" y="180095"/>
            <a:ext cx="12273721" cy="6464677"/>
          </a:xfrm>
          <a:prstGeom prst="rect">
            <a:avLst/>
          </a:prstGeom>
        </p:spPr>
      </p:pic>
      <p:sp>
        <p:nvSpPr>
          <p:cNvPr id="5" name="Title 4"/>
          <p:cNvSpPr>
            <a:spLocks noGrp="1"/>
          </p:cNvSpPr>
          <p:nvPr>
            <p:ph type="title"/>
          </p:nvPr>
        </p:nvSpPr>
        <p:spPr>
          <a:xfrm>
            <a:off x="838200" y="299792"/>
            <a:ext cx="10515600" cy="767759"/>
          </a:xfrm>
        </p:spPr>
        <p:txBody>
          <a:bodyPr/>
          <a:lstStyle/>
          <a:p>
            <a:r>
              <a:rPr lang="en-US" dirty="0">
                <a:solidFill>
                  <a:schemeClr val="bg1"/>
                </a:solidFill>
                <a:effectLst>
                  <a:glow rad="63500">
                    <a:schemeClr val="accent1">
                      <a:satMod val="175000"/>
                      <a:alpha val="40000"/>
                    </a:schemeClr>
                  </a:glow>
                </a:effectLst>
              </a:rPr>
              <a:t>AVIATION ENGLISH TRAINING FOR BRAZIL</a:t>
            </a:r>
          </a:p>
        </p:txBody>
      </p:sp>
      <p:sp>
        <p:nvSpPr>
          <p:cNvPr id="3" name="Content Placeholder 2">
            <a:extLst>
              <a:ext uri="{FF2B5EF4-FFF2-40B4-BE49-F238E27FC236}">
                <a16:creationId xmlns:a16="http://schemas.microsoft.com/office/drawing/2014/main" id="{B648A6A3-A78A-4613-BB09-FBD13D63C88D}"/>
              </a:ext>
            </a:extLst>
          </p:cNvPr>
          <p:cNvSpPr>
            <a:spLocks noGrp="1"/>
          </p:cNvSpPr>
          <p:nvPr>
            <p:ph idx="1"/>
          </p:nvPr>
        </p:nvSpPr>
        <p:spPr>
          <a:xfrm>
            <a:off x="296508" y="1277717"/>
            <a:ext cx="8098941" cy="4225461"/>
          </a:xfrm>
        </p:spPr>
        <p:txBody>
          <a:bodyPr/>
          <a:lstStyle/>
          <a:p>
            <a:r>
              <a:rPr lang="en-US" dirty="0"/>
              <a:t>Department of Airspace Control (DECEA)</a:t>
            </a:r>
          </a:p>
          <a:p>
            <a:r>
              <a:rPr lang="en-US" dirty="0"/>
              <a:t>Four-year contract  </a:t>
            </a:r>
          </a:p>
          <a:p>
            <a:r>
              <a:rPr lang="en-US" dirty="0"/>
              <a:t>English for Air Traffic Control Program </a:t>
            </a:r>
          </a:p>
          <a:p>
            <a:pPr lvl="1"/>
            <a:r>
              <a:rPr lang="en-US" dirty="0"/>
              <a:t>40-weeks</a:t>
            </a:r>
          </a:p>
          <a:p>
            <a:pPr lvl="1"/>
            <a:r>
              <a:rPr lang="en-US" dirty="0"/>
              <a:t>Online, asynchronous, instructor-facilitated </a:t>
            </a:r>
          </a:p>
          <a:p>
            <a:pPr lvl="1"/>
            <a:r>
              <a:rPr lang="en-US" dirty="0"/>
              <a:t>1,300 students</a:t>
            </a:r>
          </a:p>
          <a:p>
            <a:pPr lvl="1"/>
            <a:r>
              <a:rPr lang="en-US" dirty="0"/>
              <a:t>4 cohorts of 325 students/year</a:t>
            </a:r>
          </a:p>
          <a:p>
            <a:pPr lvl="1"/>
            <a:r>
              <a:rPr lang="en-US" dirty="0"/>
              <a:t>Conversation Partner Program – opportunity for Brazilian students to meet virtually for informal conversation with ERAU undergraduate students </a:t>
            </a:r>
          </a:p>
          <a:p>
            <a:endParaRPr lang="en-US" dirty="0"/>
          </a:p>
          <a:p>
            <a:endParaRPr lang="en-US" dirty="0"/>
          </a:p>
        </p:txBody>
      </p:sp>
      <p:pic>
        <p:nvPicPr>
          <p:cNvPr id="1032" name="Picture 8">
            <a:extLst>
              <a:ext uri="{FF2B5EF4-FFF2-40B4-BE49-F238E27FC236}">
                <a16:creationId xmlns:a16="http://schemas.microsoft.com/office/drawing/2014/main" id="{65EA6109-D301-4001-9F74-EDA0305D2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5450" y="1878908"/>
            <a:ext cx="3714750" cy="30670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ED9AA5B-3074-4BBC-93F1-4CBF70785D4A}"/>
              </a:ext>
            </a:extLst>
          </p:cNvPr>
          <p:cNvSpPr txBox="1"/>
          <p:nvPr/>
        </p:nvSpPr>
        <p:spPr>
          <a:xfrm>
            <a:off x="296507" y="5366290"/>
            <a:ext cx="11598986"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Every year, the top 14 students will travel to Daytona Beach for specialized training </a:t>
            </a:r>
          </a:p>
        </p:txBody>
      </p:sp>
    </p:spTree>
    <p:extLst>
      <p:ext uri="{BB962C8B-B14F-4D97-AF65-F5344CB8AC3E}">
        <p14:creationId xmlns:p14="http://schemas.microsoft.com/office/powerpoint/2010/main" val="233757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CBAC7E45-9597-483B-B593-1BC80A666783}"/>
              </a:ext>
            </a:extLst>
          </p:cNvPr>
          <p:cNvSpPr txBox="1"/>
          <p:nvPr/>
        </p:nvSpPr>
        <p:spPr>
          <a:xfrm>
            <a:off x="-464261" y="686526"/>
            <a:ext cx="5714572" cy="2246769"/>
          </a:xfrm>
          <a:prstGeom prst="rect">
            <a:avLst/>
          </a:prstGeom>
          <a:noFill/>
        </p:spPr>
        <p:txBody>
          <a:bodyPr wrap="square" rtlCol="0">
            <a:spAutoFit/>
          </a:bodyPr>
          <a:lstStyle/>
          <a:p>
            <a:pPr marL="0" marR="0" lvl="0" indent="0" algn="ctr" defTabSz="121892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Research Products</a:t>
            </a:r>
          </a:p>
          <a:p>
            <a:pPr marL="0" marR="0" lvl="0" indent="0" algn="ctr" defTabSz="121892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AY 21-22</a:t>
            </a:r>
          </a:p>
          <a:p>
            <a:pPr marL="0" marR="0" lvl="0" indent="0" algn="ctr" defTabSz="121892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DF5327"/>
              </a:solidFill>
              <a:effectLst/>
              <a:uLnTx/>
              <a:uFillTx/>
              <a:latin typeface="Arial"/>
              <a:ea typeface="+mn-ea"/>
              <a:cs typeface="+mn-cs"/>
            </a:endParaRPr>
          </a:p>
          <a:p>
            <a:pPr marL="0" marR="0" lvl="0" indent="0" algn="ctr" defTabSz="121892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F5327"/>
                </a:solidFill>
                <a:effectLst/>
                <a:uLnTx/>
                <a:uFillTx/>
                <a:latin typeface="Arial"/>
                <a:ea typeface="+mn-ea"/>
                <a:cs typeface="+mn-cs"/>
              </a:rPr>
              <a:t>Growth in Full-Time</a:t>
            </a:r>
          </a:p>
          <a:p>
            <a:pPr marL="0" marR="0" lvl="0" indent="0" algn="ctr" defTabSz="121892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F5327"/>
                </a:solidFill>
                <a:effectLst/>
                <a:uLnTx/>
                <a:uFillTx/>
                <a:latin typeface="Arial"/>
                <a:ea typeface="+mn-ea"/>
                <a:cs typeface="+mn-cs"/>
              </a:rPr>
              <a:t> Faculty Scholarship Efforts</a:t>
            </a:r>
            <a:endParaRPr kumimoji="0" lang="en-US" sz="5400" b="1" i="0" u="none" strike="noStrike" kern="1200" cap="none" spc="0" normalizeH="0" baseline="0" noProof="0" dirty="0">
              <a:ln>
                <a:noFill/>
              </a:ln>
              <a:solidFill>
                <a:srgbClr val="DF5327"/>
              </a:solidFill>
              <a:effectLst/>
              <a:uLnTx/>
              <a:uFillTx/>
              <a:latin typeface="Arial Black"/>
              <a:ea typeface="+mn-ea"/>
              <a:cs typeface="+mn-cs"/>
            </a:endParaRPr>
          </a:p>
        </p:txBody>
      </p:sp>
      <p:grpSp>
        <p:nvGrpSpPr>
          <p:cNvPr id="2" name="Group 1">
            <a:extLst>
              <a:ext uri="{FF2B5EF4-FFF2-40B4-BE49-F238E27FC236}">
                <a16:creationId xmlns:a16="http://schemas.microsoft.com/office/drawing/2014/main" id="{1551605C-E9EA-402F-9ECB-B16A2913C213}"/>
              </a:ext>
            </a:extLst>
          </p:cNvPr>
          <p:cNvGrpSpPr/>
          <p:nvPr/>
        </p:nvGrpSpPr>
        <p:grpSpPr>
          <a:xfrm>
            <a:off x="119994" y="1154139"/>
            <a:ext cx="12321332" cy="4851981"/>
            <a:chOff x="614620" y="2378091"/>
            <a:chExt cx="9031933" cy="3366697"/>
          </a:xfrm>
        </p:grpSpPr>
        <p:pic>
          <p:nvPicPr>
            <p:cNvPr id="38" name="Picture 37">
              <a:extLst>
                <a:ext uri="{FF2B5EF4-FFF2-40B4-BE49-F238E27FC236}">
                  <a16:creationId xmlns:a16="http://schemas.microsoft.com/office/drawing/2014/main" id="{2739E953-B361-4E7C-90B8-DA6A9BD0DFAF}"/>
                </a:ext>
              </a:extLst>
            </p:cNvPr>
            <p:cNvPicPr>
              <a:picLocks noChangeAspect="1"/>
            </p:cNvPicPr>
            <p:nvPr/>
          </p:nvPicPr>
          <p:blipFill>
            <a:blip r:embed="rId3"/>
            <a:stretch>
              <a:fillRect/>
            </a:stretch>
          </p:blipFill>
          <p:spPr>
            <a:xfrm>
              <a:off x="614620" y="2378091"/>
              <a:ext cx="9031933" cy="3210510"/>
            </a:xfrm>
            <a:prstGeom prst="rect">
              <a:avLst/>
            </a:prstGeom>
          </p:spPr>
        </p:pic>
        <p:sp>
          <p:nvSpPr>
            <p:cNvPr id="43" name="TextBox 42">
              <a:extLst>
                <a:ext uri="{FF2B5EF4-FFF2-40B4-BE49-F238E27FC236}">
                  <a16:creationId xmlns:a16="http://schemas.microsoft.com/office/drawing/2014/main" id="{ACF1CB05-CC42-4022-A335-37EBE22FF774}"/>
                </a:ext>
              </a:extLst>
            </p:cNvPr>
            <p:cNvSpPr txBox="1"/>
            <p:nvPr/>
          </p:nvSpPr>
          <p:spPr>
            <a:xfrm rot="3114289">
              <a:off x="361580" y="4892775"/>
              <a:ext cx="1408481" cy="2955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48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2013</a:t>
              </a:r>
            </a:p>
          </p:txBody>
        </p:sp>
        <p:sp>
          <p:nvSpPr>
            <p:cNvPr id="45" name="TextBox 44">
              <a:extLst>
                <a:ext uri="{FF2B5EF4-FFF2-40B4-BE49-F238E27FC236}">
                  <a16:creationId xmlns:a16="http://schemas.microsoft.com/office/drawing/2014/main" id="{60D8B6E5-9272-47B3-B47B-569A21410CB5}"/>
                </a:ext>
              </a:extLst>
            </p:cNvPr>
            <p:cNvSpPr txBox="1"/>
            <p:nvPr/>
          </p:nvSpPr>
          <p:spPr>
            <a:xfrm rot="3053921">
              <a:off x="860953" y="4706757"/>
              <a:ext cx="1227031" cy="2955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 49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2014</a:t>
              </a:r>
            </a:p>
          </p:txBody>
        </p:sp>
        <p:sp>
          <p:nvSpPr>
            <p:cNvPr id="46" name="TextBox 45">
              <a:extLst>
                <a:ext uri="{FF2B5EF4-FFF2-40B4-BE49-F238E27FC236}">
                  <a16:creationId xmlns:a16="http://schemas.microsoft.com/office/drawing/2014/main" id="{3C760990-735B-4B0E-82AE-99F6A8323C39}"/>
                </a:ext>
              </a:extLst>
            </p:cNvPr>
            <p:cNvSpPr txBox="1"/>
            <p:nvPr/>
          </p:nvSpPr>
          <p:spPr>
            <a:xfrm rot="3357546">
              <a:off x="3635669" y="4408211"/>
              <a:ext cx="1372486" cy="2955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55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2019</a:t>
              </a:r>
            </a:p>
          </p:txBody>
        </p:sp>
      </p:grpSp>
      <p:sp>
        <p:nvSpPr>
          <p:cNvPr id="53" name="Title 1">
            <a:extLst>
              <a:ext uri="{FF2B5EF4-FFF2-40B4-BE49-F238E27FC236}">
                <a16:creationId xmlns:a16="http://schemas.microsoft.com/office/drawing/2014/main" id="{B5C3B9CB-9F69-454A-B768-EEA4E3E96E2F}"/>
              </a:ext>
            </a:extLst>
          </p:cNvPr>
          <p:cNvSpPr>
            <a:spLocks noGrp="1"/>
          </p:cNvSpPr>
          <p:nvPr>
            <p:ph type="title"/>
          </p:nvPr>
        </p:nvSpPr>
        <p:spPr>
          <a:xfrm>
            <a:off x="838200" y="211138"/>
            <a:ext cx="10515600" cy="768350"/>
          </a:xfrm>
        </p:spPr>
        <p:txBody>
          <a:bodyPr/>
          <a:lstStyle/>
          <a:p>
            <a:r>
              <a:rPr lang="en-US" dirty="0"/>
              <a:t>COA - Research</a:t>
            </a:r>
          </a:p>
        </p:txBody>
      </p:sp>
      <p:sp>
        <p:nvSpPr>
          <p:cNvPr id="55" name="TextBox 54">
            <a:extLst>
              <a:ext uri="{FF2B5EF4-FFF2-40B4-BE49-F238E27FC236}">
                <a16:creationId xmlns:a16="http://schemas.microsoft.com/office/drawing/2014/main" id="{82F834F0-5734-41DA-829E-CDF03FB3F300}"/>
              </a:ext>
            </a:extLst>
          </p:cNvPr>
          <p:cNvSpPr txBox="1"/>
          <p:nvPr/>
        </p:nvSpPr>
        <p:spPr>
          <a:xfrm>
            <a:off x="11045936" y="4323198"/>
            <a:ext cx="10260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FY20</a:t>
            </a:r>
          </a:p>
        </p:txBody>
      </p:sp>
      <p:sp>
        <p:nvSpPr>
          <p:cNvPr id="50" name="Rectangle 49">
            <a:extLst>
              <a:ext uri="{FF2B5EF4-FFF2-40B4-BE49-F238E27FC236}">
                <a16:creationId xmlns:a16="http://schemas.microsoft.com/office/drawing/2014/main" id="{56193EF7-CDD7-46C7-92F7-F15630CE8F5A}"/>
              </a:ext>
            </a:extLst>
          </p:cNvPr>
          <p:cNvSpPr/>
          <p:nvPr/>
        </p:nvSpPr>
        <p:spPr>
          <a:xfrm>
            <a:off x="6853255" y="1114661"/>
            <a:ext cx="169494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AY 2020/21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documents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presentations </a:t>
            </a:r>
          </a:p>
        </p:txBody>
      </p:sp>
      <p:grpSp>
        <p:nvGrpSpPr>
          <p:cNvPr id="6" name="Group 5">
            <a:extLst>
              <a:ext uri="{FF2B5EF4-FFF2-40B4-BE49-F238E27FC236}">
                <a16:creationId xmlns:a16="http://schemas.microsoft.com/office/drawing/2014/main" id="{700E8AC2-35F2-4578-B0EC-6BD551E4B223}"/>
              </a:ext>
            </a:extLst>
          </p:cNvPr>
          <p:cNvGrpSpPr/>
          <p:nvPr/>
        </p:nvGrpSpPr>
        <p:grpSpPr>
          <a:xfrm>
            <a:off x="5024437" y="3273020"/>
            <a:ext cx="6912968" cy="3095324"/>
            <a:chOff x="4813410" y="2536944"/>
            <a:chExt cx="6942222" cy="3095324"/>
          </a:xfrm>
        </p:grpSpPr>
        <p:sp>
          <p:nvSpPr>
            <p:cNvPr id="7" name="TextBox 6">
              <a:extLst>
                <a:ext uri="{FF2B5EF4-FFF2-40B4-BE49-F238E27FC236}">
                  <a16:creationId xmlns:a16="http://schemas.microsoft.com/office/drawing/2014/main" id="{CCBBF16B-A570-4539-99B1-7CCAE83E566C}"/>
                </a:ext>
              </a:extLst>
            </p:cNvPr>
            <p:cNvSpPr txBox="1"/>
            <p:nvPr/>
          </p:nvSpPr>
          <p:spPr>
            <a:xfrm>
              <a:off x="4813410" y="5128738"/>
              <a:ext cx="97330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 1</a:t>
              </a:r>
            </a:p>
          </p:txBody>
        </p:sp>
        <p:sp>
          <p:nvSpPr>
            <p:cNvPr id="8" name="TextBox 7">
              <a:extLst>
                <a:ext uri="{FF2B5EF4-FFF2-40B4-BE49-F238E27FC236}">
                  <a16:creationId xmlns:a16="http://schemas.microsoft.com/office/drawing/2014/main" id="{11A003FE-106D-4009-8619-DFD24E347136}"/>
                </a:ext>
              </a:extLst>
            </p:cNvPr>
            <p:cNvSpPr txBox="1"/>
            <p:nvPr/>
          </p:nvSpPr>
          <p:spPr>
            <a:xfrm>
              <a:off x="5662731" y="5048254"/>
              <a:ext cx="10714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Book Chapter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 2</a:t>
              </a:r>
            </a:p>
          </p:txBody>
        </p:sp>
        <p:sp>
          <p:nvSpPr>
            <p:cNvPr id="9" name="TextBox 8">
              <a:extLst>
                <a:ext uri="{FF2B5EF4-FFF2-40B4-BE49-F238E27FC236}">
                  <a16:creationId xmlns:a16="http://schemas.microsoft.com/office/drawing/2014/main" id="{9CE3BB6F-D0FC-443C-8B0E-F9D4A5E3D719}"/>
                </a:ext>
              </a:extLst>
            </p:cNvPr>
            <p:cNvSpPr txBox="1"/>
            <p:nvPr/>
          </p:nvSpPr>
          <p:spPr>
            <a:xfrm>
              <a:off x="6528132" y="4712409"/>
              <a:ext cx="100848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Technical Report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 4</a:t>
              </a:r>
            </a:p>
          </p:txBody>
        </p:sp>
        <p:sp>
          <p:nvSpPr>
            <p:cNvPr id="10" name="TextBox 9">
              <a:extLst>
                <a:ext uri="{FF2B5EF4-FFF2-40B4-BE49-F238E27FC236}">
                  <a16:creationId xmlns:a16="http://schemas.microsoft.com/office/drawing/2014/main" id="{06ECF761-30C3-4E6A-8F28-F5869CF32DC1}"/>
                </a:ext>
              </a:extLst>
            </p:cNvPr>
            <p:cNvSpPr txBox="1"/>
            <p:nvPr/>
          </p:nvSpPr>
          <p:spPr>
            <a:xfrm>
              <a:off x="9076855" y="3134924"/>
              <a:ext cx="127480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Trade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Publication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25</a:t>
              </a:r>
            </a:p>
          </p:txBody>
        </p:sp>
        <p:sp>
          <p:nvSpPr>
            <p:cNvPr id="11" name="TextBox 10">
              <a:extLst>
                <a:ext uri="{FF2B5EF4-FFF2-40B4-BE49-F238E27FC236}">
                  <a16:creationId xmlns:a16="http://schemas.microsoft.com/office/drawing/2014/main" id="{74A747D4-5F39-48F1-A3AF-A1E47340D4F1}"/>
                </a:ext>
              </a:extLst>
            </p:cNvPr>
            <p:cNvSpPr txBox="1"/>
            <p:nvPr/>
          </p:nvSpPr>
          <p:spPr>
            <a:xfrm>
              <a:off x="7398259" y="3961142"/>
              <a:ext cx="101644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Journal Article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13</a:t>
              </a:r>
            </a:p>
          </p:txBody>
        </p:sp>
        <p:sp>
          <p:nvSpPr>
            <p:cNvPr id="12" name="TextBox 11">
              <a:extLst>
                <a:ext uri="{FF2B5EF4-FFF2-40B4-BE49-F238E27FC236}">
                  <a16:creationId xmlns:a16="http://schemas.microsoft.com/office/drawing/2014/main" id="{AB812195-E18E-4052-999C-D1854FFD6B00}"/>
                </a:ext>
              </a:extLst>
            </p:cNvPr>
            <p:cNvSpPr txBox="1"/>
            <p:nvPr/>
          </p:nvSpPr>
          <p:spPr>
            <a:xfrm>
              <a:off x="9880320" y="2974992"/>
              <a:ext cx="119197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Conference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26</a:t>
              </a:r>
            </a:p>
          </p:txBody>
        </p:sp>
        <p:sp>
          <p:nvSpPr>
            <p:cNvPr id="13" name="TextBox 12">
              <a:extLst>
                <a:ext uri="{FF2B5EF4-FFF2-40B4-BE49-F238E27FC236}">
                  <a16:creationId xmlns:a16="http://schemas.microsoft.com/office/drawing/2014/main" id="{5F3C21A5-2853-44F6-AA60-E39C068D2DB9}"/>
                </a:ext>
              </a:extLst>
            </p:cNvPr>
            <p:cNvSpPr txBox="1"/>
            <p:nvPr/>
          </p:nvSpPr>
          <p:spPr>
            <a:xfrm>
              <a:off x="8190098" y="3852807"/>
              <a:ext cx="140940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Conference Proceeding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 14</a:t>
              </a:r>
            </a:p>
          </p:txBody>
        </p:sp>
        <p:sp>
          <p:nvSpPr>
            <p:cNvPr id="14" name="TextBox 13">
              <a:extLst>
                <a:ext uri="{FF2B5EF4-FFF2-40B4-BE49-F238E27FC236}">
                  <a16:creationId xmlns:a16="http://schemas.microsoft.com/office/drawing/2014/main" id="{EFD46CBF-303B-4D9B-8DC6-6059A1BDA489}"/>
                </a:ext>
              </a:extLst>
            </p:cNvPr>
            <p:cNvSpPr txBox="1"/>
            <p:nvPr/>
          </p:nvSpPr>
          <p:spPr>
            <a:xfrm>
              <a:off x="10729562" y="2536944"/>
              <a:ext cx="10260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5E5E"/>
                  </a:solidFill>
                  <a:effectLst/>
                  <a:uLnTx/>
                  <a:uFillTx/>
                  <a:latin typeface="Calibri" panose="020F0502020204030204"/>
                  <a:ea typeface="+mn-ea"/>
                  <a:cs typeface="+mn-cs"/>
                </a:rPr>
                <a:t>Training and Outreach Articles 31</a:t>
              </a:r>
            </a:p>
          </p:txBody>
        </p:sp>
        <p:grpSp>
          <p:nvGrpSpPr>
            <p:cNvPr id="15" name="Group 14">
              <a:extLst>
                <a:ext uri="{FF2B5EF4-FFF2-40B4-BE49-F238E27FC236}">
                  <a16:creationId xmlns:a16="http://schemas.microsoft.com/office/drawing/2014/main" id="{BB4BACB5-7C5F-43AB-A1FA-F640FB897190}"/>
                </a:ext>
              </a:extLst>
            </p:cNvPr>
            <p:cNvGrpSpPr/>
            <p:nvPr/>
          </p:nvGrpSpPr>
          <p:grpSpPr>
            <a:xfrm>
              <a:off x="4902682" y="3190079"/>
              <a:ext cx="6727451" cy="2442189"/>
              <a:chOff x="4902682" y="3190079"/>
              <a:chExt cx="6727451" cy="2442189"/>
            </a:xfrm>
          </p:grpSpPr>
          <p:sp>
            <p:nvSpPr>
              <p:cNvPr id="16" name="Rectangle 15">
                <a:extLst>
                  <a:ext uri="{FF2B5EF4-FFF2-40B4-BE49-F238E27FC236}">
                    <a16:creationId xmlns:a16="http://schemas.microsoft.com/office/drawing/2014/main" id="{9DD98B59-DFD3-4A2A-AF20-45293C015EFC}"/>
                  </a:ext>
                </a:extLst>
              </p:cNvPr>
              <p:cNvSpPr/>
              <p:nvPr/>
            </p:nvSpPr>
            <p:spPr>
              <a:xfrm>
                <a:off x="9970390" y="3597816"/>
                <a:ext cx="813077" cy="2029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5F5B719-C434-49ED-8C39-4ACC670FB907}"/>
                  </a:ext>
                </a:extLst>
              </p:cNvPr>
              <p:cNvSpPr/>
              <p:nvPr/>
            </p:nvSpPr>
            <p:spPr>
              <a:xfrm>
                <a:off x="9118898" y="3757748"/>
                <a:ext cx="813077" cy="1874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09550DE-D06B-4B09-8241-2290DD0829B9}"/>
                  </a:ext>
                </a:extLst>
              </p:cNvPr>
              <p:cNvSpPr/>
              <p:nvPr/>
            </p:nvSpPr>
            <p:spPr>
              <a:xfrm>
                <a:off x="5749334" y="5504879"/>
                <a:ext cx="813077" cy="124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18E6257-937F-4A06-80F1-642ECB47B1BC}"/>
                  </a:ext>
                </a:extLst>
              </p:cNvPr>
              <p:cNvSpPr/>
              <p:nvPr/>
            </p:nvSpPr>
            <p:spPr>
              <a:xfrm>
                <a:off x="6594341" y="5311358"/>
                <a:ext cx="813077" cy="317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450A2B3-3C75-4F3C-B6FE-28804B70CC92}"/>
                  </a:ext>
                </a:extLst>
              </p:cNvPr>
              <p:cNvSpPr/>
              <p:nvPr/>
            </p:nvSpPr>
            <p:spPr>
              <a:xfrm>
                <a:off x="7440174" y="4604576"/>
                <a:ext cx="813077" cy="1024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3AB4044-B459-4844-8FDA-B3A28E09C5A4}"/>
                  </a:ext>
                </a:extLst>
              </p:cNvPr>
              <p:cNvSpPr/>
              <p:nvPr/>
            </p:nvSpPr>
            <p:spPr>
              <a:xfrm>
                <a:off x="4902682" y="5570821"/>
                <a:ext cx="813077" cy="590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E708E1A-B248-4EC3-9AD1-229B258FF46E}"/>
                  </a:ext>
                </a:extLst>
              </p:cNvPr>
              <p:cNvSpPr/>
              <p:nvPr/>
            </p:nvSpPr>
            <p:spPr>
              <a:xfrm>
                <a:off x="10817056" y="3190079"/>
                <a:ext cx="813077" cy="2439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80" name="Rectangle 79">
            <a:extLst>
              <a:ext uri="{FF2B5EF4-FFF2-40B4-BE49-F238E27FC236}">
                <a16:creationId xmlns:a16="http://schemas.microsoft.com/office/drawing/2014/main" id="{D777B451-BE2E-466D-B62F-311358574F6E}"/>
              </a:ext>
            </a:extLst>
          </p:cNvPr>
          <p:cNvSpPr/>
          <p:nvPr/>
        </p:nvSpPr>
        <p:spPr>
          <a:xfrm>
            <a:off x="2326662" y="5799838"/>
            <a:ext cx="278540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AY 2015/16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documents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presentations </a:t>
            </a:r>
          </a:p>
        </p:txBody>
      </p:sp>
      <p:sp>
        <p:nvSpPr>
          <p:cNvPr id="81" name="Rectangle 80">
            <a:extLst>
              <a:ext uri="{FF2B5EF4-FFF2-40B4-BE49-F238E27FC236}">
                <a16:creationId xmlns:a16="http://schemas.microsoft.com/office/drawing/2014/main" id="{CD9BAA8A-7FD9-4549-BBE1-1DBA1F227E89}"/>
              </a:ext>
            </a:extLst>
          </p:cNvPr>
          <p:cNvSpPr/>
          <p:nvPr/>
        </p:nvSpPr>
        <p:spPr>
          <a:xfrm>
            <a:off x="69691" y="5801474"/>
            <a:ext cx="18715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AY 2012/13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documents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presentations </a:t>
            </a:r>
          </a:p>
        </p:txBody>
      </p:sp>
      <p:sp>
        <p:nvSpPr>
          <p:cNvPr id="47" name="TextBox 46">
            <a:extLst>
              <a:ext uri="{FF2B5EF4-FFF2-40B4-BE49-F238E27FC236}">
                <a16:creationId xmlns:a16="http://schemas.microsoft.com/office/drawing/2014/main" id="{6C4DCD77-886C-4FB2-B883-41820CF7BBC9}"/>
              </a:ext>
            </a:extLst>
          </p:cNvPr>
          <p:cNvSpPr txBox="1"/>
          <p:nvPr/>
        </p:nvSpPr>
        <p:spPr>
          <a:xfrm rot="3063627">
            <a:off x="1177981" y="4524634"/>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38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2015</a:t>
            </a:r>
          </a:p>
        </p:txBody>
      </p:sp>
      <p:sp>
        <p:nvSpPr>
          <p:cNvPr id="61" name="TextBox 60">
            <a:extLst>
              <a:ext uri="{FF2B5EF4-FFF2-40B4-BE49-F238E27FC236}">
                <a16:creationId xmlns:a16="http://schemas.microsoft.com/office/drawing/2014/main" id="{B22C9096-66A4-4D2C-8445-FD694D36E2DB}"/>
              </a:ext>
            </a:extLst>
          </p:cNvPr>
          <p:cNvSpPr txBox="1"/>
          <p:nvPr/>
        </p:nvSpPr>
        <p:spPr>
          <a:xfrm rot="3046312">
            <a:off x="1903196" y="4464976"/>
            <a:ext cx="16530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41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2016</a:t>
            </a:r>
          </a:p>
        </p:txBody>
      </p:sp>
      <p:sp>
        <p:nvSpPr>
          <p:cNvPr id="60" name="TextBox 59">
            <a:extLst>
              <a:ext uri="{FF2B5EF4-FFF2-40B4-BE49-F238E27FC236}">
                <a16:creationId xmlns:a16="http://schemas.microsoft.com/office/drawing/2014/main" id="{A116911F-A258-4FE8-8F7E-8F4B58749890}"/>
              </a:ext>
            </a:extLst>
          </p:cNvPr>
          <p:cNvSpPr txBox="1"/>
          <p:nvPr/>
        </p:nvSpPr>
        <p:spPr>
          <a:xfrm rot="3099592">
            <a:off x="2674021" y="4383483"/>
            <a:ext cx="16530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44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2017</a:t>
            </a:r>
          </a:p>
        </p:txBody>
      </p:sp>
      <p:sp>
        <p:nvSpPr>
          <p:cNvPr id="62" name="TextBox 61">
            <a:extLst>
              <a:ext uri="{FF2B5EF4-FFF2-40B4-BE49-F238E27FC236}">
                <a16:creationId xmlns:a16="http://schemas.microsoft.com/office/drawing/2014/main" id="{D91F0F67-B62A-45DC-B0FA-F4C57C004694}"/>
              </a:ext>
            </a:extLst>
          </p:cNvPr>
          <p:cNvSpPr txBox="1"/>
          <p:nvPr/>
        </p:nvSpPr>
        <p:spPr>
          <a:xfrm rot="3156102">
            <a:off x="3423068" y="4178827"/>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48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2018</a:t>
            </a:r>
          </a:p>
        </p:txBody>
      </p:sp>
      <p:sp>
        <p:nvSpPr>
          <p:cNvPr id="54" name="TextBox 53">
            <a:extLst>
              <a:ext uri="{FF2B5EF4-FFF2-40B4-BE49-F238E27FC236}">
                <a16:creationId xmlns:a16="http://schemas.microsoft.com/office/drawing/2014/main" id="{3AC2798D-5062-4A7A-A1EF-606932A3BDD3}"/>
              </a:ext>
            </a:extLst>
          </p:cNvPr>
          <p:cNvSpPr txBox="1"/>
          <p:nvPr/>
        </p:nvSpPr>
        <p:spPr>
          <a:xfrm rot="3475304">
            <a:off x="5224263" y="3765245"/>
            <a:ext cx="16530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62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2020</a:t>
            </a:r>
          </a:p>
        </p:txBody>
      </p:sp>
      <p:sp>
        <p:nvSpPr>
          <p:cNvPr id="70" name="Rectangle 69">
            <a:extLst>
              <a:ext uri="{FF2B5EF4-FFF2-40B4-BE49-F238E27FC236}">
                <a16:creationId xmlns:a16="http://schemas.microsoft.com/office/drawing/2014/main" id="{74249708-C45E-4C09-B8D3-FA7B31E5967C}"/>
              </a:ext>
            </a:extLst>
          </p:cNvPr>
          <p:cNvSpPr/>
          <p:nvPr/>
        </p:nvSpPr>
        <p:spPr>
          <a:xfrm>
            <a:off x="4957758" y="1530159"/>
            <a:ext cx="169494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AY 2019/21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46</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documents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presentations </a:t>
            </a:r>
          </a:p>
        </p:txBody>
      </p:sp>
      <p:sp>
        <p:nvSpPr>
          <p:cNvPr id="67" name="TextBox 66">
            <a:extLst>
              <a:ext uri="{FF2B5EF4-FFF2-40B4-BE49-F238E27FC236}">
                <a16:creationId xmlns:a16="http://schemas.microsoft.com/office/drawing/2014/main" id="{B1E4B222-BF7A-4310-8E47-4F91AECF17FA}"/>
              </a:ext>
            </a:extLst>
          </p:cNvPr>
          <p:cNvSpPr txBox="1"/>
          <p:nvPr/>
        </p:nvSpPr>
        <p:spPr>
          <a:xfrm rot="3419717">
            <a:off x="6490964" y="3539328"/>
            <a:ext cx="22833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72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2021</a:t>
            </a:r>
          </a:p>
        </p:txBody>
      </p:sp>
      <p:sp>
        <p:nvSpPr>
          <p:cNvPr id="72" name="Oval 71">
            <a:extLst>
              <a:ext uri="{FF2B5EF4-FFF2-40B4-BE49-F238E27FC236}">
                <a16:creationId xmlns:a16="http://schemas.microsoft.com/office/drawing/2014/main" id="{FD7F7904-31F7-40CC-B16E-C97D7D4330CA}"/>
              </a:ext>
            </a:extLst>
          </p:cNvPr>
          <p:cNvSpPr/>
          <p:nvPr/>
        </p:nvSpPr>
        <p:spPr>
          <a:xfrm>
            <a:off x="7842150" y="4204800"/>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B27E67-244F-F9AD-FE46-9E5534D92025}"/>
              </a:ext>
            </a:extLst>
          </p:cNvPr>
          <p:cNvSpPr txBox="1"/>
          <p:nvPr/>
        </p:nvSpPr>
        <p:spPr>
          <a:xfrm rot="3419717">
            <a:off x="7805324" y="2923801"/>
            <a:ext cx="22833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5327"/>
                </a:solidFill>
                <a:effectLst/>
                <a:uLnTx/>
                <a:uFillTx/>
                <a:latin typeface="Arial" panose="020B0604020202020204" pitchFamily="34" charset="0"/>
                <a:ea typeface="+mn-ea"/>
                <a:cs typeface="Arial" panose="020B0604020202020204" pitchFamily="34" charset="0"/>
              </a:rPr>
              <a:t>76 FTF </a:t>
            </a:r>
            <a:r>
              <a:rPr kumimoji="0" lang="en-US" sz="20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2022</a:t>
            </a:r>
          </a:p>
        </p:txBody>
      </p:sp>
      <p:sp>
        <p:nvSpPr>
          <p:cNvPr id="51" name="Oval 50">
            <a:extLst>
              <a:ext uri="{FF2B5EF4-FFF2-40B4-BE49-F238E27FC236}">
                <a16:creationId xmlns:a16="http://schemas.microsoft.com/office/drawing/2014/main" id="{15C7B6EA-42E1-49EE-A7C8-886EB959DFAF}"/>
              </a:ext>
            </a:extLst>
          </p:cNvPr>
          <p:cNvSpPr/>
          <p:nvPr/>
        </p:nvSpPr>
        <p:spPr>
          <a:xfrm>
            <a:off x="1742560" y="5565333"/>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42025C1A-730A-4098-92B2-00C29BB25B1E}"/>
              </a:ext>
            </a:extLst>
          </p:cNvPr>
          <p:cNvSpPr/>
          <p:nvPr/>
        </p:nvSpPr>
        <p:spPr>
          <a:xfrm>
            <a:off x="1025661" y="5604712"/>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30D01319-2517-4674-83B4-B398A08A0E34}"/>
              </a:ext>
            </a:extLst>
          </p:cNvPr>
          <p:cNvSpPr/>
          <p:nvPr/>
        </p:nvSpPr>
        <p:spPr>
          <a:xfrm>
            <a:off x="3209866" y="5415017"/>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D7069E8D-3D75-4C86-9EB7-FCB2028E676C}"/>
              </a:ext>
            </a:extLst>
          </p:cNvPr>
          <p:cNvSpPr/>
          <p:nvPr/>
        </p:nvSpPr>
        <p:spPr>
          <a:xfrm>
            <a:off x="3881946" y="5318386"/>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435A3153-9EF5-42A4-8761-6DED67FE5532}"/>
              </a:ext>
            </a:extLst>
          </p:cNvPr>
          <p:cNvSpPr/>
          <p:nvPr/>
        </p:nvSpPr>
        <p:spPr>
          <a:xfrm>
            <a:off x="4649252" y="5164055"/>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2DDDC25E-040F-482E-996A-EF2447C19C18}"/>
              </a:ext>
            </a:extLst>
          </p:cNvPr>
          <p:cNvSpPr/>
          <p:nvPr/>
        </p:nvSpPr>
        <p:spPr>
          <a:xfrm>
            <a:off x="5496988" y="4977903"/>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B33AF77D-2AD9-4B8D-BC96-E1B1870B5816}"/>
              </a:ext>
            </a:extLst>
          </p:cNvPr>
          <p:cNvSpPr/>
          <p:nvPr/>
        </p:nvSpPr>
        <p:spPr>
          <a:xfrm>
            <a:off x="2505143" y="5490174"/>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BB19206A-FC93-4609-B69C-30CFB7FB9E79}"/>
              </a:ext>
            </a:extLst>
          </p:cNvPr>
          <p:cNvSpPr/>
          <p:nvPr/>
        </p:nvSpPr>
        <p:spPr>
          <a:xfrm>
            <a:off x="6390078" y="4722666"/>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D23EC47-FC05-EE3E-CDFB-56E2FFE4539B}"/>
              </a:ext>
            </a:extLst>
          </p:cNvPr>
          <p:cNvSpPr/>
          <p:nvPr/>
        </p:nvSpPr>
        <p:spPr>
          <a:xfrm>
            <a:off x="7842150" y="4212718"/>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73B7CF6F-8A55-053C-4444-6B7037DD3265}"/>
              </a:ext>
            </a:extLst>
          </p:cNvPr>
          <p:cNvSpPr/>
          <p:nvPr/>
        </p:nvSpPr>
        <p:spPr>
          <a:xfrm>
            <a:off x="9173580" y="3605849"/>
            <a:ext cx="176354" cy="1704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FA44D2E-A419-8AE6-95B0-D3F5339CEB86}"/>
              </a:ext>
            </a:extLst>
          </p:cNvPr>
          <p:cNvSpPr/>
          <p:nvPr/>
        </p:nvSpPr>
        <p:spPr>
          <a:xfrm>
            <a:off x="9089440" y="763616"/>
            <a:ext cx="169494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AY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documents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presentations </a:t>
            </a:r>
          </a:p>
        </p:txBody>
      </p:sp>
      <p:sp>
        <p:nvSpPr>
          <p:cNvPr id="27" name="Rectangle 26">
            <a:extLst>
              <a:ext uri="{FF2B5EF4-FFF2-40B4-BE49-F238E27FC236}">
                <a16:creationId xmlns:a16="http://schemas.microsoft.com/office/drawing/2014/main" id="{A12B5261-1308-37BB-BCF3-8D131CFBC960}"/>
              </a:ext>
            </a:extLst>
          </p:cNvPr>
          <p:cNvSpPr/>
          <p:nvPr/>
        </p:nvSpPr>
        <p:spPr>
          <a:xfrm>
            <a:off x="8473975" y="5239513"/>
            <a:ext cx="809651" cy="1136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B76F1B42-2B5D-FF9B-3EB7-DBB2F00F041A}"/>
              </a:ext>
            </a:extLst>
          </p:cNvPr>
          <p:cNvCxnSpPr/>
          <p:nvPr/>
        </p:nvCxnSpPr>
        <p:spPr>
          <a:xfrm>
            <a:off x="5585165" y="2527893"/>
            <a:ext cx="88177" cy="544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C1D6034-5BEA-5260-E5DE-D0848314B8F5}"/>
              </a:ext>
            </a:extLst>
          </p:cNvPr>
          <p:cNvCxnSpPr>
            <a:cxnSpLocks/>
          </p:cNvCxnSpPr>
          <p:nvPr/>
        </p:nvCxnSpPr>
        <p:spPr>
          <a:xfrm flipH="1">
            <a:off x="8717501" y="1670544"/>
            <a:ext cx="396615" cy="476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5F2F6B-F196-561E-D7A7-C5848CF2D638}"/>
              </a:ext>
            </a:extLst>
          </p:cNvPr>
          <p:cNvCxnSpPr>
            <a:cxnSpLocks/>
          </p:cNvCxnSpPr>
          <p:nvPr/>
        </p:nvCxnSpPr>
        <p:spPr>
          <a:xfrm flipH="1">
            <a:off x="7083689" y="2072065"/>
            <a:ext cx="27506" cy="5469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0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7010-12A6-5DC3-FEDC-82A108F81360}"/>
              </a:ext>
            </a:extLst>
          </p:cNvPr>
          <p:cNvSpPr>
            <a:spLocks noGrp="1"/>
          </p:cNvSpPr>
          <p:nvPr>
            <p:ph type="title"/>
          </p:nvPr>
        </p:nvSpPr>
        <p:spPr>
          <a:xfrm>
            <a:off x="445477" y="365125"/>
            <a:ext cx="10908323" cy="1325563"/>
          </a:xfrm>
        </p:spPr>
        <p:txBody>
          <a:bodyPr/>
          <a:lstStyle/>
          <a:p>
            <a:r>
              <a:rPr lang="en-US" b="1" dirty="0"/>
              <a:t>International Journal of Aviation, Aeronautics, and Aerospace (IJAAA) AY 2021-22 </a:t>
            </a:r>
          </a:p>
        </p:txBody>
      </p:sp>
      <p:sp>
        <p:nvSpPr>
          <p:cNvPr id="4" name="Slide Number Placeholder 3">
            <a:extLst>
              <a:ext uri="{FF2B5EF4-FFF2-40B4-BE49-F238E27FC236}">
                <a16:creationId xmlns:a16="http://schemas.microsoft.com/office/drawing/2014/main" id="{BF234A41-DC12-65F9-49F9-BC4EDAA54F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BCB50-7195-44E1-B1F1-D4531CC574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BDE7A815-8A94-6518-EA4C-EC6C735D4C18}"/>
              </a:ext>
            </a:extLst>
          </p:cNvPr>
          <p:cNvPicPr>
            <a:picLocks noGrp="1" noChangeAspect="1"/>
          </p:cNvPicPr>
          <p:nvPr>
            <p:ph idx="1"/>
          </p:nvPr>
        </p:nvPicPr>
        <p:blipFill rotWithShape="1">
          <a:blip r:embed="rId3"/>
          <a:srcRect l="4708" t="30836" r="2068" b="7854"/>
          <a:stretch/>
        </p:blipFill>
        <p:spPr>
          <a:xfrm>
            <a:off x="1936560" y="3871126"/>
            <a:ext cx="7211505" cy="2667786"/>
          </a:xfrm>
          <a:prstGeom prst="rect">
            <a:avLst/>
          </a:prstGeom>
        </p:spPr>
      </p:pic>
      <p:sp>
        <p:nvSpPr>
          <p:cNvPr id="6" name="TextBox 5">
            <a:extLst>
              <a:ext uri="{FF2B5EF4-FFF2-40B4-BE49-F238E27FC236}">
                <a16:creationId xmlns:a16="http://schemas.microsoft.com/office/drawing/2014/main" id="{4C76EDE7-FF6D-4215-35E7-198CD09F6AA2}"/>
              </a:ext>
            </a:extLst>
          </p:cNvPr>
          <p:cNvSpPr txBox="1"/>
          <p:nvPr/>
        </p:nvSpPr>
        <p:spPr>
          <a:xfrm>
            <a:off x="839575" y="1690688"/>
            <a:ext cx="10897214" cy="20313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Highlights: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IJAAA was recently accepted in both EBSCO and Cabells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AY 21/22, we had 113 submissions (AY 20/21 Comparison: 112 submissions).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40 were accepted; 31 were academic articles, 9 were other submissions (concept papers, position papers,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Readership Distribution: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2021-22: 4,515 Institutions; 194 Countries, 1,513 Referrers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2020-21: 7,486; 206 Countries; 2, 654 Referrers</a:t>
            </a:r>
          </a:p>
        </p:txBody>
      </p:sp>
    </p:spTree>
    <p:extLst>
      <p:ext uri="{BB962C8B-B14F-4D97-AF65-F5344CB8AC3E}">
        <p14:creationId xmlns:p14="http://schemas.microsoft.com/office/powerpoint/2010/main" val="47095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group of clouds in the sky&#10;&#10;Description generated with very high confidence">
            <a:extLst>
              <a:ext uri="{FF2B5EF4-FFF2-40B4-BE49-F238E27FC236}">
                <a16:creationId xmlns:a16="http://schemas.microsoft.com/office/drawing/2014/main" id="{7B8C01E0-4AA1-4567-8850-4FCD095D4B79}"/>
              </a:ext>
            </a:extLst>
          </p:cNvPr>
          <p:cNvPicPr>
            <a:picLocks noChangeAspect="1"/>
          </p:cNvPicPr>
          <p:nvPr/>
        </p:nvPicPr>
        <p:blipFill>
          <a:blip r:embed="rId3"/>
          <a:stretch>
            <a:fillRect/>
          </a:stretch>
        </p:blipFill>
        <p:spPr>
          <a:xfrm>
            <a:off x="-2209" y="180095"/>
            <a:ext cx="12273721" cy="6464677"/>
          </a:xfrm>
          <a:prstGeom prst="rect">
            <a:avLst/>
          </a:prstGeom>
        </p:spPr>
      </p:pic>
      <p:sp>
        <p:nvSpPr>
          <p:cNvPr id="2" name="Title 1"/>
          <p:cNvSpPr>
            <a:spLocks noGrp="1"/>
          </p:cNvSpPr>
          <p:nvPr>
            <p:ph type="title"/>
          </p:nvPr>
        </p:nvSpPr>
        <p:spPr/>
        <p:txBody>
          <a:bodyPr/>
          <a:lstStyle/>
          <a:p>
            <a:r>
              <a:rPr lang="en-US" dirty="0"/>
              <a:t>Bachelors of Science in Aeronautics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3289478"/>
              </p:ext>
            </p:extLst>
          </p:nvPr>
        </p:nvGraphicFramePr>
        <p:xfrm>
          <a:off x="838200" y="1108489"/>
          <a:ext cx="10515600" cy="5068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BCB50-7195-44E1-B1F1-D4531CC574C1}"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4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1829-3933-A998-EA4B-E36FEB687E59}"/>
              </a:ext>
            </a:extLst>
          </p:cNvPr>
          <p:cNvSpPr>
            <a:spLocks noGrp="1"/>
          </p:cNvSpPr>
          <p:nvPr>
            <p:ph type="title"/>
          </p:nvPr>
        </p:nvSpPr>
        <p:spPr/>
        <p:txBody>
          <a:bodyPr/>
          <a:lstStyle/>
          <a:p>
            <a:r>
              <a:rPr lang="en-US" dirty="0"/>
              <a:t>BSA Academic Snapshot</a:t>
            </a:r>
          </a:p>
        </p:txBody>
      </p:sp>
      <p:sp>
        <p:nvSpPr>
          <p:cNvPr id="3" name="Content Placeholder 2">
            <a:extLst>
              <a:ext uri="{FF2B5EF4-FFF2-40B4-BE49-F238E27FC236}">
                <a16:creationId xmlns:a16="http://schemas.microsoft.com/office/drawing/2014/main" id="{E0FDD95C-169D-9AD6-5B58-25CD212C4CE3}"/>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endParaRPr lang="en-US" sz="1800" b="1" dirty="0">
              <a:solidFill>
                <a:srgbClr val="333333"/>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effectLst/>
                <a:latin typeface="Arial" panose="020B0604020202020204" pitchFamily="34" charset="0"/>
                <a:ea typeface="Calibri" panose="020F0502020204030204" pitchFamily="34" charset="0"/>
              </a:rPr>
              <a:t>The Aeronautics degree is designed specifically for students who work, have worked, or desire to work in aviation-related careers, whether in fixed wing, rotary wing, air traffic control, or other areas of aviation.</a:t>
            </a:r>
          </a:p>
          <a:p>
            <a:r>
              <a:rPr lang="en-US" sz="2000" b="1" dirty="0">
                <a:solidFill>
                  <a:srgbClr val="333333"/>
                </a:solidFill>
                <a:ea typeface="Calibri" panose="020F0502020204030204" pitchFamily="34" charset="0"/>
              </a:rPr>
              <a:t>C</a:t>
            </a:r>
            <a:r>
              <a:rPr lang="en-US" sz="2000" b="1" dirty="0">
                <a:solidFill>
                  <a:srgbClr val="333333"/>
                </a:solidFill>
                <a:effectLst/>
                <a:latin typeface="Arial" panose="020B0604020202020204" pitchFamily="34" charset="0"/>
                <a:ea typeface="Calibri" panose="020F0502020204030204" pitchFamily="34" charset="0"/>
              </a:rPr>
              <a:t>urriculum is closely mapped to the needs and demands of the aviation/aerospace industry</a:t>
            </a:r>
          </a:p>
          <a:p>
            <a:r>
              <a:rPr lang="en-US" sz="2000" b="1" dirty="0">
                <a:solidFill>
                  <a:srgbClr val="333333"/>
                </a:solidFill>
                <a:effectLst/>
                <a:latin typeface="Arial" panose="020B0604020202020204" pitchFamily="34" charset="0"/>
                <a:ea typeface="Calibri" panose="020F0502020204030204" pitchFamily="34" charset="0"/>
              </a:rPr>
              <a:t> Multidisciplinary program with courses of study in human factors, security, aviation safety, occupational safety and health, air traffic control, aircraft maintenance and aeronautical science</a:t>
            </a:r>
          </a:p>
          <a:p>
            <a:r>
              <a:rPr lang="en-US" sz="2000" b="1" dirty="0">
                <a:solidFill>
                  <a:srgbClr val="333333"/>
                </a:solidFill>
                <a:ea typeface="Calibri" panose="020F0502020204030204" pitchFamily="34" charset="0"/>
              </a:rPr>
              <a:t>E</a:t>
            </a:r>
            <a:r>
              <a:rPr lang="en-US" sz="2000" b="1" dirty="0">
                <a:solidFill>
                  <a:srgbClr val="333333"/>
                </a:solidFill>
                <a:effectLst/>
                <a:latin typeface="Arial" panose="020B0604020202020204" pitchFamily="34" charset="0"/>
                <a:ea typeface="Calibri" panose="020F0502020204030204" pitchFamily="34" charset="0"/>
              </a:rPr>
              <a:t>lectives and minors allow students to tailor their degrees to particular interests and career goals </a:t>
            </a:r>
            <a:br>
              <a:rPr lang="en-US" sz="1800" dirty="0">
                <a:solidFill>
                  <a:srgbClr val="333333"/>
                </a:solidFill>
                <a:effectLst/>
                <a:latin typeface="Arial" panose="020B0604020202020204" pitchFamily="34" charset="0"/>
                <a:ea typeface="Calibri" panose="020F0502020204030204" pitchFamily="34" charset="0"/>
              </a:rPr>
            </a:br>
            <a:br>
              <a:rPr lang="en-US" sz="2400" b="1" dirty="0">
                <a:effectLst/>
                <a:latin typeface="Arial" panose="020B0604020202020204" pitchFamily="34" charset="0"/>
                <a:ea typeface="Calibri" panose="020F0502020204030204" pitchFamily="34" charset="0"/>
              </a:rPr>
            </a:br>
            <a:br>
              <a:rPr lang="en-US" sz="1800" b="1" dirty="0">
                <a:solidFill>
                  <a:srgbClr val="E0E0E0"/>
                </a:solidFill>
                <a:effectLst/>
                <a:latin typeface="Arial" panose="020B0604020202020204" pitchFamily="34" charset="0"/>
                <a:ea typeface="Calibri" panose="020F0502020204030204" pitchFamily="34" charset="0"/>
              </a:rPr>
            </a:br>
            <a:endParaRPr lang="en-US" sz="1400" dirty="0">
              <a:solidFill>
                <a:srgbClr val="263B7F"/>
              </a:solidFill>
            </a:endParaRPr>
          </a:p>
        </p:txBody>
      </p:sp>
      <p:sp>
        <p:nvSpPr>
          <p:cNvPr id="4" name="Slide Number Placeholder 3">
            <a:extLst>
              <a:ext uri="{FF2B5EF4-FFF2-40B4-BE49-F238E27FC236}">
                <a16:creationId xmlns:a16="http://schemas.microsoft.com/office/drawing/2014/main" id="{589224DE-E264-4FDA-E23C-92573AF69CE0}"/>
              </a:ext>
            </a:extLst>
          </p:cNvPr>
          <p:cNvSpPr>
            <a:spLocks noGrp="1"/>
          </p:cNvSpPr>
          <p:nvPr>
            <p:ph type="sldNum" sz="quarter" idx="12"/>
          </p:nvPr>
        </p:nvSpPr>
        <p:spPr/>
        <p:txBody>
          <a:bodyPr/>
          <a:lstStyle/>
          <a:p>
            <a:fld id="{1E9BCB50-7195-44E1-B1F1-D4531CC574C1}" type="slidenum">
              <a:rPr lang="en-US" smtClean="0"/>
              <a:t>15</a:t>
            </a:fld>
            <a:endParaRPr lang="en-US" dirty="0"/>
          </a:p>
        </p:txBody>
      </p:sp>
      <p:pic>
        <p:nvPicPr>
          <p:cNvPr id="6" name="Picture 5">
            <a:extLst>
              <a:ext uri="{FF2B5EF4-FFF2-40B4-BE49-F238E27FC236}">
                <a16:creationId xmlns:a16="http://schemas.microsoft.com/office/drawing/2014/main" id="{1E925A61-6C13-88C9-6017-441FED1F210A}"/>
              </a:ext>
            </a:extLst>
          </p:cNvPr>
          <p:cNvPicPr>
            <a:picLocks noChangeAspect="1"/>
          </p:cNvPicPr>
          <p:nvPr/>
        </p:nvPicPr>
        <p:blipFill>
          <a:blip r:embed="rId3"/>
          <a:stretch>
            <a:fillRect/>
          </a:stretch>
        </p:blipFill>
        <p:spPr>
          <a:xfrm>
            <a:off x="5353875" y="4815361"/>
            <a:ext cx="3670417" cy="1831262"/>
          </a:xfrm>
          <a:prstGeom prst="rect">
            <a:avLst/>
          </a:prstGeom>
        </p:spPr>
      </p:pic>
    </p:spTree>
    <p:extLst>
      <p:ext uri="{BB962C8B-B14F-4D97-AF65-F5344CB8AC3E}">
        <p14:creationId xmlns:p14="http://schemas.microsoft.com/office/powerpoint/2010/main" val="145086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1829-3933-A998-EA4B-E36FEB687E59}"/>
              </a:ext>
            </a:extLst>
          </p:cNvPr>
          <p:cNvSpPr>
            <a:spLocks noGrp="1"/>
          </p:cNvSpPr>
          <p:nvPr>
            <p:ph type="title"/>
          </p:nvPr>
        </p:nvSpPr>
        <p:spPr/>
        <p:txBody>
          <a:bodyPr/>
          <a:lstStyle/>
          <a:p>
            <a:r>
              <a:rPr lang="en-US" dirty="0"/>
              <a:t>BSA Key Features</a:t>
            </a:r>
          </a:p>
        </p:txBody>
      </p:sp>
      <p:sp>
        <p:nvSpPr>
          <p:cNvPr id="3" name="Content Placeholder 2">
            <a:extLst>
              <a:ext uri="{FF2B5EF4-FFF2-40B4-BE49-F238E27FC236}">
                <a16:creationId xmlns:a16="http://schemas.microsoft.com/office/drawing/2014/main" id="{E0FDD95C-169D-9AD6-5B58-25CD212C4CE3}"/>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2400" b="1" dirty="0">
                <a:solidFill>
                  <a:srgbClr val="333333"/>
                </a:solidFill>
                <a:ea typeface="Calibri" panose="020F0502020204030204" pitchFamily="34" charset="0"/>
                <a:cs typeface="Times New Roman" panose="02020603050405020304" pitchFamily="18" charset="0"/>
              </a:rPr>
              <a:t>Strengths</a:t>
            </a:r>
          </a:p>
          <a:p>
            <a:pPr>
              <a:lnSpc>
                <a:spcPct val="107000"/>
              </a:lnSpc>
              <a:spcBef>
                <a:spcPts val="0"/>
              </a:spcBef>
            </a:pPr>
            <a:r>
              <a:rPr lang="en-US" sz="2400" b="1" dirty="0">
                <a:solidFill>
                  <a:srgbClr val="333333"/>
                </a:solidFill>
                <a:ea typeface="Calibri" panose="020F0502020204030204" pitchFamily="34" charset="0"/>
                <a:cs typeface="Times New Roman" panose="02020603050405020304" pitchFamily="18" charset="0"/>
              </a:rPr>
              <a:t>Accredited – Aviation Accreditation Board International (AABI) and Southern Association of Colleges and schools (SACS)</a:t>
            </a:r>
          </a:p>
          <a:p>
            <a:pPr>
              <a:lnSpc>
                <a:spcPct val="107000"/>
              </a:lnSpc>
              <a:spcBef>
                <a:spcPts val="0"/>
              </a:spcBef>
            </a:pPr>
            <a:r>
              <a:rPr lang="en-US" sz="2400" b="1" dirty="0">
                <a:solidFill>
                  <a:srgbClr val="333333"/>
                </a:solidFill>
                <a:ea typeface="Calibri" panose="020F0502020204030204" pitchFamily="34" charset="0"/>
                <a:cs typeface="Times New Roman" panose="02020603050405020304" pitchFamily="18" charset="0"/>
              </a:rPr>
              <a:t>Flexibility in learning modalities – global anywhere anytime</a:t>
            </a:r>
          </a:p>
          <a:p>
            <a:pPr>
              <a:lnSpc>
                <a:spcPct val="107000"/>
              </a:lnSpc>
              <a:spcBef>
                <a:spcPts val="0"/>
              </a:spcBef>
            </a:pPr>
            <a:r>
              <a:rPr lang="en-US" sz="2400" b="1" dirty="0">
                <a:solidFill>
                  <a:srgbClr val="333333"/>
                </a:solidFill>
                <a:ea typeface="Calibri" panose="020F0502020204030204" pitchFamily="34" charset="0"/>
                <a:cs typeface="Times New Roman" panose="02020603050405020304" pitchFamily="18" charset="0"/>
              </a:rPr>
              <a:t>Faculty that is involved in the industry – real world application</a:t>
            </a:r>
          </a:p>
          <a:p>
            <a:pPr lvl="1">
              <a:lnSpc>
                <a:spcPct val="107000"/>
              </a:lnSpc>
              <a:spcBef>
                <a:spcPts val="0"/>
              </a:spcBef>
            </a:pPr>
            <a:r>
              <a:rPr lang="en-US" b="1" dirty="0">
                <a:solidFill>
                  <a:srgbClr val="333333"/>
                </a:solidFill>
                <a:effectLst/>
                <a:latin typeface="Arial" panose="020B0604020202020204" pitchFamily="34" charset="0"/>
                <a:ea typeface="Calibri" panose="020F0502020204030204" pitchFamily="34" charset="0"/>
              </a:rPr>
              <a:t>Supported</a:t>
            </a:r>
            <a:r>
              <a:rPr lang="en-US" dirty="0">
                <a:solidFill>
                  <a:srgbClr val="333333"/>
                </a:solidFill>
                <a:effectLst/>
                <a:latin typeface="Arial" panose="020B0604020202020204" pitchFamily="34" charset="0"/>
                <a:ea typeface="Calibri" panose="020F0502020204030204" pitchFamily="34" charset="0"/>
              </a:rPr>
              <a:t> </a:t>
            </a:r>
            <a:r>
              <a:rPr lang="en-US" b="1" dirty="0">
                <a:solidFill>
                  <a:srgbClr val="333333"/>
                </a:solidFill>
                <a:effectLst/>
                <a:latin typeface="Arial" panose="020B0604020202020204" pitchFamily="34" charset="0"/>
                <a:ea typeface="Calibri" panose="020F0502020204030204" pitchFamily="34" charset="0"/>
              </a:rPr>
              <a:t>by exceptional adjunct instructors from around the globe</a:t>
            </a:r>
            <a:endParaRPr lang="en-US" b="1" dirty="0">
              <a:solidFill>
                <a:srgbClr val="333333"/>
              </a:solidFill>
              <a:ea typeface="Calibri" panose="020F0502020204030204" pitchFamily="34" charset="0"/>
              <a:cs typeface="Times New Roman" panose="02020603050405020304" pitchFamily="18" charset="0"/>
            </a:endParaRPr>
          </a:p>
          <a:p>
            <a:pPr>
              <a:lnSpc>
                <a:spcPct val="107000"/>
              </a:lnSpc>
              <a:spcBef>
                <a:spcPts val="0"/>
              </a:spcBef>
            </a:pPr>
            <a:r>
              <a:rPr lang="en-US" sz="2400" b="1" dirty="0">
                <a:solidFill>
                  <a:srgbClr val="333333"/>
                </a:solidFill>
                <a:ea typeface="Calibri" panose="020F0502020204030204" pitchFamily="34" charset="0"/>
                <a:cs typeface="Times New Roman" panose="02020603050405020304" pitchFamily="18" charset="0"/>
              </a:rPr>
              <a:t>Course development is student focused – engaged learning experience</a:t>
            </a:r>
          </a:p>
          <a:p>
            <a:pPr>
              <a:lnSpc>
                <a:spcPct val="107000"/>
              </a:lnSpc>
              <a:spcBef>
                <a:spcPts val="0"/>
              </a:spcBef>
            </a:pPr>
            <a:r>
              <a:rPr lang="en-US" sz="2400" b="1" dirty="0">
                <a:solidFill>
                  <a:srgbClr val="333333"/>
                </a:solidFill>
                <a:ea typeface="Calibri" panose="020F0502020204030204" pitchFamily="34" charset="0"/>
              </a:rPr>
              <a:t>Relies on support from the ERAU</a:t>
            </a:r>
            <a:r>
              <a:rPr lang="en-US" sz="2400" dirty="0">
                <a:solidFill>
                  <a:srgbClr val="333333"/>
                </a:solidFill>
                <a:effectLst/>
                <a:latin typeface="Arial" panose="020B0604020202020204" pitchFamily="34" charset="0"/>
                <a:ea typeface="Calibri" panose="020F0502020204030204" pitchFamily="34" charset="0"/>
              </a:rPr>
              <a:t> </a:t>
            </a:r>
            <a:r>
              <a:rPr lang="en-US" sz="2400" b="1" dirty="0">
                <a:solidFill>
                  <a:srgbClr val="333333"/>
                </a:solidFill>
                <a:effectLst/>
                <a:latin typeface="Arial" panose="020B0604020202020204" pitchFamily="34" charset="0"/>
                <a:ea typeface="Calibri" panose="020F0502020204030204" pitchFamily="34" charset="0"/>
              </a:rPr>
              <a:t>Worldwide Industry Advisory Board</a:t>
            </a:r>
            <a:endParaRPr lang="en-US" sz="2400" b="1" dirty="0">
              <a:solidFill>
                <a:srgbClr val="333333"/>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b="1" dirty="0">
              <a:solidFill>
                <a:srgbClr val="333333"/>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
        <p:nvSpPr>
          <p:cNvPr id="4" name="Slide Number Placeholder 3">
            <a:extLst>
              <a:ext uri="{FF2B5EF4-FFF2-40B4-BE49-F238E27FC236}">
                <a16:creationId xmlns:a16="http://schemas.microsoft.com/office/drawing/2014/main" id="{589224DE-E264-4FDA-E23C-92573AF69CE0}"/>
              </a:ext>
            </a:extLst>
          </p:cNvPr>
          <p:cNvSpPr>
            <a:spLocks noGrp="1"/>
          </p:cNvSpPr>
          <p:nvPr>
            <p:ph type="sldNum" sz="quarter" idx="12"/>
          </p:nvPr>
        </p:nvSpPr>
        <p:spPr/>
        <p:txBody>
          <a:bodyPr/>
          <a:lstStyle/>
          <a:p>
            <a:fld id="{1E9BCB50-7195-44E1-B1F1-D4531CC574C1}" type="slidenum">
              <a:rPr lang="en-US" smtClean="0"/>
              <a:t>16</a:t>
            </a:fld>
            <a:endParaRPr lang="en-US" dirty="0"/>
          </a:p>
        </p:txBody>
      </p:sp>
    </p:spTree>
    <p:extLst>
      <p:ext uri="{BB962C8B-B14F-4D97-AF65-F5344CB8AC3E}">
        <p14:creationId xmlns:p14="http://schemas.microsoft.com/office/powerpoint/2010/main" val="386500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A3F9-EADA-C006-BC9E-D8CDE6C930C3}"/>
              </a:ext>
            </a:extLst>
          </p:cNvPr>
          <p:cNvSpPr>
            <a:spLocks noGrp="1"/>
          </p:cNvSpPr>
          <p:nvPr>
            <p:ph type="title"/>
          </p:nvPr>
        </p:nvSpPr>
        <p:spPr/>
        <p:txBody>
          <a:bodyPr/>
          <a:lstStyle/>
          <a:p>
            <a:r>
              <a:rPr lang="en-US" dirty="0"/>
              <a:t>Learning Modalities </a:t>
            </a:r>
          </a:p>
        </p:txBody>
      </p:sp>
      <p:sp>
        <p:nvSpPr>
          <p:cNvPr id="3" name="Content Placeholder 2">
            <a:extLst>
              <a:ext uri="{FF2B5EF4-FFF2-40B4-BE49-F238E27FC236}">
                <a16:creationId xmlns:a16="http://schemas.microsoft.com/office/drawing/2014/main" id="{70A37A16-D307-0C06-DA1F-0B62A485C7F7}"/>
              </a:ext>
            </a:extLst>
          </p:cNvPr>
          <p:cNvSpPr>
            <a:spLocks noGrp="1"/>
          </p:cNvSpPr>
          <p:nvPr>
            <p:ph idx="1"/>
          </p:nvPr>
        </p:nvSpPr>
        <p:spPr/>
        <p:txBody>
          <a:bodyPr/>
          <a:lstStyle/>
          <a:p>
            <a:r>
              <a:rPr lang="en-US" dirty="0"/>
              <a:t>Traditional classroom</a:t>
            </a:r>
          </a:p>
          <a:p>
            <a:pPr lvl="1"/>
            <a:r>
              <a:rPr lang="en-US" sz="1800" dirty="0">
                <a:solidFill>
                  <a:srgbClr val="333333"/>
                </a:solidFill>
                <a:effectLst/>
                <a:latin typeface="Arial" panose="020B0604020202020204" pitchFamily="34" charset="0"/>
                <a:ea typeface="Calibri" panose="020F0502020204030204" pitchFamily="34" charset="0"/>
              </a:rPr>
              <a:t>130 campus locations worldwide — from the U.S. to the UK to Turkey to Singapore</a:t>
            </a:r>
            <a:endParaRPr lang="en-US" dirty="0"/>
          </a:p>
          <a:p>
            <a:r>
              <a:rPr lang="en-US" dirty="0"/>
              <a:t>Online learning</a:t>
            </a:r>
          </a:p>
          <a:p>
            <a:pPr lvl="1"/>
            <a:r>
              <a:rPr lang="en-US" sz="1800" dirty="0">
                <a:solidFill>
                  <a:srgbClr val="333333"/>
                </a:solidFill>
                <a:effectLst/>
                <a:latin typeface="Arial" panose="020B0604020202020204" pitchFamily="34" charset="0"/>
                <a:ea typeface="Calibri" panose="020F0502020204030204" pitchFamily="34" charset="0"/>
              </a:rPr>
              <a:t>Online classes require no commuting or sitting in a classroom, and students can set their own schedule</a:t>
            </a:r>
            <a:endParaRPr lang="en-US" dirty="0"/>
          </a:p>
          <a:p>
            <a:r>
              <a:rPr lang="en-US" dirty="0"/>
              <a:t>Classroom and Online blend</a:t>
            </a:r>
          </a:p>
          <a:p>
            <a:pPr lvl="1"/>
            <a:r>
              <a:rPr lang="en-US" sz="1800" dirty="0">
                <a:solidFill>
                  <a:srgbClr val="333333"/>
                </a:solidFill>
                <a:effectLst/>
                <a:latin typeface="Arial" panose="020B0604020202020204" pitchFamily="34" charset="0"/>
                <a:ea typeface="Calibri" panose="020F0502020204030204" pitchFamily="34" charset="0"/>
              </a:rPr>
              <a:t>EagleVision Home, EagleVision Classroom, and the traditional classroom at one of our locations offer blended options</a:t>
            </a:r>
            <a:endParaRPr lang="en-US" dirty="0"/>
          </a:p>
          <a:p>
            <a:r>
              <a:rPr lang="en-US" dirty="0"/>
              <a:t>Eagle Vision </a:t>
            </a:r>
          </a:p>
          <a:p>
            <a:pPr lvl="1"/>
            <a:r>
              <a:rPr lang="en-US" sz="1800" dirty="0">
                <a:solidFill>
                  <a:srgbClr val="333333"/>
                </a:solidFill>
                <a:ea typeface="Calibri" panose="020F0502020204030204" pitchFamily="34" charset="0"/>
              </a:rPr>
              <a:t>V</a:t>
            </a:r>
            <a:r>
              <a:rPr lang="en-US" sz="1800" dirty="0">
                <a:solidFill>
                  <a:srgbClr val="333333"/>
                </a:solidFill>
                <a:effectLst/>
                <a:latin typeface="Arial" panose="020B0604020202020204" pitchFamily="34" charset="0"/>
                <a:ea typeface="Calibri" panose="020F0502020204030204" pitchFamily="34" charset="0"/>
              </a:rPr>
              <a:t>irtual classroom that combines Web video conferencing and learning management system software to maximize the benefits of synchronous learning</a:t>
            </a:r>
          </a:p>
        </p:txBody>
      </p:sp>
      <p:sp>
        <p:nvSpPr>
          <p:cNvPr id="4" name="Slide Number Placeholder 3">
            <a:extLst>
              <a:ext uri="{FF2B5EF4-FFF2-40B4-BE49-F238E27FC236}">
                <a16:creationId xmlns:a16="http://schemas.microsoft.com/office/drawing/2014/main" id="{64348EC1-88DB-7093-468C-414D5D5384BA}"/>
              </a:ext>
            </a:extLst>
          </p:cNvPr>
          <p:cNvSpPr>
            <a:spLocks noGrp="1"/>
          </p:cNvSpPr>
          <p:nvPr>
            <p:ph type="sldNum" sz="quarter" idx="12"/>
          </p:nvPr>
        </p:nvSpPr>
        <p:spPr/>
        <p:txBody>
          <a:bodyPr/>
          <a:lstStyle/>
          <a:p>
            <a:fld id="{1E9BCB50-7195-44E1-B1F1-D4531CC574C1}" type="slidenum">
              <a:rPr lang="en-US" smtClean="0"/>
              <a:t>17</a:t>
            </a:fld>
            <a:endParaRPr lang="en-US" dirty="0"/>
          </a:p>
        </p:txBody>
      </p:sp>
    </p:spTree>
    <p:extLst>
      <p:ext uri="{BB962C8B-B14F-4D97-AF65-F5344CB8AC3E}">
        <p14:creationId xmlns:p14="http://schemas.microsoft.com/office/powerpoint/2010/main" val="294952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4A65-391E-0D48-7633-C9801BBE9111}"/>
              </a:ext>
            </a:extLst>
          </p:cNvPr>
          <p:cNvSpPr>
            <a:spLocks noGrp="1"/>
          </p:cNvSpPr>
          <p:nvPr>
            <p:ph type="title"/>
          </p:nvPr>
        </p:nvSpPr>
        <p:spPr/>
        <p:txBody>
          <a:bodyPr/>
          <a:lstStyle/>
          <a:p>
            <a:r>
              <a:rPr lang="en-US" dirty="0"/>
              <a:t>Hands on Learning</a:t>
            </a:r>
          </a:p>
        </p:txBody>
      </p:sp>
      <p:sp>
        <p:nvSpPr>
          <p:cNvPr id="3" name="Content Placeholder 2">
            <a:extLst>
              <a:ext uri="{FF2B5EF4-FFF2-40B4-BE49-F238E27FC236}">
                <a16:creationId xmlns:a16="http://schemas.microsoft.com/office/drawing/2014/main" id="{153FD958-ECD8-7663-ECB3-B531D193D73B}"/>
              </a:ext>
            </a:extLst>
          </p:cNvPr>
          <p:cNvSpPr>
            <a:spLocks noGrp="1"/>
          </p:cNvSpPr>
          <p:nvPr>
            <p:ph idx="1"/>
          </p:nvPr>
        </p:nvSpPr>
        <p:spPr/>
        <p:txBody>
          <a:bodyPr/>
          <a:lstStyle/>
          <a:p>
            <a:r>
              <a:rPr lang="en-US" dirty="0"/>
              <a:t>Co-ops/internships</a:t>
            </a:r>
          </a:p>
          <a:p>
            <a:pPr lvl="1"/>
            <a:r>
              <a:rPr lang="en-US" dirty="0"/>
              <a:t>Practical experience learning</a:t>
            </a:r>
          </a:p>
          <a:p>
            <a:r>
              <a:rPr lang="en-US" dirty="0"/>
              <a:t>Field experience</a:t>
            </a:r>
          </a:p>
          <a:p>
            <a:pPr lvl="1"/>
            <a:r>
              <a:rPr lang="en-US" sz="1800" b="1" dirty="0">
                <a:solidFill>
                  <a:srgbClr val="333333"/>
                </a:solidFill>
                <a:ea typeface="Calibri" panose="020F0502020204030204" pitchFamily="34" charset="0"/>
              </a:rPr>
              <a:t>O</a:t>
            </a:r>
            <a:r>
              <a:rPr lang="en-US" sz="1800" b="1" dirty="0">
                <a:solidFill>
                  <a:srgbClr val="333333"/>
                </a:solidFill>
                <a:effectLst/>
                <a:latin typeface="Arial" panose="020B0604020202020204" pitchFamily="34" charset="0"/>
                <a:ea typeface="Calibri" panose="020F0502020204030204" pitchFamily="34" charset="0"/>
              </a:rPr>
              <a:t>pportunities aid in bridging the gap between student life and the world of work by combining students’ academic and career interests with work experience in business, industry, government or service organizations</a:t>
            </a:r>
            <a:endParaRPr lang="en-US" sz="1800" b="1" dirty="0">
              <a:solidFill>
                <a:srgbClr val="333333"/>
              </a:solidFill>
              <a:ea typeface="Calibri" panose="020F0502020204030204" pitchFamily="34" charset="0"/>
            </a:endParaRPr>
          </a:p>
          <a:p>
            <a:pPr lvl="1"/>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Enhances motivation and classroom participation by relating academics to the work world</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br>
              <a:rPr lang="en-US" sz="1800" dirty="0">
                <a:solidFill>
                  <a:srgbClr val="333333"/>
                </a:solidFill>
                <a:effectLst/>
                <a:latin typeface="Arial" panose="020B0604020202020204" pitchFamily="34" charset="0"/>
                <a:ea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E7A4FA91-CAA0-E80E-9720-010E282C798D}"/>
              </a:ext>
            </a:extLst>
          </p:cNvPr>
          <p:cNvSpPr>
            <a:spLocks noGrp="1"/>
          </p:cNvSpPr>
          <p:nvPr>
            <p:ph type="sldNum" sz="quarter" idx="12"/>
          </p:nvPr>
        </p:nvSpPr>
        <p:spPr/>
        <p:txBody>
          <a:bodyPr/>
          <a:lstStyle/>
          <a:p>
            <a:fld id="{1E9BCB50-7195-44E1-B1F1-D4531CC574C1}" type="slidenum">
              <a:rPr lang="en-US" smtClean="0"/>
              <a:t>18</a:t>
            </a:fld>
            <a:endParaRPr lang="en-US" dirty="0"/>
          </a:p>
        </p:txBody>
      </p:sp>
    </p:spTree>
    <p:extLst>
      <p:ext uri="{BB962C8B-B14F-4D97-AF65-F5344CB8AC3E}">
        <p14:creationId xmlns:p14="http://schemas.microsoft.com/office/powerpoint/2010/main" val="211341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D7FD-92E7-E84A-14F3-1F5E854D9913}"/>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26B492BA-2B96-9140-B6DF-6A7DA16E7DA5}"/>
              </a:ext>
            </a:extLst>
          </p:cNvPr>
          <p:cNvSpPr>
            <a:spLocks noGrp="1"/>
          </p:cNvSpPr>
          <p:nvPr>
            <p:ph idx="1"/>
          </p:nvPr>
        </p:nvSpPr>
        <p:spPr/>
        <p:txBody>
          <a:bodyPr>
            <a:normAutofit fontScale="700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UAV Pilots/Helicopter Pilots/Aircraft Pilots </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 traffic Controllers</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Aviation Investigator </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Airport/Airline Manager/Director</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Operations Manager/Director </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Accident Investigation/Prevention</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Aircraft Crew Member</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 Transportation Specialist</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Aviation Maintenance</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Aviation Safety</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Aircraft Manufacturing</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Avionics &amp; Electronics</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Consulting, Customer Service</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Education/Instruction/Training</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Ground Support Services</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Management</a:t>
            </a:r>
            <a:endPar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Sales and Marketing</a:t>
            </a:r>
            <a:b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b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8EB37F3-AA82-3965-C942-12601E02379F}"/>
              </a:ext>
            </a:extLst>
          </p:cNvPr>
          <p:cNvSpPr>
            <a:spLocks noGrp="1"/>
          </p:cNvSpPr>
          <p:nvPr>
            <p:ph type="sldNum" sz="quarter" idx="12"/>
          </p:nvPr>
        </p:nvSpPr>
        <p:spPr/>
        <p:txBody>
          <a:bodyPr/>
          <a:lstStyle/>
          <a:p>
            <a:fld id="{1E9BCB50-7195-44E1-B1F1-D4531CC574C1}" type="slidenum">
              <a:rPr lang="en-US" smtClean="0"/>
              <a:t>19</a:t>
            </a:fld>
            <a:endParaRPr lang="en-US" dirty="0"/>
          </a:p>
        </p:txBody>
      </p:sp>
      <p:pic>
        <p:nvPicPr>
          <p:cNvPr id="6" name="Picture 5">
            <a:extLst>
              <a:ext uri="{FF2B5EF4-FFF2-40B4-BE49-F238E27FC236}">
                <a16:creationId xmlns:a16="http://schemas.microsoft.com/office/drawing/2014/main" id="{89F0FF20-250F-1460-4309-CF4BC5B5A96B}"/>
              </a:ext>
            </a:extLst>
          </p:cNvPr>
          <p:cNvPicPr>
            <a:picLocks noChangeAspect="1"/>
          </p:cNvPicPr>
          <p:nvPr/>
        </p:nvPicPr>
        <p:blipFill>
          <a:blip r:embed="rId3"/>
          <a:stretch>
            <a:fillRect/>
          </a:stretch>
        </p:blipFill>
        <p:spPr>
          <a:xfrm>
            <a:off x="4769427" y="2009702"/>
            <a:ext cx="6099464" cy="2838596"/>
          </a:xfrm>
          <a:prstGeom prst="rect">
            <a:avLst/>
          </a:prstGeom>
        </p:spPr>
      </p:pic>
      <p:sp>
        <p:nvSpPr>
          <p:cNvPr id="7" name="TextBox 6">
            <a:extLst>
              <a:ext uri="{FF2B5EF4-FFF2-40B4-BE49-F238E27FC236}">
                <a16:creationId xmlns:a16="http://schemas.microsoft.com/office/drawing/2014/main" id="{1584105D-01B0-3EEF-AFE2-E7CA4D6539A9}"/>
              </a:ext>
            </a:extLst>
          </p:cNvPr>
          <p:cNvSpPr txBox="1"/>
          <p:nvPr/>
        </p:nvSpPr>
        <p:spPr>
          <a:xfrm>
            <a:off x="7595755" y="4966855"/>
            <a:ext cx="2992581" cy="800219"/>
          </a:xfrm>
          <a:prstGeom prst="rect">
            <a:avLst/>
          </a:prstGeom>
          <a:noFill/>
        </p:spPr>
        <p:txBody>
          <a:bodyPr wrap="square" rtlCol="0">
            <a:spAutoFit/>
          </a:bodyPr>
          <a:lstStyle/>
          <a:p>
            <a:r>
              <a:rPr lang="en-US" sz="1400" dirty="0">
                <a:hlinkClick r:id="rId4"/>
              </a:rPr>
              <a:t>https://www.onetonline.org/link/localtrends/53-6051.01?st=HI</a:t>
            </a:r>
            <a:endParaRPr lang="en-US" sz="1400" dirty="0"/>
          </a:p>
          <a:p>
            <a:endParaRPr lang="en-US" dirty="0"/>
          </a:p>
        </p:txBody>
      </p:sp>
    </p:spTree>
    <p:extLst>
      <p:ext uri="{BB962C8B-B14F-4D97-AF65-F5344CB8AC3E}">
        <p14:creationId xmlns:p14="http://schemas.microsoft.com/office/powerpoint/2010/main" val="27264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7A0286-3909-9E40-B6E0-E9123EFA1B78}"/>
              </a:ext>
            </a:extLst>
          </p:cNvPr>
          <p:cNvSpPr/>
          <p:nvPr/>
        </p:nvSpPr>
        <p:spPr>
          <a:xfrm>
            <a:off x="0" y="0"/>
            <a:ext cx="12192000" cy="6858000"/>
          </a:xfrm>
          <a:prstGeom prst="rect">
            <a:avLst/>
          </a:prstGeom>
          <a:solidFill>
            <a:srgbClr val="263B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airplane that is sitting on a runway at an airport&#10;&#10;Description automatically generated">
            <a:extLst>
              <a:ext uri="{FF2B5EF4-FFF2-40B4-BE49-F238E27FC236}">
                <a16:creationId xmlns:a16="http://schemas.microsoft.com/office/drawing/2014/main" id="{124B8C42-1BBF-3241-8837-B025B62C8C67}"/>
              </a:ext>
            </a:extLst>
          </p:cNvPr>
          <p:cNvPicPr>
            <a:picLocks noChangeAspect="1"/>
          </p:cNvPicPr>
          <p:nvPr/>
        </p:nvPicPr>
        <p:blipFill rotWithShape="1">
          <a:blip r:embed="rId3" cstate="screen">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021458" y="0"/>
            <a:ext cx="16047720" cy="6894315"/>
          </a:xfrm>
          <a:prstGeom prst="rect">
            <a:avLst/>
          </a:prstGeom>
        </p:spPr>
      </p:pic>
      <p:sp>
        <p:nvSpPr>
          <p:cNvPr id="5" name="Title 1"/>
          <p:cNvSpPr>
            <a:spLocks noGrp="1"/>
          </p:cNvSpPr>
          <p:nvPr>
            <p:ph type="ctrTitle"/>
          </p:nvPr>
        </p:nvSpPr>
        <p:spPr>
          <a:xfrm>
            <a:off x="0" y="1630020"/>
            <a:ext cx="12192000" cy="1495736"/>
          </a:xfrm>
        </p:spPr>
        <p:txBody>
          <a:bodyPr anchor="t">
            <a:no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Worldwide | Oahu</a:t>
            </a:r>
            <a:br>
              <a:rPr lang="en-US" sz="40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Jan 2023</a:t>
            </a:r>
            <a:endParaRPr lang="en-US" sz="28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drawing, plate&#10;&#10;Description automatically generated">
            <a:extLst>
              <a:ext uri="{FF2B5EF4-FFF2-40B4-BE49-F238E27FC236}">
                <a16:creationId xmlns:a16="http://schemas.microsoft.com/office/drawing/2014/main" id="{550AB6BA-3705-3C48-BAE1-B156CE62DB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09800" y="767539"/>
            <a:ext cx="7772400" cy="842600"/>
          </a:xfrm>
          <a:prstGeom prst="rect">
            <a:avLst/>
          </a:prstGeom>
        </p:spPr>
      </p:pic>
      <p:sp>
        <p:nvSpPr>
          <p:cNvPr id="14" name="Rectangle 13">
            <a:extLst>
              <a:ext uri="{FF2B5EF4-FFF2-40B4-BE49-F238E27FC236}">
                <a16:creationId xmlns:a16="http://schemas.microsoft.com/office/drawing/2014/main" id="{55C57D76-508E-4245-86A2-0FC62577ECF8}"/>
              </a:ext>
            </a:extLst>
          </p:cNvPr>
          <p:cNvSpPr/>
          <p:nvPr/>
        </p:nvSpPr>
        <p:spPr>
          <a:xfrm>
            <a:off x="-23192" y="5227981"/>
            <a:ext cx="12215192" cy="960784"/>
          </a:xfrm>
          <a:prstGeom prst="rect">
            <a:avLst/>
          </a:prstGeom>
          <a:solidFill>
            <a:srgbClr val="FFFFF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itle 1">
            <a:extLst>
              <a:ext uri="{FF2B5EF4-FFF2-40B4-BE49-F238E27FC236}">
                <a16:creationId xmlns:a16="http://schemas.microsoft.com/office/drawing/2014/main" id="{BDF3E5E9-22F0-D44B-938E-0E64775B0728}"/>
              </a:ext>
            </a:extLst>
          </p:cNvPr>
          <p:cNvSpPr txBox="1">
            <a:spLocks/>
          </p:cNvSpPr>
          <p:nvPr/>
        </p:nvSpPr>
        <p:spPr>
          <a:xfrm>
            <a:off x="0" y="5227981"/>
            <a:ext cx="12192000" cy="9499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1FDAA11-EB8F-F991-4E7A-C351C53142DE}"/>
              </a:ext>
            </a:extLst>
          </p:cNvPr>
          <p:cNvPicPr>
            <a:picLocks noChangeAspect="1"/>
          </p:cNvPicPr>
          <p:nvPr/>
        </p:nvPicPr>
        <p:blipFill>
          <a:blip r:embed="rId6"/>
          <a:stretch>
            <a:fillRect/>
          </a:stretch>
        </p:blipFill>
        <p:spPr>
          <a:xfrm>
            <a:off x="3644774" y="3312367"/>
            <a:ext cx="4902452" cy="2865526"/>
          </a:xfrm>
          <a:prstGeom prst="rect">
            <a:avLst/>
          </a:prstGeom>
        </p:spPr>
      </p:pic>
      <p:sp>
        <p:nvSpPr>
          <p:cNvPr id="7" name="TextBox 6">
            <a:extLst>
              <a:ext uri="{FF2B5EF4-FFF2-40B4-BE49-F238E27FC236}">
                <a16:creationId xmlns:a16="http://schemas.microsoft.com/office/drawing/2014/main" id="{A01CA77D-B262-472A-125B-5C0BEAC238CB}"/>
              </a:ext>
            </a:extLst>
          </p:cNvPr>
          <p:cNvSpPr txBox="1"/>
          <p:nvPr/>
        </p:nvSpPr>
        <p:spPr>
          <a:xfrm>
            <a:off x="391886" y="3312367"/>
            <a:ext cx="2603241" cy="1754326"/>
          </a:xfrm>
          <a:prstGeom prst="rect">
            <a:avLst/>
          </a:prstGeom>
          <a:noFill/>
        </p:spPr>
        <p:txBody>
          <a:bodyPr wrap="square" rtlCol="0">
            <a:spAutoFit/>
          </a:bodyPr>
          <a:lstStyle/>
          <a:p>
            <a:r>
              <a:rPr lang="en-US" sz="1200" dirty="0">
                <a:hlinkClick r:id="rId7"/>
              </a:rPr>
              <a:t>https://worldwide.erau.edu/locations/schofield-barracks</a:t>
            </a:r>
            <a:endParaRPr lang="en-US" sz="1200" dirty="0"/>
          </a:p>
          <a:p>
            <a:r>
              <a:rPr lang="en-US" sz="1200" dirty="0">
                <a:hlinkClick r:id="rId8"/>
              </a:rPr>
              <a:t>https://worldwide.erau.edu/locations/honolulu</a:t>
            </a:r>
            <a:endParaRPr lang="en-US" sz="1200" dirty="0"/>
          </a:p>
          <a:p>
            <a:r>
              <a:rPr lang="en-US" sz="1200" dirty="0">
                <a:hlinkClick r:id="rId9"/>
              </a:rPr>
              <a:t>https://worldwide.erau.edu/locations/kaneohe</a:t>
            </a:r>
            <a:endParaRPr lang="en-US" sz="1200" dirty="0"/>
          </a:p>
          <a:p>
            <a:r>
              <a:rPr lang="en-US" sz="1200" dirty="0">
                <a:hlinkClick r:id="rId10"/>
              </a:rPr>
              <a:t>https://worldwide.erau.edu/online-learning</a:t>
            </a:r>
            <a:endParaRPr lang="en-US" sz="1200" dirty="0"/>
          </a:p>
          <a:p>
            <a:endParaRPr lang="en-US" sz="1200" dirty="0"/>
          </a:p>
        </p:txBody>
      </p:sp>
    </p:spTree>
    <p:extLst>
      <p:ext uri="{BB962C8B-B14F-4D97-AF65-F5344CB8AC3E}">
        <p14:creationId xmlns:p14="http://schemas.microsoft.com/office/powerpoint/2010/main" val="22955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8206-94CB-37AB-7717-C018170E7BD9}"/>
              </a:ext>
            </a:extLst>
          </p:cNvPr>
          <p:cNvSpPr>
            <a:spLocks noGrp="1"/>
          </p:cNvSpPr>
          <p:nvPr>
            <p:ph type="title"/>
          </p:nvPr>
        </p:nvSpPr>
        <p:spPr/>
        <p:txBody>
          <a:bodyPr/>
          <a:lstStyle/>
          <a:p>
            <a:r>
              <a:rPr lang="en-US" dirty="0"/>
              <a:t>Top Employers</a:t>
            </a:r>
          </a:p>
        </p:txBody>
      </p:sp>
      <p:sp>
        <p:nvSpPr>
          <p:cNvPr id="3" name="Content Placeholder 2">
            <a:extLst>
              <a:ext uri="{FF2B5EF4-FFF2-40B4-BE49-F238E27FC236}">
                <a16:creationId xmlns:a16="http://schemas.microsoft.com/office/drawing/2014/main" id="{4A5AFAE0-6082-5740-C681-399A86A728D1}"/>
              </a:ext>
            </a:extLst>
          </p:cNvPr>
          <p:cNvSpPr>
            <a:spLocks noGrp="1"/>
          </p:cNvSpPr>
          <p:nvPr>
            <p:ph idx="1"/>
          </p:nvPr>
        </p:nvSpPr>
        <p:spPr/>
        <p:txBody>
          <a:bodyPr>
            <a:normAutofit fontScale="775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Regional and Major Airlines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Airports </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Fixed Base Operators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Flight Schools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Government Agencies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Aerospace Industry</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 Services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Aircraft Manufacturers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Air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Consulting Firms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Corporate Flight Departments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Defense Contractors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Federal Research Labs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Helicopter Manufacturers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Insurance Companies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Manufacturing Industry</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Multinational Corporations</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4336A80-D619-8F4A-EE7A-449A3FF6FF56}"/>
              </a:ext>
            </a:extLst>
          </p:cNvPr>
          <p:cNvSpPr>
            <a:spLocks noGrp="1"/>
          </p:cNvSpPr>
          <p:nvPr>
            <p:ph type="sldNum" sz="quarter" idx="12"/>
          </p:nvPr>
        </p:nvSpPr>
        <p:spPr/>
        <p:txBody>
          <a:bodyPr/>
          <a:lstStyle/>
          <a:p>
            <a:fld id="{1E9BCB50-7195-44E1-B1F1-D4531CC574C1}" type="slidenum">
              <a:rPr lang="en-US" smtClean="0"/>
              <a:t>20</a:t>
            </a:fld>
            <a:endParaRPr lang="en-US" dirty="0"/>
          </a:p>
        </p:txBody>
      </p:sp>
      <p:sp>
        <p:nvSpPr>
          <p:cNvPr id="5" name="TextBox 4">
            <a:extLst>
              <a:ext uri="{FF2B5EF4-FFF2-40B4-BE49-F238E27FC236}">
                <a16:creationId xmlns:a16="http://schemas.microsoft.com/office/drawing/2014/main" id="{CF3F0DFC-7D7B-9CE8-F91B-FF74921A5679}"/>
              </a:ext>
            </a:extLst>
          </p:cNvPr>
          <p:cNvSpPr txBox="1"/>
          <p:nvPr/>
        </p:nvSpPr>
        <p:spPr>
          <a:xfrm>
            <a:off x="7013448" y="2231136"/>
            <a:ext cx="3886200" cy="2431435"/>
          </a:xfrm>
          <a:prstGeom prst="rect">
            <a:avLst/>
          </a:prstGeom>
          <a:noFill/>
        </p:spPr>
        <p:txBody>
          <a:bodyPr wrap="square" rtlCol="0">
            <a:spAutoFit/>
          </a:bodyPr>
          <a:lstStyle/>
          <a:p>
            <a:r>
              <a:rPr lang="en-US" dirty="0"/>
              <a:t>Aviation jobs in Hawaii</a:t>
            </a:r>
          </a:p>
          <a:p>
            <a:r>
              <a:rPr lang="en-US" sz="1400" dirty="0">
                <a:hlinkClick r:id="rId3"/>
              </a:rPr>
              <a:t>https://www.avjobs.com/jobs/index.asp?ctry=United+States&amp;s=HI</a:t>
            </a:r>
            <a:endParaRPr lang="en-US" sz="1400" dirty="0"/>
          </a:p>
          <a:p>
            <a:r>
              <a:rPr lang="en-US" sz="1400" dirty="0">
                <a:hlinkClick r:id="rId4"/>
              </a:rPr>
              <a:t>https://www.glassdoor.com/Job/hawaii-airline-jobs-SRCH_IL.0,6_IS1385_KO7,14.htm</a:t>
            </a:r>
            <a:endParaRPr lang="en-US" sz="1400" dirty="0"/>
          </a:p>
          <a:p>
            <a:r>
              <a:rPr lang="en-US" sz="1400" dirty="0">
                <a:hlinkClick r:id="rId5"/>
              </a:rPr>
              <a:t>https://www.indeed.com/q-Federal-Aviation-l-Hawaii-jobs.html?vjk=0d36e6dfc9aa09db</a:t>
            </a:r>
            <a:endParaRPr lang="en-US" sz="1400" dirty="0"/>
          </a:p>
          <a:p>
            <a:r>
              <a:rPr lang="en-US" sz="1400" dirty="0">
                <a:hlinkClick r:id="rId6"/>
              </a:rPr>
              <a:t>https://dod.hawaii.gov/hiang/join/careers/</a:t>
            </a:r>
            <a:endParaRPr lang="en-US" sz="1400" dirty="0"/>
          </a:p>
          <a:p>
            <a:endParaRPr lang="en-US" dirty="0"/>
          </a:p>
          <a:p>
            <a:endParaRPr lang="en-US" dirty="0"/>
          </a:p>
        </p:txBody>
      </p:sp>
    </p:spTree>
    <p:extLst>
      <p:ext uri="{BB962C8B-B14F-4D97-AF65-F5344CB8AC3E}">
        <p14:creationId xmlns:p14="http://schemas.microsoft.com/office/powerpoint/2010/main" val="326378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9D44-9CEE-555D-3EF5-59A3BF13BCEB}"/>
              </a:ext>
            </a:extLst>
          </p:cNvPr>
          <p:cNvSpPr>
            <a:spLocks noGrp="1"/>
          </p:cNvSpPr>
          <p:nvPr>
            <p:ph type="title"/>
          </p:nvPr>
        </p:nvSpPr>
        <p:spPr/>
        <p:txBody>
          <a:bodyPr/>
          <a:lstStyle/>
          <a:p>
            <a:r>
              <a:rPr lang="en-US" dirty="0"/>
              <a:t>Salary</a:t>
            </a:r>
          </a:p>
        </p:txBody>
      </p:sp>
      <p:sp>
        <p:nvSpPr>
          <p:cNvPr id="3" name="Content Placeholder 2">
            <a:extLst>
              <a:ext uri="{FF2B5EF4-FFF2-40B4-BE49-F238E27FC236}">
                <a16:creationId xmlns:a16="http://schemas.microsoft.com/office/drawing/2014/main" id="{59520395-EDF8-DE8E-697F-32768BE03831}"/>
              </a:ext>
            </a:extLst>
          </p:cNvPr>
          <p:cNvSpPr>
            <a:spLocks noGrp="1"/>
          </p:cNvSpPr>
          <p:nvPr>
            <p:ph idx="1"/>
          </p:nvPr>
        </p:nvSpPr>
        <p:spPr/>
        <p:txBody>
          <a:bodyPr/>
          <a:lstStyle/>
          <a:p>
            <a:r>
              <a:rPr lang="en-US" dirty="0"/>
              <a:t> US Bureau of Labor Statistics Economic News releases </a:t>
            </a:r>
            <a:r>
              <a:rPr lang="en-US" dirty="0">
                <a:hlinkClick r:id="rId3"/>
              </a:rPr>
              <a:t>https://www.bls.gov/bls/newsrels.htm</a:t>
            </a:r>
            <a:endParaRPr lang="en-US" dirty="0"/>
          </a:p>
          <a:p>
            <a:r>
              <a:rPr lang="en-US" dirty="0"/>
              <a:t>General knowledge </a:t>
            </a: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Based upon data collected from ERAU's Office of Institutional Research in 2020, it was determined that: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 median annual salary for graduates who earn their BSA from Embry-Riddle is $77,000</a:t>
            </a:r>
            <a:endParaRPr lang="en-US" sz="1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Once bachelor level aviation professionals reach mid-level career, salaries typically show a marked increase of up to $100,000 annually depending upon title, industry and years of experience</a:t>
            </a:r>
            <a:endParaRPr lang="en-US" sz="18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rPr>
              <a:t>The urgency of the hiring need can also help to increase salary expectations ​</a:t>
            </a:r>
            <a:endParaRPr lang="en-US" dirty="0"/>
          </a:p>
          <a:p>
            <a:endParaRPr lang="en-US" dirty="0"/>
          </a:p>
        </p:txBody>
      </p:sp>
      <p:sp>
        <p:nvSpPr>
          <p:cNvPr id="4" name="Slide Number Placeholder 3">
            <a:extLst>
              <a:ext uri="{FF2B5EF4-FFF2-40B4-BE49-F238E27FC236}">
                <a16:creationId xmlns:a16="http://schemas.microsoft.com/office/drawing/2014/main" id="{4EBEA559-91FC-CE42-8CF6-04AAFFF27639}"/>
              </a:ext>
            </a:extLst>
          </p:cNvPr>
          <p:cNvSpPr>
            <a:spLocks noGrp="1"/>
          </p:cNvSpPr>
          <p:nvPr>
            <p:ph type="sldNum" sz="quarter" idx="12"/>
          </p:nvPr>
        </p:nvSpPr>
        <p:spPr/>
        <p:txBody>
          <a:bodyPr/>
          <a:lstStyle/>
          <a:p>
            <a:fld id="{1E9BCB50-7195-44E1-B1F1-D4531CC574C1}" type="slidenum">
              <a:rPr lang="en-US" smtClean="0"/>
              <a:t>21</a:t>
            </a:fld>
            <a:endParaRPr lang="en-US" dirty="0"/>
          </a:p>
        </p:txBody>
      </p:sp>
    </p:spTree>
    <p:extLst>
      <p:ext uri="{BB962C8B-B14F-4D97-AF65-F5344CB8AC3E}">
        <p14:creationId xmlns:p14="http://schemas.microsoft.com/office/powerpoint/2010/main" val="376840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CE48-D2E3-1A32-2003-F4DEF88CBD9B}"/>
              </a:ext>
            </a:extLst>
          </p:cNvPr>
          <p:cNvSpPr>
            <a:spLocks noGrp="1"/>
          </p:cNvSpPr>
          <p:nvPr>
            <p:ph type="title"/>
          </p:nvPr>
        </p:nvSpPr>
        <p:spPr/>
        <p:txBody>
          <a:bodyPr/>
          <a:lstStyle/>
          <a:p>
            <a:r>
              <a:rPr lang="en-US" dirty="0"/>
              <a:t>Industry Needs/Job Forecasts </a:t>
            </a:r>
          </a:p>
        </p:txBody>
      </p:sp>
      <p:sp>
        <p:nvSpPr>
          <p:cNvPr id="3" name="Content Placeholder 2">
            <a:extLst>
              <a:ext uri="{FF2B5EF4-FFF2-40B4-BE49-F238E27FC236}">
                <a16:creationId xmlns:a16="http://schemas.microsoft.com/office/drawing/2014/main" id="{C75B4D39-DF62-5E18-7171-CA9354499A4D}"/>
              </a:ext>
            </a:extLst>
          </p:cNvPr>
          <p:cNvSpPr>
            <a:spLocks noGrp="1"/>
          </p:cNvSpPr>
          <p:nvPr>
            <p:ph idx="1"/>
          </p:nvPr>
        </p:nvSpPr>
        <p:spPr/>
        <p:txBody>
          <a:bodyPr>
            <a:normAutofit/>
          </a:bodyPr>
          <a:lstStyle/>
          <a:p>
            <a:r>
              <a:rPr lang="en-US" dirty="0"/>
              <a:t>US BUREAU OF LABOR STATISTICS </a:t>
            </a:r>
            <a:r>
              <a:rPr lang="en-US" dirty="0">
                <a:hlinkClick r:id="rId3"/>
              </a:rPr>
              <a:t>https://www.bls.gov/</a:t>
            </a:r>
            <a:endParaRPr lang="en-US" dirty="0"/>
          </a:p>
          <a:p>
            <a:r>
              <a:rPr lang="en-US" dirty="0"/>
              <a:t>Air Transportation </a:t>
            </a:r>
            <a:r>
              <a:rPr lang="en-US" dirty="0">
                <a:hlinkClick r:id="rId4"/>
              </a:rPr>
              <a:t>https://www.bls.gov/iag/tgs/iag481.htm</a:t>
            </a:r>
            <a:endParaRPr lang="en-US" dirty="0"/>
          </a:p>
          <a:p>
            <a:r>
              <a:rPr lang="en-US" dirty="0"/>
              <a:t>As of Oct 2022, there were 553,866 employed in the Domestic Airlines industry </a:t>
            </a:r>
            <a:r>
              <a:rPr lang="en-US" dirty="0">
                <a:hlinkClick r:id="rId5"/>
              </a:rPr>
              <a:t>https://www.ibisworld.com/industry-statistics/employment/domestic-airlines-united-states/</a:t>
            </a:r>
            <a:endParaRPr lang="en-US" dirty="0"/>
          </a:p>
          <a:p>
            <a:r>
              <a:rPr lang="en-US" dirty="0"/>
              <a:t>Industries provides air transportation of </a:t>
            </a:r>
          </a:p>
          <a:p>
            <a:pPr lvl="1"/>
            <a:r>
              <a:rPr lang="en-US" dirty="0"/>
              <a:t>Passengers</a:t>
            </a:r>
          </a:p>
          <a:p>
            <a:pPr lvl="1"/>
            <a:r>
              <a:rPr lang="en-US" dirty="0"/>
              <a:t>Cargo </a:t>
            </a:r>
          </a:p>
          <a:p>
            <a:r>
              <a:rPr lang="en-US" dirty="0"/>
              <a:t>Industries provides air transportation by </a:t>
            </a:r>
          </a:p>
          <a:p>
            <a:pPr lvl="1"/>
            <a:r>
              <a:rPr lang="en-US" dirty="0"/>
              <a:t>Airplanes</a:t>
            </a:r>
          </a:p>
          <a:p>
            <a:pPr lvl="1"/>
            <a:r>
              <a:rPr lang="en-US" dirty="0"/>
              <a:t>Helicopters </a:t>
            </a:r>
            <a:r>
              <a:rPr lang="en-US" dirty="0">
                <a:hlinkClick r:id="rId6"/>
              </a:rPr>
              <a:t>https://www.bls.gov/oes/current/naics3_481000.htm</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A579E3FE-AAA8-9A1C-AB37-B477A1DB6920}"/>
              </a:ext>
            </a:extLst>
          </p:cNvPr>
          <p:cNvSpPr>
            <a:spLocks noGrp="1"/>
          </p:cNvSpPr>
          <p:nvPr>
            <p:ph type="sldNum" sz="quarter" idx="12"/>
          </p:nvPr>
        </p:nvSpPr>
        <p:spPr/>
        <p:txBody>
          <a:bodyPr/>
          <a:lstStyle/>
          <a:p>
            <a:fld id="{1E9BCB50-7195-44E1-B1F1-D4531CC574C1}" type="slidenum">
              <a:rPr lang="en-US" smtClean="0"/>
              <a:t>22</a:t>
            </a:fld>
            <a:endParaRPr lang="en-US" dirty="0"/>
          </a:p>
        </p:txBody>
      </p:sp>
    </p:spTree>
    <p:extLst>
      <p:ext uri="{BB962C8B-B14F-4D97-AF65-F5344CB8AC3E}">
        <p14:creationId xmlns:p14="http://schemas.microsoft.com/office/powerpoint/2010/main" val="196154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1829-3933-A998-EA4B-E36FEB687E59}"/>
              </a:ext>
            </a:extLst>
          </p:cNvPr>
          <p:cNvSpPr>
            <a:spLocks noGrp="1"/>
          </p:cNvSpPr>
          <p:nvPr>
            <p:ph type="title"/>
          </p:nvPr>
        </p:nvSpPr>
        <p:spPr/>
        <p:txBody>
          <a:bodyPr/>
          <a:lstStyle/>
          <a:p>
            <a:r>
              <a:rPr lang="en-US" dirty="0"/>
              <a:t>BSA Program Contact Information</a:t>
            </a:r>
          </a:p>
        </p:txBody>
      </p:sp>
      <p:sp>
        <p:nvSpPr>
          <p:cNvPr id="3" name="Content Placeholder 2">
            <a:extLst>
              <a:ext uri="{FF2B5EF4-FFF2-40B4-BE49-F238E27FC236}">
                <a16:creationId xmlns:a16="http://schemas.microsoft.com/office/drawing/2014/main" id="{E0FDD95C-169D-9AD6-5B58-25CD212C4CE3}"/>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Dr. Linda Vee Weiland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Program Coordinator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u="sng" dirty="0">
                <a:solidFill>
                  <a:srgbClr val="428BCA"/>
                </a:solidFill>
                <a:effectLst/>
                <a:latin typeface="Calibri" panose="020F0502020204030204" pitchFamily="34" charset="0"/>
                <a:ea typeface="Times New Roman" panose="02020603050405020304" pitchFamily="18" charset="0"/>
                <a:cs typeface="Calibri" panose="020F0502020204030204" pitchFamily="34" charset="0"/>
                <a:hlinkClick r:id="rId3"/>
              </a:rPr>
              <a:t>weila8f3@erau.edu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808-478-2156</a:t>
            </a:r>
          </a:p>
          <a:p>
            <a:pPr marL="0" marR="0" indent="0">
              <a:lnSpc>
                <a:spcPct val="107000"/>
              </a:lnSpc>
              <a:spcBef>
                <a:spcPts val="0"/>
              </a:spcBef>
              <a:spcAft>
                <a:spcPts val="0"/>
              </a:spcAft>
              <a:buNone/>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Roth Britton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Associate Program Coordinator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Brittonr@erau.edu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386- 449-9676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750"/>
              </a:spcAft>
              <a:buNone/>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ERAU Website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b="1" u="sng" dirty="0">
                <a:solidFill>
                  <a:srgbClr val="0066CC"/>
                </a:solidFill>
                <a:effectLst/>
                <a:latin typeface="Arial" panose="020B0604020202020204" pitchFamily="34" charset="0"/>
                <a:ea typeface="Times New Roman" panose="02020603050405020304" pitchFamily="18" charset="0"/>
                <a:cs typeface="Times New Roman" panose="02020603050405020304" pitchFamily="18" charset="0"/>
                <a:hlinkClick r:id="rId5" tooltip="http://erau.edu/degrees/bachelor/aeronautics/"/>
              </a:rPr>
              <a:t>http://erau.edu/degrees/bachelor/aeronautics/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ERAU Catalog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b="1" u="sng" dirty="0">
                <a:solidFill>
                  <a:srgbClr val="0066CC"/>
                </a:solidFill>
                <a:effectLst/>
                <a:latin typeface="Arial" panose="020B0604020202020204" pitchFamily="34" charset="0"/>
                <a:ea typeface="Times New Roman" panose="02020603050405020304" pitchFamily="18" charset="0"/>
                <a:cs typeface="Times New Roman" panose="02020603050405020304" pitchFamily="18" charset="0"/>
                <a:hlinkClick r:id="rId6" tooltip="http://catalog.erau.edu/worldwide/aeronautics/bachelors/aeronautics/"/>
              </a:rPr>
              <a:t>http://catalog.erau.edu/worldwide/aeronautics/bachelors/aeronautics/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b="1" dirty="0">
              <a:solidFill>
                <a:srgbClr val="333333"/>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
        <p:nvSpPr>
          <p:cNvPr id="4" name="Slide Number Placeholder 3">
            <a:extLst>
              <a:ext uri="{FF2B5EF4-FFF2-40B4-BE49-F238E27FC236}">
                <a16:creationId xmlns:a16="http://schemas.microsoft.com/office/drawing/2014/main" id="{589224DE-E264-4FDA-E23C-92573AF69CE0}"/>
              </a:ext>
            </a:extLst>
          </p:cNvPr>
          <p:cNvSpPr>
            <a:spLocks noGrp="1"/>
          </p:cNvSpPr>
          <p:nvPr>
            <p:ph type="sldNum" sz="quarter" idx="12"/>
          </p:nvPr>
        </p:nvSpPr>
        <p:spPr/>
        <p:txBody>
          <a:bodyPr/>
          <a:lstStyle/>
          <a:p>
            <a:fld id="{1E9BCB50-7195-44E1-B1F1-D4531CC574C1}" type="slidenum">
              <a:rPr lang="en-US" smtClean="0"/>
              <a:t>23</a:t>
            </a:fld>
            <a:endParaRPr lang="en-US" dirty="0"/>
          </a:p>
        </p:txBody>
      </p:sp>
    </p:spTree>
    <p:extLst>
      <p:ext uri="{BB962C8B-B14F-4D97-AF65-F5344CB8AC3E}">
        <p14:creationId xmlns:p14="http://schemas.microsoft.com/office/powerpoint/2010/main" val="51484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C7BE-09C2-85E3-7796-69925A0BB96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B8BCB25-4C4F-1190-EEE9-AFD02F31DD75}"/>
              </a:ext>
            </a:extLst>
          </p:cNvPr>
          <p:cNvSpPr>
            <a:spLocks noGrp="1"/>
          </p:cNvSpPr>
          <p:nvPr>
            <p:ph idx="1"/>
          </p:nvPr>
        </p:nvSpPr>
        <p:spPr/>
        <p:txBody>
          <a:bodyPr/>
          <a:lstStyle/>
          <a:p>
            <a:pPr marL="0" indent="0">
              <a:buNone/>
            </a:pPr>
            <a:r>
              <a:rPr lang="en-US" dirty="0"/>
              <a:t>In conclusion</a:t>
            </a:r>
          </a:p>
          <a:p>
            <a:pPr marL="0" indent="0">
              <a:buNone/>
            </a:pPr>
            <a:r>
              <a:rPr lang="en-US" dirty="0"/>
              <a:t>Thank you for your time</a:t>
            </a:r>
          </a:p>
          <a:p>
            <a:pPr marL="0" indent="0">
              <a:buNone/>
            </a:pPr>
            <a:r>
              <a:rPr lang="en-US" dirty="0"/>
              <a:t>I believe there is an opportunity to grow the aviation industry in Hawaii so that our children don’t have to move to the mainland to work or go to school </a:t>
            </a:r>
          </a:p>
          <a:p>
            <a:pPr marL="0" marR="0" indent="0">
              <a:lnSpc>
                <a:spcPct val="107000"/>
              </a:lnSpc>
              <a:spcBef>
                <a:spcPts val="0"/>
              </a:spcBef>
              <a:spcAft>
                <a:spcPts val="0"/>
              </a:spcAft>
              <a:buNone/>
            </a:pPr>
            <a:r>
              <a:rPr lang="en-US" sz="2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Dr. Linda Vee Weiland</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Program Coordinator</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u="sng" dirty="0">
                <a:solidFill>
                  <a:srgbClr val="428BCA"/>
                </a:solidFill>
                <a:effectLst/>
                <a:latin typeface="Calibri" panose="020F0502020204030204" pitchFamily="34" charset="0"/>
                <a:ea typeface="Times New Roman" panose="02020603050405020304" pitchFamily="18" charset="0"/>
                <a:cs typeface="Calibri" panose="020F0502020204030204" pitchFamily="34" charset="0"/>
                <a:hlinkClick r:id="rId3"/>
              </a:rPr>
              <a:t>weila8f3@erau.edu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808-478-2156</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BB523FF-EC51-7C84-E118-30682D65AAF9}"/>
              </a:ext>
            </a:extLst>
          </p:cNvPr>
          <p:cNvSpPr>
            <a:spLocks noGrp="1"/>
          </p:cNvSpPr>
          <p:nvPr>
            <p:ph type="sldNum" sz="quarter" idx="12"/>
          </p:nvPr>
        </p:nvSpPr>
        <p:spPr/>
        <p:txBody>
          <a:bodyPr/>
          <a:lstStyle/>
          <a:p>
            <a:fld id="{1E9BCB50-7195-44E1-B1F1-D4531CC574C1}" type="slidenum">
              <a:rPr lang="en-US" smtClean="0"/>
              <a:t>24</a:t>
            </a:fld>
            <a:endParaRPr lang="en-US" dirty="0"/>
          </a:p>
        </p:txBody>
      </p:sp>
    </p:spTree>
    <p:extLst>
      <p:ext uri="{BB962C8B-B14F-4D97-AF65-F5344CB8AC3E}">
        <p14:creationId xmlns:p14="http://schemas.microsoft.com/office/powerpoint/2010/main" val="24840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2F9C-194B-21CB-8E3D-9A4BDD288358}"/>
              </a:ext>
            </a:extLst>
          </p:cNvPr>
          <p:cNvSpPr>
            <a:spLocks noGrp="1"/>
          </p:cNvSpPr>
          <p:nvPr>
            <p:ph type="title"/>
          </p:nvPr>
        </p:nvSpPr>
        <p:spPr/>
        <p:txBody>
          <a:bodyPr/>
          <a:lstStyle/>
          <a:p>
            <a:r>
              <a:rPr lang="en-US" dirty="0"/>
              <a:t>This is ERAU </a:t>
            </a:r>
          </a:p>
        </p:txBody>
      </p:sp>
      <p:sp>
        <p:nvSpPr>
          <p:cNvPr id="3" name="Content Placeholder 2">
            <a:extLst>
              <a:ext uri="{FF2B5EF4-FFF2-40B4-BE49-F238E27FC236}">
                <a16:creationId xmlns:a16="http://schemas.microsoft.com/office/drawing/2014/main" id="{F5A97C9E-C366-7AF7-DF28-2B0EE9DEE216}"/>
              </a:ext>
            </a:extLst>
          </p:cNvPr>
          <p:cNvSpPr>
            <a:spLocks noGrp="1"/>
          </p:cNvSpPr>
          <p:nvPr>
            <p:ph idx="1"/>
          </p:nvPr>
        </p:nvSpPr>
        <p:spPr/>
        <p:txBody>
          <a:bodyPr>
            <a:normAutofit fontScale="85000" lnSpcReduction="20000"/>
          </a:bodyPr>
          <a:lstStyle/>
          <a:p>
            <a:r>
              <a:rPr lang="en-US" b="0" i="0" dirty="0">
                <a:solidFill>
                  <a:srgbClr val="0C153C"/>
                </a:solidFill>
                <a:effectLst/>
                <a:latin typeface="Arial" panose="020B0604020202020204" pitchFamily="34" charset="0"/>
              </a:rPr>
              <a:t>Embry-Riddle offers a first-rate education to recent high school graduates, working adults, active service members, veterans, classroom students, and online learners.</a:t>
            </a:r>
          </a:p>
          <a:p>
            <a:r>
              <a:rPr lang="en-US" b="0" i="0" dirty="0">
                <a:solidFill>
                  <a:srgbClr val="0C153C"/>
                </a:solidFill>
                <a:effectLst/>
                <a:latin typeface="Arial" panose="020B0604020202020204" pitchFamily="34" charset="0"/>
              </a:rPr>
              <a:t>The Embry-Riddle Aeronautical University we know today is the product of a long and prestigious history that started in Florida in 1925.</a:t>
            </a:r>
          </a:p>
          <a:p>
            <a:r>
              <a:rPr lang="en-US" b="0" i="0" dirty="0">
                <a:solidFill>
                  <a:srgbClr val="0C153C"/>
                </a:solidFill>
                <a:effectLst/>
                <a:latin typeface="Arial" panose="020B0604020202020204" pitchFamily="34" charset="0"/>
              </a:rPr>
              <a:t>Now reaches globally with over 140 locations</a:t>
            </a:r>
          </a:p>
          <a:p>
            <a:r>
              <a:rPr lang="en-US" dirty="0">
                <a:solidFill>
                  <a:srgbClr val="0C153C"/>
                </a:solidFill>
              </a:rPr>
              <a:t>Seven primary fields of study</a:t>
            </a:r>
          </a:p>
          <a:p>
            <a:pPr lvl="1"/>
            <a:r>
              <a:rPr lang="en-US" dirty="0">
                <a:solidFill>
                  <a:srgbClr val="0C153C"/>
                </a:solidFill>
              </a:rPr>
              <a:t>Aviation </a:t>
            </a:r>
          </a:p>
          <a:p>
            <a:pPr lvl="2"/>
            <a:r>
              <a:rPr lang="en-US" dirty="0">
                <a:solidFill>
                  <a:srgbClr val="0C153C"/>
                </a:solidFill>
              </a:rPr>
              <a:t>I will focus on this College from the Worldwide perspective and opportunities in Hawaii to attend classes with ERAU- Emphasis will be place on the Bachelor of Science in Aeronautics degree</a:t>
            </a:r>
          </a:p>
          <a:p>
            <a:pPr lvl="1"/>
            <a:r>
              <a:rPr lang="en-US" dirty="0">
                <a:solidFill>
                  <a:srgbClr val="0C153C"/>
                </a:solidFill>
              </a:rPr>
              <a:t>Applied Sciences</a:t>
            </a:r>
          </a:p>
          <a:p>
            <a:pPr lvl="1"/>
            <a:r>
              <a:rPr lang="en-US" dirty="0">
                <a:solidFill>
                  <a:srgbClr val="0C153C"/>
                </a:solidFill>
              </a:rPr>
              <a:t>Space</a:t>
            </a:r>
          </a:p>
          <a:p>
            <a:pPr lvl="1"/>
            <a:r>
              <a:rPr lang="en-US" dirty="0">
                <a:solidFill>
                  <a:srgbClr val="0C153C"/>
                </a:solidFill>
              </a:rPr>
              <a:t>Business</a:t>
            </a:r>
          </a:p>
          <a:p>
            <a:pPr lvl="1"/>
            <a:r>
              <a:rPr lang="en-US" dirty="0">
                <a:solidFill>
                  <a:srgbClr val="0C153C"/>
                </a:solidFill>
              </a:rPr>
              <a:t>Computers and Technology</a:t>
            </a:r>
          </a:p>
          <a:p>
            <a:pPr lvl="1"/>
            <a:r>
              <a:rPr lang="en-US" dirty="0">
                <a:solidFill>
                  <a:srgbClr val="0C153C"/>
                </a:solidFill>
              </a:rPr>
              <a:t>Engineering  </a:t>
            </a:r>
          </a:p>
          <a:p>
            <a:pPr lvl="1"/>
            <a:r>
              <a:rPr lang="en-US" dirty="0">
                <a:solidFill>
                  <a:srgbClr val="0C153C"/>
                </a:solidFill>
              </a:rPr>
              <a:t>Safety, Security and Intelligence </a:t>
            </a:r>
            <a:endParaRPr lang="en-US" dirty="0"/>
          </a:p>
        </p:txBody>
      </p:sp>
      <p:sp>
        <p:nvSpPr>
          <p:cNvPr id="4" name="Slide Number Placeholder 3">
            <a:extLst>
              <a:ext uri="{FF2B5EF4-FFF2-40B4-BE49-F238E27FC236}">
                <a16:creationId xmlns:a16="http://schemas.microsoft.com/office/drawing/2014/main" id="{5B4FE738-8F64-4AFB-AA07-953BDA81D0BD}"/>
              </a:ext>
            </a:extLst>
          </p:cNvPr>
          <p:cNvSpPr>
            <a:spLocks noGrp="1"/>
          </p:cNvSpPr>
          <p:nvPr>
            <p:ph type="sldNum" sz="quarter" idx="12"/>
          </p:nvPr>
        </p:nvSpPr>
        <p:spPr/>
        <p:txBody>
          <a:bodyPr/>
          <a:lstStyle/>
          <a:p>
            <a:fld id="{1E9BCB50-7195-44E1-B1F1-D4531CC574C1}" type="slidenum">
              <a:rPr lang="en-US" smtClean="0"/>
              <a:t>3</a:t>
            </a:fld>
            <a:endParaRPr lang="en-US" dirty="0"/>
          </a:p>
        </p:txBody>
      </p:sp>
    </p:spTree>
    <p:extLst>
      <p:ext uri="{BB962C8B-B14F-4D97-AF65-F5344CB8AC3E}">
        <p14:creationId xmlns:p14="http://schemas.microsoft.com/office/powerpoint/2010/main" val="207273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793C-25AD-0964-7A5C-E58EED598843}"/>
              </a:ext>
            </a:extLst>
          </p:cNvPr>
          <p:cNvSpPr>
            <a:spLocks noGrp="1"/>
          </p:cNvSpPr>
          <p:nvPr>
            <p:ph type="title"/>
          </p:nvPr>
        </p:nvSpPr>
        <p:spPr/>
        <p:txBody>
          <a:bodyPr/>
          <a:lstStyle/>
          <a:p>
            <a:r>
              <a:rPr lang="en-US" dirty="0"/>
              <a:t>ERAU Vision </a:t>
            </a:r>
            <a:r>
              <a:rPr lang="en-US" sz="1200" dirty="0"/>
              <a:t>by Dr. P. Barry Butler 2022</a:t>
            </a:r>
            <a:endParaRPr lang="en-US" dirty="0"/>
          </a:p>
        </p:txBody>
      </p:sp>
      <p:sp>
        <p:nvSpPr>
          <p:cNvPr id="3" name="Content Placeholder 2">
            <a:extLst>
              <a:ext uri="{FF2B5EF4-FFF2-40B4-BE49-F238E27FC236}">
                <a16:creationId xmlns:a16="http://schemas.microsoft.com/office/drawing/2014/main" id="{A39CDE4E-9627-3902-EA70-496BE10422EF}"/>
              </a:ext>
            </a:extLst>
          </p:cNvPr>
          <p:cNvSpPr>
            <a:spLocks noGrp="1"/>
          </p:cNvSpPr>
          <p:nvPr>
            <p:ph idx="1"/>
          </p:nvPr>
        </p:nvSpPr>
        <p:spPr/>
        <p:txBody>
          <a:bodyPr/>
          <a:lstStyle/>
          <a:p>
            <a:r>
              <a:rPr lang="en-US" dirty="0"/>
              <a:t>Global Leadership</a:t>
            </a:r>
          </a:p>
          <a:p>
            <a:pPr lvl="1"/>
            <a:r>
              <a:rPr lang="en-US" dirty="0"/>
              <a:t>Continuous improvement to remain the leader in aviation aerospace higher education</a:t>
            </a:r>
          </a:p>
          <a:p>
            <a:r>
              <a:rPr lang="en-US" dirty="0"/>
              <a:t>Personal attention to student success</a:t>
            </a:r>
          </a:p>
          <a:p>
            <a:pPr lvl="1"/>
            <a:r>
              <a:rPr lang="en-US" dirty="0"/>
              <a:t>Goal to prepare students for a future in the aviation industry</a:t>
            </a:r>
          </a:p>
          <a:p>
            <a:pPr lvl="2"/>
            <a:r>
              <a:rPr lang="en-US" dirty="0"/>
              <a:t>Show students we care, wanted them excited and encourage to pursue goals and dreams</a:t>
            </a:r>
          </a:p>
          <a:p>
            <a:pPr lvl="2"/>
            <a:r>
              <a:rPr lang="en-US" dirty="0"/>
              <a:t>Prepare for meaningful careers, and experiential learning</a:t>
            </a:r>
          </a:p>
          <a:p>
            <a:r>
              <a:rPr lang="en-US" dirty="0"/>
              <a:t>Respected for innovation and research</a:t>
            </a:r>
          </a:p>
          <a:p>
            <a:pPr lvl="1"/>
            <a:r>
              <a:rPr lang="en-US" dirty="0"/>
              <a:t>Our recognitions and expansions in this are have grown significantly</a:t>
            </a:r>
          </a:p>
          <a:p>
            <a:pPr lvl="2"/>
            <a:r>
              <a:rPr lang="en-US" dirty="0"/>
              <a:t>Center for Aerospace Resilience</a:t>
            </a:r>
          </a:p>
          <a:p>
            <a:pPr lvl="2"/>
            <a:r>
              <a:rPr lang="en-US" dirty="0"/>
              <a:t>Center for Aviation and Aerospace Safety</a:t>
            </a:r>
          </a:p>
        </p:txBody>
      </p:sp>
      <p:sp>
        <p:nvSpPr>
          <p:cNvPr id="4" name="Slide Number Placeholder 3">
            <a:extLst>
              <a:ext uri="{FF2B5EF4-FFF2-40B4-BE49-F238E27FC236}">
                <a16:creationId xmlns:a16="http://schemas.microsoft.com/office/drawing/2014/main" id="{18796989-E7D0-84FE-B0C0-76680DEDCA86}"/>
              </a:ext>
            </a:extLst>
          </p:cNvPr>
          <p:cNvSpPr>
            <a:spLocks noGrp="1"/>
          </p:cNvSpPr>
          <p:nvPr>
            <p:ph type="sldNum" sz="quarter" idx="12"/>
          </p:nvPr>
        </p:nvSpPr>
        <p:spPr/>
        <p:txBody>
          <a:bodyPr/>
          <a:lstStyle/>
          <a:p>
            <a:fld id="{1E9BCB50-7195-44E1-B1F1-D4531CC574C1}" type="slidenum">
              <a:rPr lang="en-US" smtClean="0"/>
              <a:t>4</a:t>
            </a:fld>
            <a:endParaRPr lang="en-US" dirty="0"/>
          </a:p>
        </p:txBody>
      </p:sp>
    </p:spTree>
    <p:extLst>
      <p:ext uri="{BB962C8B-B14F-4D97-AF65-F5344CB8AC3E}">
        <p14:creationId xmlns:p14="http://schemas.microsoft.com/office/powerpoint/2010/main" val="51211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7A0286-3909-9E40-B6E0-E9123EFA1B78}"/>
              </a:ext>
            </a:extLst>
          </p:cNvPr>
          <p:cNvSpPr/>
          <p:nvPr/>
        </p:nvSpPr>
        <p:spPr>
          <a:xfrm>
            <a:off x="0" y="0"/>
            <a:ext cx="12192000" cy="6858000"/>
          </a:xfrm>
          <a:prstGeom prst="rect">
            <a:avLst/>
          </a:prstGeom>
          <a:solidFill>
            <a:srgbClr val="263B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airplane that is sitting on a runway at an airport&#10;&#10;Description automatically generated">
            <a:extLst>
              <a:ext uri="{FF2B5EF4-FFF2-40B4-BE49-F238E27FC236}">
                <a16:creationId xmlns:a16="http://schemas.microsoft.com/office/drawing/2014/main" id="{124B8C42-1BBF-3241-8837-B025B62C8C67}"/>
              </a:ext>
            </a:extLst>
          </p:cNvPr>
          <p:cNvPicPr>
            <a:picLocks noChangeAspect="1"/>
          </p:cNvPicPr>
          <p:nvPr/>
        </p:nvPicPr>
        <p:blipFill rotWithShape="1">
          <a:blip r:embed="rId3" cstate="screen">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021458" y="0"/>
            <a:ext cx="16047720" cy="6894315"/>
          </a:xfrm>
          <a:prstGeom prst="rect">
            <a:avLst/>
          </a:prstGeom>
        </p:spPr>
      </p:pic>
      <p:sp>
        <p:nvSpPr>
          <p:cNvPr id="5" name="Title 1"/>
          <p:cNvSpPr>
            <a:spLocks noGrp="1"/>
          </p:cNvSpPr>
          <p:nvPr>
            <p:ph type="ctrTitle"/>
          </p:nvPr>
        </p:nvSpPr>
        <p:spPr>
          <a:xfrm>
            <a:off x="0" y="1630019"/>
            <a:ext cx="12192000" cy="2199861"/>
          </a:xfrm>
        </p:spPr>
        <p:txBody>
          <a:bodyPr anchor="t">
            <a:no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College of Aviation | Worldwide</a:t>
            </a:r>
            <a:br>
              <a:rPr lang="en-US" sz="40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Nov 3, 2022, information from Dean of COA Dr. K. Witcher</a:t>
            </a:r>
            <a:endParaRPr lang="en-US" sz="28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drawing, plate&#10;&#10;Description automatically generated">
            <a:extLst>
              <a:ext uri="{FF2B5EF4-FFF2-40B4-BE49-F238E27FC236}">
                <a16:creationId xmlns:a16="http://schemas.microsoft.com/office/drawing/2014/main" id="{550AB6BA-3705-3C48-BAE1-B156CE62DB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09800" y="767539"/>
            <a:ext cx="7772400" cy="842600"/>
          </a:xfrm>
          <a:prstGeom prst="rect">
            <a:avLst/>
          </a:prstGeom>
        </p:spPr>
      </p:pic>
      <p:sp>
        <p:nvSpPr>
          <p:cNvPr id="14" name="Rectangle 13">
            <a:extLst>
              <a:ext uri="{FF2B5EF4-FFF2-40B4-BE49-F238E27FC236}">
                <a16:creationId xmlns:a16="http://schemas.microsoft.com/office/drawing/2014/main" id="{55C57D76-508E-4245-86A2-0FC62577ECF8}"/>
              </a:ext>
            </a:extLst>
          </p:cNvPr>
          <p:cNvSpPr/>
          <p:nvPr/>
        </p:nvSpPr>
        <p:spPr>
          <a:xfrm>
            <a:off x="-23192" y="5227981"/>
            <a:ext cx="12215192" cy="960784"/>
          </a:xfrm>
          <a:prstGeom prst="rect">
            <a:avLst/>
          </a:prstGeom>
          <a:solidFill>
            <a:srgbClr val="FFFFF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itle 1">
            <a:extLst>
              <a:ext uri="{FF2B5EF4-FFF2-40B4-BE49-F238E27FC236}">
                <a16:creationId xmlns:a16="http://schemas.microsoft.com/office/drawing/2014/main" id="{BDF3E5E9-22F0-D44B-938E-0E64775B0728}"/>
              </a:ext>
            </a:extLst>
          </p:cNvPr>
          <p:cNvSpPr txBox="1">
            <a:spLocks/>
          </p:cNvSpPr>
          <p:nvPr/>
        </p:nvSpPr>
        <p:spPr>
          <a:xfrm>
            <a:off x="0" y="5227981"/>
            <a:ext cx="12192000" cy="9499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58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group of clouds in the sky&#10;&#10;Description generated with very high confidence">
            <a:extLst>
              <a:ext uri="{FF2B5EF4-FFF2-40B4-BE49-F238E27FC236}">
                <a16:creationId xmlns:a16="http://schemas.microsoft.com/office/drawing/2014/main" id="{FE148795-2022-450C-8E0A-239CF1BD3E91}"/>
              </a:ext>
            </a:extLst>
          </p:cNvPr>
          <p:cNvPicPr>
            <a:picLocks noChangeAspect="1"/>
          </p:cNvPicPr>
          <p:nvPr/>
        </p:nvPicPr>
        <p:blipFill>
          <a:blip r:embed="rId3"/>
          <a:stretch>
            <a:fillRect/>
          </a:stretch>
        </p:blipFill>
        <p:spPr>
          <a:xfrm>
            <a:off x="-2209" y="180095"/>
            <a:ext cx="12273721" cy="6464677"/>
          </a:xfrm>
          <a:prstGeom prst="rect">
            <a:avLst/>
          </a:prstGeom>
        </p:spPr>
      </p:pic>
      <p:sp>
        <p:nvSpPr>
          <p:cNvPr id="2" name="Title 1"/>
          <p:cNvSpPr>
            <a:spLocks noGrp="1"/>
          </p:cNvSpPr>
          <p:nvPr>
            <p:ph type="title"/>
          </p:nvPr>
        </p:nvSpPr>
        <p:spPr/>
        <p:txBody>
          <a:bodyPr/>
          <a:lstStyle/>
          <a:p>
            <a:r>
              <a:rPr lang="en-US" dirty="0"/>
              <a:t>WHO WE ARE</a:t>
            </a:r>
          </a:p>
        </p:txBody>
      </p:sp>
      <p:graphicFrame>
        <p:nvGraphicFramePr>
          <p:cNvPr id="5" name="Content Placeholder 4"/>
          <p:cNvGraphicFramePr>
            <a:graphicFrameLocks noGrp="1"/>
          </p:cNvGraphicFramePr>
          <p:nvPr>
            <p:ph idx="1"/>
          </p:nvPr>
        </p:nvGraphicFramePr>
        <p:xfrm>
          <a:off x="838200" y="1108489"/>
          <a:ext cx="10515600" cy="5068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010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62C1-EB46-6921-4889-4C9743631C54}"/>
              </a:ext>
            </a:extLst>
          </p:cNvPr>
          <p:cNvSpPr>
            <a:spLocks noGrp="1"/>
          </p:cNvSpPr>
          <p:nvPr>
            <p:ph type="title"/>
          </p:nvPr>
        </p:nvSpPr>
        <p:spPr>
          <a:xfrm>
            <a:off x="1047964" y="929102"/>
            <a:ext cx="10305836" cy="50034"/>
          </a:xfrm>
        </p:spPr>
        <p:txBody>
          <a:bodyPr/>
          <a:lstStyle/>
          <a:p>
            <a:r>
              <a:rPr lang="en-US" sz="2000" b="1" i="0" dirty="0">
                <a:solidFill>
                  <a:srgbClr val="000000"/>
                </a:solidFill>
                <a:effectLst/>
                <a:latin typeface="Helvetica Neue"/>
              </a:rPr>
              <a:t>Hawaiian Airlines Joins Embry-Riddle’s </a:t>
            </a:r>
            <a:r>
              <a:rPr lang="en-US" sz="2000" b="1" i="0" dirty="0" err="1">
                <a:solidFill>
                  <a:srgbClr val="000000"/>
                </a:solidFill>
                <a:effectLst/>
                <a:latin typeface="Helvetica Neue"/>
              </a:rPr>
              <a:t>SkillBridge</a:t>
            </a:r>
            <a:r>
              <a:rPr lang="en-US" sz="2000" b="1" i="0" dirty="0">
                <a:solidFill>
                  <a:srgbClr val="000000"/>
                </a:solidFill>
                <a:effectLst/>
                <a:latin typeface="Helvetica Neue"/>
              </a:rPr>
              <a:t> Program To Train, Employ Transitioning Military Personnel</a:t>
            </a:r>
            <a:br>
              <a:rPr lang="en-US" b="1" i="0" dirty="0">
                <a:solidFill>
                  <a:srgbClr val="000000"/>
                </a:solidFill>
                <a:effectLst/>
                <a:latin typeface="Helvetica Neue"/>
              </a:rPr>
            </a:br>
            <a:endParaRPr lang="en-US" dirty="0"/>
          </a:p>
        </p:txBody>
      </p:sp>
      <p:pic>
        <p:nvPicPr>
          <p:cNvPr id="5" name="Content Placeholder 4">
            <a:extLst>
              <a:ext uri="{FF2B5EF4-FFF2-40B4-BE49-F238E27FC236}">
                <a16:creationId xmlns:a16="http://schemas.microsoft.com/office/drawing/2014/main" id="{CEC76F74-DCBC-833F-FD69-BC062297545C}"/>
              </a:ext>
            </a:extLst>
          </p:cNvPr>
          <p:cNvPicPr>
            <a:picLocks noGrp="1" noChangeAspect="1"/>
          </p:cNvPicPr>
          <p:nvPr>
            <p:ph idx="1"/>
          </p:nvPr>
        </p:nvPicPr>
        <p:blipFill>
          <a:blip r:embed="rId2"/>
          <a:stretch>
            <a:fillRect/>
          </a:stretch>
        </p:blipFill>
        <p:spPr>
          <a:xfrm>
            <a:off x="1207599" y="1222065"/>
            <a:ext cx="3979004" cy="2646038"/>
          </a:xfrm>
          <a:prstGeom prst="rect">
            <a:avLst/>
          </a:prstGeom>
        </p:spPr>
      </p:pic>
      <p:sp>
        <p:nvSpPr>
          <p:cNvPr id="4" name="Slide Number Placeholder 3">
            <a:extLst>
              <a:ext uri="{FF2B5EF4-FFF2-40B4-BE49-F238E27FC236}">
                <a16:creationId xmlns:a16="http://schemas.microsoft.com/office/drawing/2014/main" id="{AD5CFCA2-C673-205D-7B2C-121C1BBCF5E9}"/>
              </a:ext>
            </a:extLst>
          </p:cNvPr>
          <p:cNvSpPr>
            <a:spLocks noGrp="1"/>
          </p:cNvSpPr>
          <p:nvPr>
            <p:ph type="sldNum" sz="quarter" idx="12"/>
          </p:nvPr>
        </p:nvSpPr>
        <p:spPr/>
        <p:txBody>
          <a:bodyPr/>
          <a:lstStyle/>
          <a:p>
            <a:fld id="{1E9BCB50-7195-44E1-B1F1-D4531CC574C1}" type="slidenum">
              <a:rPr lang="en-US" smtClean="0"/>
              <a:t>7</a:t>
            </a:fld>
            <a:endParaRPr lang="en-US" dirty="0"/>
          </a:p>
        </p:txBody>
      </p:sp>
      <p:sp>
        <p:nvSpPr>
          <p:cNvPr id="7" name="TextBox 6">
            <a:extLst>
              <a:ext uri="{FF2B5EF4-FFF2-40B4-BE49-F238E27FC236}">
                <a16:creationId xmlns:a16="http://schemas.microsoft.com/office/drawing/2014/main" id="{6BC0A842-35E2-E8D1-52AA-F3A7420C0CFA}"/>
              </a:ext>
            </a:extLst>
          </p:cNvPr>
          <p:cNvSpPr txBox="1"/>
          <p:nvPr/>
        </p:nvSpPr>
        <p:spPr>
          <a:xfrm>
            <a:off x="3806190" y="2503170"/>
            <a:ext cx="1360170" cy="646331"/>
          </a:xfrm>
          <a:prstGeom prst="rect">
            <a:avLst/>
          </a:prstGeom>
          <a:noFill/>
        </p:spPr>
        <p:txBody>
          <a:bodyPr wrap="square" rtlCol="0">
            <a:spAutoFit/>
          </a:bodyPr>
          <a:lstStyle/>
          <a:p>
            <a:r>
              <a:rPr lang="en-US" dirty="0"/>
              <a:t>Hawaiian Airlines </a:t>
            </a:r>
          </a:p>
        </p:txBody>
      </p:sp>
      <p:sp>
        <p:nvSpPr>
          <p:cNvPr id="8" name="TextBox 7">
            <a:extLst>
              <a:ext uri="{FF2B5EF4-FFF2-40B4-BE49-F238E27FC236}">
                <a16:creationId xmlns:a16="http://schemas.microsoft.com/office/drawing/2014/main" id="{4B8C845D-F32A-57C1-D51F-14C8322DB00D}"/>
              </a:ext>
            </a:extLst>
          </p:cNvPr>
          <p:cNvSpPr txBox="1"/>
          <p:nvPr/>
        </p:nvSpPr>
        <p:spPr>
          <a:xfrm>
            <a:off x="1047964" y="4377690"/>
            <a:ext cx="4469258" cy="923330"/>
          </a:xfrm>
          <a:prstGeom prst="rect">
            <a:avLst/>
          </a:prstGeom>
          <a:noFill/>
        </p:spPr>
        <p:txBody>
          <a:bodyPr wrap="square" rtlCol="0">
            <a:spAutoFit/>
          </a:bodyPr>
          <a:lstStyle/>
          <a:p>
            <a:r>
              <a:rPr lang="en-US" dirty="0"/>
              <a:t>https://news.erau.edu/headlines/hawaiian-airlines-joins-embry-riddles-skillbridge-program</a:t>
            </a:r>
          </a:p>
        </p:txBody>
      </p:sp>
      <p:sp>
        <p:nvSpPr>
          <p:cNvPr id="10" name="TextBox 9">
            <a:extLst>
              <a:ext uri="{FF2B5EF4-FFF2-40B4-BE49-F238E27FC236}">
                <a16:creationId xmlns:a16="http://schemas.microsoft.com/office/drawing/2014/main" id="{A6DF5BF3-39DF-DBDB-FC26-7F3B9447A892}"/>
              </a:ext>
            </a:extLst>
          </p:cNvPr>
          <p:cNvSpPr txBox="1"/>
          <p:nvPr/>
        </p:nvSpPr>
        <p:spPr>
          <a:xfrm>
            <a:off x="6554911" y="1941816"/>
            <a:ext cx="4119937" cy="3139321"/>
          </a:xfrm>
          <a:prstGeom prst="rect">
            <a:avLst/>
          </a:prstGeom>
          <a:noFill/>
        </p:spPr>
        <p:txBody>
          <a:bodyPr wrap="square" rtlCol="0">
            <a:spAutoFit/>
          </a:bodyPr>
          <a:lstStyle/>
          <a:p>
            <a:r>
              <a:rPr lang="en-US" dirty="0"/>
              <a:t>The Aviation Maintenance Technology program is a nine-week, full-time program designed to train and place transitioning service members, honorably-discharged veterans and eligible military spouses into aviation maintenance and technician careers with reputable aerospace industry partners who are committed to hiring them.</a:t>
            </a:r>
          </a:p>
          <a:p>
            <a:r>
              <a:rPr lang="en-US" dirty="0">
                <a:hlinkClick r:id="rId3"/>
              </a:rPr>
              <a:t>https://worldwide.erau.edu/amtp</a:t>
            </a:r>
            <a:endParaRPr lang="en-US" dirty="0"/>
          </a:p>
          <a:p>
            <a:endParaRPr lang="en-US" dirty="0"/>
          </a:p>
        </p:txBody>
      </p:sp>
    </p:spTree>
    <p:extLst>
      <p:ext uri="{BB962C8B-B14F-4D97-AF65-F5344CB8AC3E}">
        <p14:creationId xmlns:p14="http://schemas.microsoft.com/office/powerpoint/2010/main" val="51031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group of clouds in the sky&#10;&#10;Description generated with very high confidence">
            <a:extLst>
              <a:ext uri="{FF2B5EF4-FFF2-40B4-BE49-F238E27FC236}">
                <a16:creationId xmlns:a16="http://schemas.microsoft.com/office/drawing/2014/main" id="{7B8C01E0-4AA1-4567-8850-4FCD095D4B79}"/>
              </a:ext>
            </a:extLst>
          </p:cNvPr>
          <p:cNvPicPr>
            <a:picLocks noChangeAspect="1"/>
          </p:cNvPicPr>
          <p:nvPr/>
        </p:nvPicPr>
        <p:blipFill>
          <a:blip r:embed="rId3"/>
          <a:stretch>
            <a:fillRect/>
          </a:stretch>
        </p:blipFill>
        <p:spPr>
          <a:xfrm>
            <a:off x="-2209" y="180095"/>
            <a:ext cx="12273721" cy="6464677"/>
          </a:xfrm>
          <a:prstGeom prst="rect">
            <a:avLst/>
          </a:prstGeom>
        </p:spPr>
      </p:pic>
      <p:sp>
        <p:nvSpPr>
          <p:cNvPr id="2" name="Title 1"/>
          <p:cNvSpPr>
            <a:spLocks noGrp="1"/>
          </p:cNvSpPr>
          <p:nvPr>
            <p:ph type="title"/>
          </p:nvPr>
        </p:nvSpPr>
        <p:spPr/>
        <p:txBody>
          <a:bodyPr/>
          <a:lstStyle/>
          <a:p>
            <a:r>
              <a:rPr lang="en-US" dirty="0"/>
              <a:t>WHAT WE DO</a:t>
            </a:r>
          </a:p>
        </p:txBody>
      </p:sp>
      <p:graphicFrame>
        <p:nvGraphicFramePr>
          <p:cNvPr id="5" name="Content Placeholder 4"/>
          <p:cNvGraphicFramePr>
            <a:graphicFrameLocks noGrp="1"/>
          </p:cNvGraphicFramePr>
          <p:nvPr>
            <p:ph idx="1"/>
          </p:nvPr>
        </p:nvGraphicFramePr>
        <p:xfrm>
          <a:off x="838200" y="1108489"/>
          <a:ext cx="10515600" cy="5068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BCB50-7195-44E1-B1F1-D4531CC574C1}"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6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group of clouds in the sky&#10;&#10;Description generated with very high confidence">
            <a:extLst>
              <a:ext uri="{FF2B5EF4-FFF2-40B4-BE49-F238E27FC236}">
                <a16:creationId xmlns:a16="http://schemas.microsoft.com/office/drawing/2014/main" id="{FE148795-2022-450C-8E0A-239CF1BD3E91}"/>
              </a:ext>
            </a:extLst>
          </p:cNvPr>
          <p:cNvPicPr>
            <a:picLocks noChangeAspect="1"/>
          </p:cNvPicPr>
          <p:nvPr/>
        </p:nvPicPr>
        <p:blipFill>
          <a:blip r:embed="rId3"/>
          <a:stretch>
            <a:fillRect/>
          </a:stretch>
        </p:blipFill>
        <p:spPr>
          <a:xfrm>
            <a:off x="-2209" y="180095"/>
            <a:ext cx="12273721" cy="6464677"/>
          </a:xfrm>
          <a:prstGeom prst="rect">
            <a:avLst/>
          </a:prstGeom>
        </p:spPr>
      </p:pic>
      <p:sp>
        <p:nvSpPr>
          <p:cNvPr id="2" name="Title 1"/>
          <p:cNvSpPr>
            <a:spLocks noGrp="1"/>
          </p:cNvSpPr>
          <p:nvPr>
            <p:ph type="title"/>
          </p:nvPr>
        </p:nvSpPr>
        <p:spPr/>
        <p:txBody>
          <a:bodyPr/>
          <a:lstStyle/>
          <a:p>
            <a:r>
              <a:rPr lang="en-US" dirty="0"/>
              <a:t>Program updates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0905674"/>
              </p:ext>
            </p:extLst>
          </p:nvPr>
        </p:nvGraphicFramePr>
        <p:xfrm>
          <a:off x="838200" y="1108489"/>
          <a:ext cx="10515600" cy="5068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2927512"/>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67f8fcd-5fec-4a95-812a-5e601a70c662">
      <UserInfo>
        <DisplayName>_SPOCacheRead</DisplayName>
        <AccountId>22</AccountId>
        <AccountType/>
      </UserInfo>
      <UserInfo>
        <DisplayName>Approvers</DisplayName>
        <AccountId>19</AccountId>
        <AccountType/>
      </UserInfo>
      <UserInfo>
        <DisplayName>Translation Managers</DisplayName>
        <AccountId>23</AccountId>
        <AccountType/>
      </UserInfo>
      <UserInfo>
        <DisplayName>Brack, James B.</DisplayName>
        <AccountId>645</AccountId>
        <AccountType/>
      </UserInfo>
      <UserInfo>
        <DisplayName>Watret, John Robert</DisplayName>
        <AccountId>1131</AccountId>
        <AccountType/>
      </UserInfo>
      <UserInfo>
        <DisplayName>Langley-Praver, Deborah L.</DisplayName>
        <AccountId>1132</AccountId>
        <AccountType/>
      </UserInfo>
    </SharedWithUsers>
    <_dlc_DocId xmlns="9bf83923-cd2c-431f-96a4-613dcd07705d">MCFX4USYHJN2-52-1478</_dlc_DocId>
    <_dlc_DocIdUrl xmlns="9bf83923-cd2c-431f-96a4-613dcd07705d">
      <Url>https://myerauedu.sharepoint.com/teams/WW_College_of_Aeronautics/WW_AID/_layouts/15/DocIdRedir.aspx?ID=MCFX4USYHJN2-52-1478</Url>
      <Description>MCFX4USYHJN2-52-1478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5A98348AC05B4DA4A864570715927B" ma:contentTypeVersion="10" ma:contentTypeDescription="Create a new document." ma:contentTypeScope="" ma:versionID="f6340297c3798b924aacb276a07e9e99">
  <xsd:schema xmlns:xsd="http://www.w3.org/2001/XMLSchema" xmlns:xs="http://www.w3.org/2001/XMLSchema" xmlns:p="http://schemas.microsoft.com/office/2006/metadata/properties" xmlns:ns2="9bf83923-cd2c-431f-96a4-613dcd07705d" xmlns:ns3="c67f8fcd-5fec-4a95-812a-5e601a70c662" xmlns:ns4="8eff9cf8-5d08-484e-940b-7498ee5621df" targetNamespace="http://schemas.microsoft.com/office/2006/metadata/properties" ma:root="true" ma:fieldsID="4c7d64344e84cbe5f330fcd232e44a63" ns2:_="" ns3:_="" ns4:_="">
    <xsd:import namespace="9bf83923-cd2c-431f-96a4-613dcd07705d"/>
    <xsd:import namespace="c67f8fcd-5fec-4a95-812a-5e601a70c662"/>
    <xsd:import namespace="8eff9cf8-5d08-484e-940b-7498ee5621df"/>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83923-cd2c-431f-96a4-613dcd077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67f8fcd-5fec-4a95-812a-5e601a70c66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ff9cf8-5d08-484e-940b-7498ee5621d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70DA7A-661D-4F17-9E88-1780AC1ECD16}">
  <ds:schemaRefs>
    <ds:schemaRef ds:uri="http://schemas.microsoft.com/office/2006/metadata/properties"/>
    <ds:schemaRef ds:uri="c67f8fcd-5fec-4a95-812a-5e601a70c662"/>
    <ds:schemaRef ds:uri="http://www.w3.org/XML/1998/namespace"/>
    <ds:schemaRef ds:uri="http://schemas.microsoft.com/office/2006/documentManagement/types"/>
    <ds:schemaRef ds:uri="http://purl.org/dc/elements/1.1/"/>
    <ds:schemaRef ds:uri="http://purl.org/dc/terms/"/>
    <ds:schemaRef ds:uri="9bf83923-cd2c-431f-96a4-613dcd07705d"/>
    <ds:schemaRef ds:uri="http://purl.org/dc/dcmitype/"/>
    <ds:schemaRef ds:uri="http://schemas.microsoft.com/office/infopath/2007/PartnerControls"/>
    <ds:schemaRef ds:uri="http://schemas.openxmlformats.org/package/2006/metadata/core-properties"/>
    <ds:schemaRef ds:uri="8eff9cf8-5d08-484e-940b-7498ee5621df"/>
  </ds:schemaRefs>
</ds:datastoreItem>
</file>

<file path=customXml/itemProps2.xml><?xml version="1.0" encoding="utf-8"?>
<ds:datastoreItem xmlns:ds="http://schemas.openxmlformats.org/officeDocument/2006/customXml" ds:itemID="{A9AC0721-011C-468B-A0D2-B981ED8D8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f83923-cd2c-431f-96a4-613dcd07705d"/>
    <ds:schemaRef ds:uri="c67f8fcd-5fec-4a95-812a-5e601a70c662"/>
    <ds:schemaRef ds:uri="8eff9cf8-5d08-484e-940b-7498ee562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33EB3-8E8B-491A-9F4C-741290FAA5B4}">
  <ds:schemaRefs>
    <ds:schemaRef ds:uri="http://schemas.microsoft.com/sharepoint/v3/contenttype/forms"/>
  </ds:schemaRefs>
</ds:datastoreItem>
</file>

<file path=customXml/itemProps4.xml><?xml version="1.0" encoding="utf-8"?>
<ds:datastoreItem xmlns:ds="http://schemas.openxmlformats.org/officeDocument/2006/customXml" ds:itemID="{DE23FAAF-5AA0-41A1-8E8D-B3D24A1324F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1591</TotalTime>
  <Words>2097</Words>
  <Application>Microsoft Office PowerPoint</Application>
  <PresentationFormat>Widescreen</PresentationFormat>
  <Paragraphs>311</Paragraphs>
  <Slides>24</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Black</vt:lpstr>
      <vt:lpstr>Calibri</vt:lpstr>
      <vt:lpstr>Calibri Light</vt:lpstr>
      <vt:lpstr>Helvetica Neue</vt:lpstr>
      <vt:lpstr>Symbol</vt:lpstr>
      <vt:lpstr>Office Theme</vt:lpstr>
      <vt:lpstr>1_Office Theme</vt:lpstr>
      <vt:lpstr>EMBRY RIDDLE AERONAUTICAL UNIVERSITY Jan 2023</vt:lpstr>
      <vt:lpstr>Worldwide | Oahu Jan 2023</vt:lpstr>
      <vt:lpstr>This is ERAU </vt:lpstr>
      <vt:lpstr>ERAU Vision by Dr. P. Barry Butler 2022</vt:lpstr>
      <vt:lpstr>College of Aviation | Worldwide Nov 3, 2022, information from Dean of COA Dr. K. Witcher</vt:lpstr>
      <vt:lpstr>WHO WE ARE</vt:lpstr>
      <vt:lpstr>Hawaiian Airlines Joins Embry-Riddle’s SkillBridge Program To Train, Employ Transitioning Military Personnel </vt:lpstr>
      <vt:lpstr>WHAT WE DO</vt:lpstr>
      <vt:lpstr>Program updates</vt:lpstr>
      <vt:lpstr>WORLDWIDE COA DOF  PIONEERING OPERATIONS</vt:lpstr>
      <vt:lpstr>AVIATION ENGLISH TRAINING FOR BRAZIL</vt:lpstr>
      <vt:lpstr>COA - Research</vt:lpstr>
      <vt:lpstr>International Journal of Aviation, Aeronautics, and Aerospace (IJAAA) AY 2021-22 </vt:lpstr>
      <vt:lpstr>Bachelors of Science in Aeronautics</vt:lpstr>
      <vt:lpstr>BSA Academic Snapshot</vt:lpstr>
      <vt:lpstr>BSA Key Features</vt:lpstr>
      <vt:lpstr>Learning Modalities </vt:lpstr>
      <vt:lpstr>Hands on Learning</vt:lpstr>
      <vt:lpstr>Careers</vt:lpstr>
      <vt:lpstr>Top Employers</vt:lpstr>
      <vt:lpstr>Salary</vt:lpstr>
      <vt:lpstr>Industry Needs/Job Forecasts </vt:lpstr>
      <vt:lpstr>BSA Program 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Aeronautics, Worldwide March 20, 2020 Kenneth Witcher</dc:title>
  <dc:creator>Brack, James B.</dc:creator>
  <cp:lastModifiedBy>Weiland, Linda V.</cp:lastModifiedBy>
  <cp:revision>68</cp:revision>
  <cp:lastPrinted>2023-02-02T18:03:31Z</cp:lastPrinted>
  <dcterms:created xsi:type="dcterms:W3CDTF">2020-02-27T21:37:33Z</dcterms:created>
  <dcterms:modified xsi:type="dcterms:W3CDTF">2023-02-02T18:06:28Z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0x010100995A98348AC05B4DA4A864570715927B</vt:lpwstr>
  </property>
  <property fmtid="{D5CDD505-2E9C-101B-9397-08002B2CF9AE}" pid="3" name="_dlc_DocIdItemGuid">
    <vt:lpwstr>1ced2f5f-835d-4dea-8641-8eb95e8c4491</vt:lpwstr>
  </property>
</Properties>
</file>