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0.jpg" ContentType="image/jpg"/>
  <Override PartName="/ppt/media/image11.jpg" ContentType="image/jpg"/>
  <Override PartName="/ppt/media/image12.jpg" ContentType="image/jpg"/>
  <Override PartName="/ppt/media/image13.jpg" ContentType="image/jpg"/>
  <Override PartName="/ppt/media/image14.jpg" ContentType="image/jpg"/>
  <Override PartName="/ppt/media/image15.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61" r:id="rId2"/>
    <p:sldId id="260" r:id="rId3"/>
    <p:sldId id="261" r:id="rId4"/>
    <p:sldId id="285" r:id="rId5"/>
    <p:sldId id="271" r:id="rId6"/>
    <p:sldId id="258" r:id="rId7"/>
    <p:sldId id="293" r:id="rId8"/>
    <p:sldId id="280" r:id="rId9"/>
    <p:sldId id="279" r:id="rId10"/>
    <p:sldId id="542" r:id="rId11"/>
    <p:sldId id="282" r:id="rId12"/>
    <p:sldId id="544" r:id="rId13"/>
    <p:sldId id="546" r:id="rId14"/>
    <p:sldId id="291" r:id="rId15"/>
    <p:sldId id="536" r:id="rId16"/>
    <p:sldId id="292" r:id="rId17"/>
    <p:sldId id="539" r:id="rId18"/>
    <p:sldId id="302" r:id="rId19"/>
    <p:sldId id="554" r:id="rId20"/>
    <p:sldId id="547" r:id="rId21"/>
    <p:sldId id="543" r:id="rId22"/>
    <p:sldId id="493" r:id="rId23"/>
    <p:sldId id="551" r:id="rId24"/>
    <p:sldId id="552" r:id="rId25"/>
    <p:sldId id="555" r:id="rId26"/>
    <p:sldId id="553" r:id="rId27"/>
    <p:sldId id="3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161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ECB030-6C0E-4AFC-A164-C17229411661}" type="datetimeFigureOut">
              <a:rPr lang="en-US" smtClean="0"/>
              <a:t>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2B080-69B7-43FB-A7CB-A67C0E8C612E}" type="slidenum">
              <a:rPr lang="en-US" smtClean="0"/>
              <a:t>‹#›</a:t>
            </a:fld>
            <a:endParaRPr lang="en-US"/>
          </a:p>
        </p:txBody>
      </p:sp>
    </p:spTree>
    <p:extLst>
      <p:ext uri="{BB962C8B-B14F-4D97-AF65-F5344CB8AC3E}">
        <p14:creationId xmlns:p14="http://schemas.microsoft.com/office/powerpoint/2010/main" val="256314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a:t>
            </a:fld>
            <a:endParaRPr lang="en-US" sz="1200">
              <a:solidFill>
                <a:schemeClr val="dk1"/>
              </a:solidFill>
              <a:latin typeface="Arial"/>
              <a:ea typeface="Arial"/>
              <a:cs typeface="Arial"/>
              <a:sym typeface="Arial"/>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pdf copy of the Hawai</a:t>
            </a:r>
            <a:r>
              <a:rPr lang="en-US" sz="1200" b="0" i="0" u="none" strike="noStrike" cap="none" baseline="0" dirty="0">
                <a:solidFill>
                  <a:schemeClr val="dk1"/>
                </a:solidFill>
                <a:latin typeface="Calibri"/>
                <a:ea typeface="Calibri"/>
                <a:cs typeface="Calibri"/>
                <a:sym typeface="Calibri"/>
              </a:rPr>
              <a:t>‘i</a:t>
            </a:r>
            <a:r>
              <a:rPr lang="en-US" sz="1200" b="0" i="0" u="none" strike="noStrike" cap="none" dirty="0">
                <a:solidFill>
                  <a:schemeClr val="dk1"/>
                </a:solidFill>
                <a:latin typeface="Calibri"/>
                <a:ea typeface="Calibri"/>
                <a:cs typeface="Calibri"/>
                <a:sym typeface="Calibri"/>
              </a:rPr>
              <a:t> Language Roadmap document can be found at: </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http://nflrc.hawaii.edu/languageroadmap/wp-content/uploads/2013/09/HLRIfinalReport.pdf</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953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https://www.bls.gov/oes/current/oes273091.htm</a:t>
            </a:r>
          </a:p>
        </p:txBody>
      </p:sp>
      <p:sp>
        <p:nvSpPr>
          <p:cNvPr id="4" name="Slide Number Placeholder 3"/>
          <p:cNvSpPr>
            <a:spLocks noGrp="1"/>
          </p:cNvSpPr>
          <p:nvPr>
            <p:ph type="sldNum" sz="quarter" idx="10"/>
          </p:nvPr>
        </p:nvSpPr>
        <p:spPr/>
        <p:txBody>
          <a:bodyPr/>
          <a:lstStyle/>
          <a:p>
            <a:fld id="{AB62B080-69B7-43FB-A7CB-A67C0E8C612E}" type="slidenum">
              <a:rPr lang="en-US" smtClean="0"/>
              <a:t>13</a:t>
            </a:fld>
            <a:endParaRPr lang="en-US"/>
          </a:p>
        </p:txBody>
      </p:sp>
    </p:spTree>
    <p:extLst>
      <p:ext uri="{BB962C8B-B14F-4D97-AF65-F5344CB8AC3E}">
        <p14:creationId xmlns:p14="http://schemas.microsoft.com/office/powerpoint/2010/main" val="284691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Federal Language Access Regulations which aid agencies in the implementation of Title VI of the Civil Rights Act of 1964, regarding prohibition against national origin discrimination affecting LEP persons.</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35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Federal Language Access Regulations which aid agencies in the implementation of Title VI of the Civil Rights Act of 1964, regarding prohibition against national origin discrimination affecting LEP persons.</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53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200" dirty="0"/>
              <a:t>annually provides interpreters for over 10,000 court proceedings;</a:t>
            </a:r>
            <a:r>
              <a:rPr lang="en-US" sz="1200" baseline="0" dirty="0"/>
              <a:t> Interpreter program has over 400 interpreters speaking over 50 languages</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92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200" dirty="0"/>
              <a:t>annually provides interpreters for over 10,000 court proceedings;</a:t>
            </a:r>
            <a:r>
              <a:rPr lang="en-US" sz="1200" baseline="0" dirty="0"/>
              <a:t> Interpreter program has over 400 interpreters speaking over 50 languages</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481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Preferred but</a:t>
            </a:r>
            <a:r>
              <a:rPr lang="en-US" altLang="en-US" b="1" baseline="0" dirty="0"/>
              <a:t> not required</a:t>
            </a:r>
            <a:r>
              <a:rPr lang="en-US" altLang="en-US" b="0" baseline="0" dirty="0"/>
              <a:t>. </a:t>
            </a:r>
          </a:p>
          <a:p>
            <a:r>
              <a:rPr lang="en-US" altLang="en-US" b="0" baseline="0" dirty="0"/>
              <a:t>Specialist Social Media – Hawaiian Air</a:t>
            </a:r>
          </a:p>
          <a:p>
            <a:r>
              <a:rPr lang="en-US" altLang="en-US" b="0" baseline="0" dirty="0"/>
              <a:t>Specialist – Central Pacific Bank</a:t>
            </a:r>
          </a:p>
          <a:p>
            <a:r>
              <a:rPr lang="en-US" altLang="en-US" b="0" baseline="0" dirty="0"/>
              <a:t>Sales rep – Anheuser Busch</a:t>
            </a:r>
            <a:endParaRPr lang="en-US" altLang="en-US" b="1" dirty="0"/>
          </a:p>
          <a:p>
            <a:endParaRPr lang="en-US" altLang="en-US" dirty="0"/>
          </a:p>
        </p:txBody>
      </p:sp>
      <p:sp>
        <p:nvSpPr>
          <p:cNvPr id="204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charset="0"/>
                <a:ea typeface="MS PGothic" pitchFamily="34" charset="-128"/>
              </a:defRPr>
            </a:lvl1pPr>
            <a:lvl2pPr marL="742950" indent="-285750">
              <a:defRPr sz="2400">
                <a:solidFill>
                  <a:schemeClr val="tx1"/>
                </a:solidFill>
                <a:latin typeface="Gill Sans" charset="0"/>
                <a:ea typeface="MS PGothic" pitchFamily="34" charset="-128"/>
              </a:defRPr>
            </a:lvl2pPr>
            <a:lvl3pPr marL="1143000" indent="-228600">
              <a:defRPr sz="2400">
                <a:solidFill>
                  <a:schemeClr val="tx1"/>
                </a:solidFill>
                <a:latin typeface="Gill Sans" charset="0"/>
                <a:ea typeface="MS PGothic" pitchFamily="34" charset="-128"/>
              </a:defRPr>
            </a:lvl3pPr>
            <a:lvl4pPr marL="1600200" indent="-228600">
              <a:defRPr sz="2400">
                <a:solidFill>
                  <a:schemeClr val="tx1"/>
                </a:solidFill>
                <a:latin typeface="Gill Sans" charset="0"/>
                <a:ea typeface="MS PGothic" pitchFamily="34" charset="-128"/>
              </a:defRPr>
            </a:lvl4pPr>
            <a:lvl5pPr marL="2057400" indent="-228600">
              <a:defRPr sz="24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charset="0"/>
                <a:ea typeface="MS PGothic" pitchFamily="34" charset="-128"/>
              </a:defRPr>
            </a:lvl9pPr>
          </a:lstStyle>
          <a:p>
            <a:r>
              <a:rPr lang="en-US" altLang="en-US" sz="1200"/>
              <a:t>Hawaii P-20 "Step Up" Campaign</a:t>
            </a:r>
          </a:p>
        </p:txBody>
      </p:sp>
      <p:sp>
        <p:nvSpPr>
          <p:cNvPr id="204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charset="0"/>
                <a:ea typeface="MS PGothic" pitchFamily="34" charset="-128"/>
              </a:defRPr>
            </a:lvl1pPr>
            <a:lvl2pPr marL="742950" indent="-285750">
              <a:defRPr sz="2400">
                <a:solidFill>
                  <a:schemeClr val="tx1"/>
                </a:solidFill>
                <a:latin typeface="Gill Sans" charset="0"/>
                <a:ea typeface="MS PGothic" pitchFamily="34" charset="-128"/>
              </a:defRPr>
            </a:lvl2pPr>
            <a:lvl3pPr marL="1143000" indent="-228600">
              <a:defRPr sz="2400">
                <a:solidFill>
                  <a:schemeClr val="tx1"/>
                </a:solidFill>
                <a:latin typeface="Gill Sans" charset="0"/>
                <a:ea typeface="MS PGothic" pitchFamily="34" charset="-128"/>
              </a:defRPr>
            </a:lvl3pPr>
            <a:lvl4pPr marL="1600200" indent="-228600">
              <a:defRPr sz="2400">
                <a:solidFill>
                  <a:schemeClr val="tx1"/>
                </a:solidFill>
                <a:latin typeface="Gill Sans" charset="0"/>
                <a:ea typeface="MS PGothic" pitchFamily="34" charset="-128"/>
              </a:defRPr>
            </a:lvl4pPr>
            <a:lvl5pPr marL="2057400" indent="-228600">
              <a:defRPr sz="24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charset="0"/>
                <a:ea typeface="MS PGothic" pitchFamily="34" charset="-128"/>
              </a:defRPr>
            </a:lvl9pPr>
          </a:lstStyle>
          <a:p>
            <a:fld id="{A2282696-289F-4D28-961F-D39610906696}" type="datetime1">
              <a:rPr lang="en-US" altLang="en-US" sz="1200"/>
              <a:pPr/>
              <a:t>3/1/2023</a:t>
            </a:fld>
            <a:endParaRPr lang="en-US" altLang="en-US" sz="1200"/>
          </a:p>
        </p:txBody>
      </p:sp>
      <p:sp>
        <p:nvSpPr>
          <p:cNvPr id="204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charset="0"/>
                <a:ea typeface="MS PGothic" pitchFamily="34" charset="-128"/>
              </a:defRPr>
            </a:lvl1pPr>
            <a:lvl2pPr marL="742950" indent="-285750">
              <a:defRPr sz="2400">
                <a:solidFill>
                  <a:schemeClr val="tx1"/>
                </a:solidFill>
                <a:latin typeface="Gill Sans" charset="0"/>
                <a:ea typeface="MS PGothic" pitchFamily="34" charset="-128"/>
              </a:defRPr>
            </a:lvl2pPr>
            <a:lvl3pPr marL="1143000" indent="-228600">
              <a:defRPr sz="2400">
                <a:solidFill>
                  <a:schemeClr val="tx1"/>
                </a:solidFill>
                <a:latin typeface="Gill Sans" charset="0"/>
                <a:ea typeface="MS PGothic" pitchFamily="34" charset="-128"/>
              </a:defRPr>
            </a:lvl3pPr>
            <a:lvl4pPr marL="1600200" indent="-228600">
              <a:defRPr sz="2400">
                <a:solidFill>
                  <a:schemeClr val="tx1"/>
                </a:solidFill>
                <a:latin typeface="Gill Sans" charset="0"/>
                <a:ea typeface="MS PGothic" pitchFamily="34" charset="-128"/>
              </a:defRPr>
            </a:lvl4pPr>
            <a:lvl5pPr marL="2057400" indent="-228600">
              <a:defRPr sz="24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charset="0"/>
                <a:ea typeface="MS PGothic" pitchFamily="34" charset="-128"/>
              </a:defRPr>
            </a:lvl9pPr>
          </a:lstStyle>
          <a:p>
            <a:fld id="{FEFABF82-BEAE-4126-B654-46A82E7CEAA3}" type="slidenum">
              <a:rPr lang="en-US" altLang="en-US" sz="1200"/>
              <a:pPr/>
              <a:t>18</a:t>
            </a:fld>
            <a:endParaRPr lang="en-US" altLang="en-US" sz="1200"/>
          </a:p>
        </p:txBody>
      </p:sp>
    </p:spTree>
    <p:extLst>
      <p:ext uri="{BB962C8B-B14F-4D97-AF65-F5344CB8AC3E}">
        <p14:creationId xmlns:p14="http://schemas.microsoft.com/office/powerpoint/2010/main" val="124698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19</a:t>
            </a:fld>
            <a:endParaRPr lang="en-US" sz="1200">
              <a:solidFill>
                <a:schemeClr val="dk1"/>
              </a:solidFill>
              <a:latin typeface="Arial"/>
              <a:ea typeface="Arial"/>
              <a:cs typeface="Arial"/>
              <a:sym typeface="Arial"/>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pdf copy of the Hawai</a:t>
            </a:r>
            <a:r>
              <a:rPr lang="en-US" sz="1200" b="0" i="0" u="none" strike="noStrike" cap="none" baseline="0" dirty="0">
                <a:solidFill>
                  <a:schemeClr val="dk1"/>
                </a:solidFill>
                <a:latin typeface="Calibri"/>
                <a:ea typeface="Calibri"/>
                <a:cs typeface="Calibri"/>
                <a:sym typeface="Calibri"/>
              </a:rPr>
              <a:t>‘i</a:t>
            </a:r>
            <a:r>
              <a:rPr lang="en-US" sz="1200" b="0" i="0" u="none" strike="noStrike" cap="none" dirty="0">
                <a:solidFill>
                  <a:schemeClr val="dk1"/>
                </a:solidFill>
                <a:latin typeface="Calibri"/>
                <a:ea typeface="Calibri"/>
                <a:cs typeface="Calibri"/>
                <a:sym typeface="Calibri"/>
              </a:rPr>
              <a:t> Language Roadmap document can be found at: </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http://nflrc.hawaii.edu/languageroadmap/wp-content/uploads/2013/09/HLRIfinalReport.pdf</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613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https://www.bls.gov/oes/current/oes273091.htm  And Paraprofessional educator</a:t>
            </a:r>
          </a:p>
        </p:txBody>
      </p:sp>
      <p:sp>
        <p:nvSpPr>
          <p:cNvPr id="4" name="Slide Number Placeholder 3"/>
          <p:cNvSpPr>
            <a:spLocks noGrp="1"/>
          </p:cNvSpPr>
          <p:nvPr>
            <p:ph type="sldNum" sz="quarter" idx="10"/>
          </p:nvPr>
        </p:nvSpPr>
        <p:spPr/>
        <p:txBody>
          <a:bodyPr/>
          <a:lstStyle/>
          <a:p>
            <a:fld id="{AB62B080-69B7-43FB-A7CB-A67C0E8C612E}" type="slidenum">
              <a:rPr lang="en-US" smtClean="0"/>
              <a:t>20</a:t>
            </a:fld>
            <a:endParaRPr lang="en-US"/>
          </a:p>
        </p:txBody>
      </p:sp>
    </p:spTree>
    <p:extLst>
      <p:ext uri="{BB962C8B-B14F-4D97-AF65-F5344CB8AC3E}">
        <p14:creationId xmlns:p14="http://schemas.microsoft.com/office/powerpoint/2010/main" val="178693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https://uhcc.hawaii.edu/career_explorer/skills/search_skill.php?t=light&amp;s=Multilingualism  And MIMI LIND (Intake for mental health); Bayada for Behavioral health for ELs.</a:t>
            </a:r>
          </a:p>
        </p:txBody>
      </p:sp>
      <p:sp>
        <p:nvSpPr>
          <p:cNvPr id="4" name="Slide Number Placeholder 3"/>
          <p:cNvSpPr>
            <a:spLocks noGrp="1"/>
          </p:cNvSpPr>
          <p:nvPr>
            <p:ph type="sldNum" sz="quarter" idx="10"/>
          </p:nvPr>
        </p:nvSpPr>
        <p:spPr/>
        <p:txBody>
          <a:bodyPr/>
          <a:lstStyle/>
          <a:p>
            <a:fld id="{AB62B080-69B7-43FB-A7CB-A67C0E8C612E}" type="slidenum">
              <a:rPr lang="en-US" smtClean="0"/>
              <a:t>21</a:t>
            </a:fld>
            <a:endParaRPr lang="en-US"/>
          </a:p>
        </p:txBody>
      </p:sp>
    </p:spTree>
    <p:extLst>
      <p:ext uri="{BB962C8B-B14F-4D97-AF65-F5344CB8AC3E}">
        <p14:creationId xmlns:p14="http://schemas.microsoft.com/office/powerpoint/2010/main" val="286026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https://uhcc.hawaii.edu/career_explorer/skills/search_skill.php?t=light&amp;s=Multilingualism</a:t>
            </a:r>
          </a:p>
        </p:txBody>
      </p:sp>
      <p:sp>
        <p:nvSpPr>
          <p:cNvPr id="4" name="Slide Number Placeholder 3"/>
          <p:cNvSpPr>
            <a:spLocks noGrp="1"/>
          </p:cNvSpPr>
          <p:nvPr>
            <p:ph type="sldNum" sz="quarter" idx="10"/>
          </p:nvPr>
        </p:nvSpPr>
        <p:spPr/>
        <p:txBody>
          <a:bodyPr/>
          <a:lstStyle/>
          <a:p>
            <a:fld id="{AB62B080-69B7-43FB-A7CB-A67C0E8C612E}" type="slidenum">
              <a:rPr lang="en-US" smtClean="0"/>
              <a:t>22</a:t>
            </a:fld>
            <a:endParaRPr lang="en-US"/>
          </a:p>
        </p:txBody>
      </p:sp>
    </p:spTree>
    <p:extLst>
      <p:ext uri="{BB962C8B-B14F-4D97-AF65-F5344CB8AC3E}">
        <p14:creationId xmlns:p14="http://schemas.microsoft.com/office/powerpoint/2010/main" val="199888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a:t>
            </a:fld>
            <a:endParaRPr lang="en-US" sz="1200">
              <a:solidFill>
                <a:schemeClr val="dk1"/>
              </a:solidFill>
              <a:latin typeface="Arial"/>
              <a:ea typeface="Arial"/>
              <a:cs typeface="Arial"/>
              <a:sym typeface="Arial"/>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Additional information</a:t>
            </a:r>
            <a:r>
              <a:rPr lang="en-US" sz="1200" b="0" i="0" u="none" strike="noStrike" cap="none" baseline="0" dirty="0">
                <a:solidFill>
                  <a:schemeClr val="dk1"/>
                </a:solidFill>
                <a:latin typeface="Calibri"/>
                <a:ea typeface="Calibri"/>
                <a:cs typeface="Calibri"/>
                <a:sym typeface="Calibri"/>
              </a:rPr>
              <a:t> can be found at: nflrc.hawaii.edu/</a:t>
            </a:r>
            <a:r>
              <a:rPr lang="en-US" sz="1200" b="0" i="0" u="none" strike="noStrike" cap="none" baseline="0" dirty="0" err="1">
                <a:solidFill>
                  <a:schemeClr val="dk1"/>
                </a:solidFill>
                <a:latin typeface="Calibri"/>
                <a:ea typeface="Calibri"/>
                <a:cs typeface="Calibri"/>
                <a:sym typeface="Calibri"/>
              </a:rPr>
              <a:t>languageroadmap</a:t>
            </a:r>
            <a:endParaRPr lang="en-US"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baseline="0" dirty="0">
                <a:solidFill>
                  <a:schemeClr val="dk1"/>
                </a:solidFill>
                <a:latin typeface="+mn-lt"/>
                <a:ea typeface="Calibri"/>
                <a:cs typeface="Calibri"/>
                <a:sym typeface="Calibri"/>
              </a:rPr>
              <a:t>See also these videos: https://www.youtube.com/watch?v=kDuRG4RNHHE   </a:t>
            </a:r>
          </a:p>
          <a:p>
            <a:pPr marL="0" marR="0" lvl="0" indent="0" algn="l" rtl="0">
              <a:spcBef>
                <a:spcPts val="0"/>
              </a:spcBef>
              <a:buSzPct val="25000"/>
              <a:buNone/>
            </a:pPr>
            <a:r>
              <a:rPr lang="en-US" sz="1200" b="0" i="0" u="none" strike="noStrike" cap="none" baseline="0" dirty="0">
                <a:solidFill>
                  <a:schemeClr val="dk1"/>
                </a:solidFill>
                <a:latin typeface="+mn-lt"/>
                <a:ea typeface="Calibri"/>
                <a:cs typeface="Calibri"/>
                <a:sym typeface="Calibri"/>
              </a:rPr>
              <a:t>                                 https://www.youtube.com/watch?v=HRJtwVR59nQ</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1387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200" dirty="0"/>
              <a:t>annually provides interpreters for over 10,000 court proceedings;</a:t>
            </a:r>
            <a:r>
              <a:rPr lang="en-US" sz="1200" baseline="0" dirty="0"/>
              <a:t> Interpreter program has over 400 interpreters speaking over 50 languages</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05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200" dirty="0"/>
              <a:t>annually provides interpreters for over 10,000 court proceedings;</a:t>
            </a:r>
            <a:r>
              <a:rPr lang="en-US" sz="1200" baseline="0" dirty="0"/>
              <a:t> Interpreter program has over 400 interpreters speaking over 50 languages</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5510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25</a:t>
            </a:fld>
            <a:endParaRPr lang="en-US" sz="1200">
              <a:solidFill>
                <a:schemeClr val="dk1"/>
              </a:solidFill>
              <a:latin typeface="Arial"/>
              <a:ea typeface="Arial"/>
              <a:cs typeface="Arial"/>
              <a:sym typeface="Arial"/>
            </a:endParaRPr>
          </a:p>
        </p:txBody>
      </p:sp>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 pdf copy of the Hawai</a:t>
            </a:r>
            <a:r>
              <a:rPr lang="en-US" sz="1200" b="0" i="0" u="none" strike="noStrike" cap="none" baseline="0" dirty="0">
                <a:solidFill>
                  <a:schemeClr val="dk1"/>
                </a:solidFill>
                <a:latin typeface="Calibri"/>
                <a:ea typeface="Calibri"/>
                <a:cs typeface="Calibri"/>
                <a:sym typeface="Calibri"/>
              </a:rPr>
              <a:t>‘i</a:t>
            </a:r>
            <a:r>
              <a:rPr lang="en-US" sz="1200" b="0" i="0" u="none" strike="noStrike" cap="none" dirty="0">
                <a:solidFill>
                  <a:schemeClr val="dk1"/>
                </a:solidFill>
                <a:latin typeface="Calibri"/>
                <a:ea typeface="Calibri"/>
                <a:cs typeface="Calibri"/>
                <a:sym typeface="Calibri"/>
              </a:rPr>
              <a:t> Language Roadmap document can be found at: </a:t>
            </a:r>
          </a:p>
          <a:p>
            <a:pPr marL="0" marR="0" lvl="0" indent="0" algn="l" rtl="0">
              <a:spcBef>
                <a:spcPts val="0"/>
              </a:spcBef>
              <a:buSzPct val="25000"/>
              <a:buNone/>
            </a:pPr>
            <a:r>
              <a:rPr lang="en-US" sz="1200" b="0" i="0" u="none" strike="noStrike" cap="none" dirty="0">
                <a:solidFill>
                  <a:schemeClr val="dk1"/>
                </a:solidFill>
                <a:latin typeface="+mn-lt"/>
                <a:ea typeface="Calibri"/>
                <a:cs typeface="Calibri"/>
                <a:sym typeface="Calibri"/>
              </a:rPr>
              <a:t>http://nflrc.hawaii.edu/languageroadmap/wp-content/uploads/2013/09/HLRIfinalReport.pdf</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6697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sz="1200" dirty="0"/>
              <a:t>annually provides interpreters for over 10,000 court proceedings;</a:t>
            </a:r>
            <a:r>
              <a:rPr lang="en-US" sz="1200" baseline="0" dirty="0"/>
              <a:t> Interpreter program has over 400 interpreters speaking over 50 languages</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4899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
        <p:nvSpPr>
          <p:cNvPr id="531" name="Google Shape;53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2" name="Google Shape;532;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04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endParaRPr lang="en-US" altLang="en-US"/>
          </a:p>
        </p:txBody>
      </p:sp>
      <p:sp>
        <p:nvSpPr>
          <p:cNvPr id="2048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charset="0"/>
                <a:ea typeface="MS PGothic" pitchFamily="34" charset="-128"/>
              </a:defRPr>
            </a:lvl1pPr>
            <a:lvl2pPr marL="742950" indent="-285750">
              <a:defRPr sz="2400">
                <a:solidFill>
                  <a:schemeClr val="tx1"/>
                </a:solidFill>
                <a:latin typeface="Gill Sans" charset="0"/>
                <a:ea typeface="MS PGothic" pitchFamily="34" charset="-128"/>
              </a:defRPr>
            </a:lvl2pPr>
            <a:lvl3pPr marL="1143000" indent="-228600">
              <a:defRPr sz="2400">
                <a:solidFill>
                  <a:schemeClr val="tx1"/>
                </a:solidFill>
                <a:latin typeface="Gill Sans" charset="0"/>
                <a:ea typeface="MS PGothic" pitchFamily="34" charset="-128"/>
              </a:defRPr>
            </a:lvl3pPr>
            <a:lvl4pPr marL="1600200" indent="-228600">
              <a:defRPr sz="2400">
                <a:solidFill>
                  <a:schemeClr val="tx1"/>
                </a:solidFill>
                <a:latin typeface="Gill Sans" charset="0"/>
                <a:ea typeface="MS PGothic" pitchFamily="34" charset="-128"/>
              </a:defRPr>
            </a:lvl4pPr>
            <a:lvl5pPr marL="2057400" indent="-228600">
              <a:defRPr sz="24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charset="0"/>
                <a:ea typeface="MS PGothic" pitchFamily="34" charset="-128"/>
              </a:defRPr>
            </a:lvl9pPr>
          </a:lstStyle>
          <a:p>
            <a:r>
              <a:rPr lang="en-US" altLang="en-US" sz="1200"/>
              <a:t>Hawaii P-20 "Step Up" Campaign</a:t>
            </a:r>
          </a:p>
        </p:txBody>
      </p:sp>
      <p:sp>
        <p:nvSpPr>
          <p:cNvPr id="2048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charset="0"/>
                <a:ea typeface="MS PGothic" pitchFamily="34" charset="-128"/>
              </a:defRPr>
            </a:lvl1pPr>
            <a:lvl2pPr marL="742950" indent="-285750">
              <a:defRPr sz="2400">
                <a:solidFill>
                  <a:schemeClr val="tx1"/>
                </a:solidFill>
                <a:latin typeface="Gill Sans" charset="0"/>
                <a:ea typeface="MS PGothic" pitchFamily="34" charset="-128"/>
              </a:defRPr>
            </a:lvl2pPr>
            <a:lvl3pPr marL="1143000" indent="-228600">
              <a:defRPr sz="2400">
                <a:solidFill>
                  <a:schemeClr val="tx1"/>
                </a:solidFill>
                <a:latin typeface="Gill Sans" charset="0"/>
                <a:ea typeface="MS PGothic" pitchFamily="34" charset="-128"/>
              </a:defRPr>
            </a:lvl3pPr>
            <a:lvl4pPr marL="1600200" indent="-228600">
              <a:defRPr sz="2400">
                <a:solidFill>
                  <a:schemeClr val="tx1"/>
                </a:solidFill>
                <a:latin typeface="Gill Sans" charset="0"/>
                <a:ea typeface="MS PGothic" pitchFamily="34" charset="-128"/>
              </a:defRPr>
            </a:lvl4pPr>
            <a:lvl5pPr marL="2057400" indent="-228600">
              <a:defRPr sz="24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charset="0"/>
                <a:ea typeface="MS PGothic" pitchFamily="34" charset="-128"/>
              </a:defRPr>
            </a:lvl9pPr>
          </a:lstStyle>
          <a:p>
            <a:fld id="{A2282696-289F-4D28-961F-D39610906696}" type="datetime1">
              <a:rPr lang="en-US" altLang="en-US" sz="1200"/>
              <a:pPr/>
              <a:t>3/1/2023</a:t>
            </a:fld>
            <a:endParaRPr lang="en-US" altLang="en-US" sz="1200"/>
          </a:p>
        </p:txBody>
      </p:sp>
      <p:sp>
        <p:nvSpPr>
          <p:cNvPr id="2048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ill Sans" charset="0"/>
                <a:ea typeface="MS PGothic" pitchFamily="34" charset="-128"/>
              </a:defRPr>
            </a:lvl1pPr>
            <a:lvl2pPr marL="742950" indent="-285750">
              <a:defRPr sz="2400">
                <a:solidFill>
                  <a:schemeClr val="tx1"/>
                </a:solidFill>
                <a:latin typeface="Gill Sans" charset="0"/>
                <a:ea typeface="MS PGothic" pitchFamily="34" charset="-128"/>
              </a:defRPr>
            </a:lvl2pPr>
            <a:lvl3pPr marL="1143000" indent="-228600">
              <a:defRPr sz="2400">
                <a:solidFill>
                  <a:schemeClr val="tx1"/>
                </a:solidFill>
                <a:latin typeface="Gill Sans" charset="0"/>
                <a:ea typeface="MS PGothic" pitchFamily="34" charset="-128"/>
              </a:defRPr>
            </a:lvl3pPr>
            <a:lvl4pPr marL="1600200" indent="-228600">
              <a:defRPr sz="2400">
                <a:solidFill>
                  <a:schemeClr val="tx1"/>
                </a:solidFill>
                <a:latin typeface="Gill Sans" charset="0"/>
                <a:ea typeface="MS PGothic" pitchFamily="34" charset="-128"/>
              </a:defRPr>
            </a:lvl4pPr>
            <a:lvl5pPr marL="2057400" indent="-228600">
              <a:defRPr sz="2400">
                <a:solidFill>
                  <a:schemeClr val="tx1"/>
                </a:solidFill>
                <a:latin typeface="Gill Sans"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charset="0"/>
                <a:ea typeface="MS PGothic" pitchFamily="34" charset="-128"/>
              </a:defRPr>
            </a:lvl9pPr>
          </a:lstStyle>
          <a:p>
            <a:fld id="{FEFABF82-BEAE-4126-B654-46A82E7CEAA3}" type="slidenum">
              <a:rPr lang="en-US" altLang="en-US" sz="1200"/>
              <a:pPr/>
              <a:t>4</a:t>
            </a:fld>
            <a:endParaRPr lang="en-US" altLang="en-US" sz="1200"/>
          </a:p>
        </p:txBody>
      </p:sp>
    </p:spTree>
    <p:extLst>
      <p:ext uri="{BB962C8B-B14F-4D97-AF65-F5344CB8AC3E}">
        <p14:creationId xmlns:p14="http://schemas.microsoft.com/office/powerpoint/2010/main" val="386017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5</a:t>
            </a:fld>
            <a:endParaRPr lang="en-US" sz="1200">
              <a:solidFill>
                <a:schemeClr val="dk1"/>
              </a:solidFill>
              <a:latin typeface="Arial"/>
              <a:ea typeface="Arial"/>
              <a:cs typeface="Arial"/>
              <a:sym typeface="Arial"/>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Tree>
    <p:extLst>
      <p:ext uri="{BB962C8B-B14F-4D97-AF65-F5344CB8AC3E}">
        <p14:creationId xmlns:p14="http://schemas.microsoft.com/office/powerpoint/2010/main" val="370096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More information</a:t>
            </a:r>
            <a:r>
              <a:rPr lang="en-US" baseline="0" dirty="0"/>
              <a:t> about the Seal of Biliteracy can be found on the DOE website: </a:t>
            </a:r>
          </a:p>
          <a:p>
            <a:pPr lvl="0">
              <a:spcBef>
                <a:spcPts val="0"/>
              </a:spcBef>
              <a:buNone/>
            </a:pPr>
            <a:r>
              <a:rPr lang="en-US" dirty="0"/>
              <a:t>http://www.hawaiipublicschools.org/TeachingAndLearning/StudentLearning/GraduationRequirements/Pages/Seal-of-Biliteracy.aspx</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74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More information</a:t>
            </a:r>
            <a:r>
              <a:rPr lang="en-US" baseline="0" dirty="0"/>
              <a:t> about the Seal of Biliteracy can be found on the DOE website: </a:t>
            </a:r>
          </a:p>
          <a:p>
            <a:pPr lvl="0">
              <a:spcBef>
                <a:spcPts val="0"/>
              </a:spcBef>
              <a:buNone/>
            </a:pPr>
            <a:r>
              <a:rPr lang="en-US" dirty="0"/>
              <a:t>http://www.hawaiipublicschools.org/TeachingAndLearning/StudentLearning/GraduationRequirements/Pages/Seal-of-Biliteracy.aspx</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76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0C107F-EB48-7B4A-B174-1E4CC72605D0}" type="slidenum">
              <a:rPr lang="en-US" sz="1200"/>
              <a:pPr/>
              <a:t>8</a:t>
            </a:fld>
            <a:endParaRPr lang="en-US" sz="1200"/>
          </a:p>
        </p:txBody>
      </p:sp>
      <p:sp>
        <p:nvSpPr>
          <p:cNvPr id="55298" name="Rectangle 2"/>
          <p:cNvSpPr>
            <a:spLocks noGrp="1" noRot="1" noChangeAspect="1" noChangeArrowheads="1" noTextEdit="1"/>
          </p:cNvSpPr>
          <p:nvPr>
            <p:ph type="sldImg"/>
          </p:nvPr>
        </p:nvSpPr>
        <p:spPr>
          <a:ln/>
          <a:extLst/>
        </p:spPr>
      </p:sp>
      <p:sp>
        <p:nvSpPr>
          <p:cNvPr id="46084" name="Rectangle 3"/>
          <p:cNvSpPr>
            <a:spLocks noGrp="1" noChangeArrowheads="1"/>
          </p:cNvSpPr>
          <p:nvPr>
            <p:ph type="body" idx="1"/>
          </p:nvPr>
        </p:nvSpPr>
        <p:spPr>
          <a:noFill/>
          <a:extLst>
            <a:ext uri="{FAA26D3D-D897-4be2-8F04-BA451C77F1D7}">
              <ma14:placeholderFlag xmlns="" xmlns:ma14="http://schemas.microsoft.com/office/mac/drawingml/2011/main" val="1"/>
            </a:ext>
          </a:extLst>
        </p:spPr>
        <p:txBody>
          <a:bodyPr/>
          <a:lstStyle/>
          <a:p>
            <a:pPr eaLnBrk="1" hangingPunct="1"/>
            <a:r>
              <a:rPr lang="en-US" dirty="0"/>
              <a:t>A video of this panel presentation</a:t>
            </a:r>
            <a:r>
              <a:rPr lang="en-US" baseline="0" dirty="0"/>
              <a:t> is available on YouTube.: https://www.youtube.com/watch?v=o3rY_esftjM </a:t>
            </a:r>
            <a:endParaRPr lang="en-US" dirty="0"/>
          </a:p>
        </p:txBody>
      </p:sp>
    </p:spTree>
    <p:extLst>
      <p:ext uri="{BB962C8B-B14F-4D97-AF65-F5344CB8AC3E}">
        <p14:creationId xmlns:p14="http://schemas.microsoft.com/office/powerpoint/2010/main" val="1655787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Hawai</a:t>
            </a:r>
            <a:r>
              <a:rPr lang="en-US" baseline="0" dirty="0"/>
              <a:t>‘i Language Roadmap, in collaboration with the Hawai‘i DOE and co-sponsored by the State of Hawai‘i Office of Language Access</a:t>
            </a:r>
          </a:p>
          <a:p>
            <a:pPr lvl="0">
              <a:spcBef>
                <a:spcPts val="0"/>
              </a:spcBef>
              <a:buNone/>
            </a:pPr>
            <a:r>
              <a:rPr lang="en-US" baseline="0" dirty="0"/>
              <a:t>held the first Multilingual Career Development Day (which included a Multilingual Career Fair) on March 28, 2018.  Student evaluations</a:t>
            </a:r>
          </a:p>
          <a:p>
            <a:pPr lvl="0">
              <a:spcBef>
                <a:spcPts val="0"/>
              </a:spcBef>
              <a:buNone/>
            </a:pPr>
            <a:r>
              <a:rPr lang="en-US" baseline="0" dirty="0"/>
              <a:t>included the comments presented on the right of the slide.</a:t>
            </a:r>
            <a:endParaRPr dirty="0"/>
          </a:p>
        </p:txBody>
      </p:sp>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55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https://www.bls.gov/oes/current/oes273091.htm</a:t>
            </a:r>
          </a:p>
        </p:txBody>
      </p:sp>
      <p:sp>
        <p:nvSpPr>
          <p:cNvPr id="4" name="Slide Number Placeholder 3"/>
          <p:cNvSpPr>
            <a:spLocks noGrp="1"/>
          </p:cNvSpPr>
          <p:nvPr>
            <p:ph type="sldNum" sz="quarter" idx="10"/>
          </p:nvPr>
        </p:nvSpPr>
        <p:spPr/>
        <p:txBody>
          <a:bodyPr/>
          <a:lstStyle/>
          <a:p>
            <a:fld id="{AB62B080-69B7-43FB-A7CB-A67C0E8C612E}" type="slidenum">
              <a:rPr lang="en-US" smtClean="0"/>
              <a:t>12</a:t>
            </a:fld>
            <a:endParaRPr lang="en-US"/>
          </a:p>
        </p:txBody>
      </p:sp>
    </p:spTree>
    <p:extLst>
      <p:ext uri="{BB962C8B-B14F-4D97-AF65-F5344CB8AC3E}">
        <p14:creationId xmlns:p14="http://schemas.microsoft.com/office/powerpoint/2010/main" val="21647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BFABD2E-6325-458C-814C-8A08E5AF24C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90985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ABD2E-6325-458C-814C-8A08E5AF24C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137640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ABD2E-6325-458C-814C-8A08E5AF24C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379864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ABD2E-6325-458C-814C-8A08E5AF24C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414850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ABD2E-6325-458C-814C-8A08E5AF24C4}"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2835452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FABD2E-6325-458C-814C-8A08E5AF24C4}"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7427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FABD2E-6325-458C-814C-8A08E5AF24C4}"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200698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ABD2E-6325-458C-814C-8A08E5AF24C4}"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11105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ABD2E-6325-458C-814C-8A08E5AF24C4}"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284699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ABD2E-6325-458C-814C-8A08E5AF24C4}"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188164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FABD2E-6325-458C-814C-8A08E5AF24C4}"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D4AC98-936A-4E08-A4E3-BCC0AD97A0A2}" type="slidenum">
              <a:rPr lang="en-US" smtClean="0"/>
              <a:t>‹#›</a:t>
            </a:fld>
            <a:endParaRPr lang="en-US"/>
          </a:p>
        </p:txBody>
      </p:sp>
    </p:spTree>
    <p:extLst>
      <p:ext uri="{BB962C8B-B14F-4D97-AF65-F5344CB8AC3E}">
        <p14:creationId xmlns:p14="http://schemas.microsoft.com/office/powerpoint/2010/main" val="87065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ABD2E-6325-458C-814C-8A08E5AF24C4}" type="datetimeFigureOut">
              <a:rPr lang="en-US" smtClean="0"/>
              <a:t>3/1/2023</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4AC98-936A-4E08-A4E3-BCC0AD97A0A2}" type="slidenum">
              <a:rPr lang="en-US" smtClean="0"/>
              <a:t>‹#›</a:t>
            </a:fld>
            <a:endParaRPr lang="en-US"/>
          </a:p>
        </p:txBody>
      </p:sp>
    </p:spTree>
    <p:extLst>
      <p:ext uri="{BB962C8B-B14F-4D97-AF65-F5344CB8AC3E}">
        <p14:creationId xmlns:p14="http://schemas.microsoft.com/office/powerpoint/2010/main" val="192836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ourts.state.hi.us/docs/services/tiers_of_designation.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roadmap@hawaii.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hawaiipublicschools.org/TeachingAndLearning/StudentLearning/GraduationRequirements/Pages/Seal-of-Biliteracy.aspx#:~:text=The%20Seal%20of%20Biliteracy%20is%20an%20award%20given,including%20American%20Sign%20Language%2C%20by%20high%20school%20graduation."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3648" y="4855466"/>
            <a:ext cx="1295155" cy="1094995"/>
          </a:xfrm>
          <a:prstGeom prst="rect">
            <a:avLst/>
          </a:prstGeom>
        </p:spPr>
      </p:pic>
      <p:pic>
        <p:nvPicPr>
          <p:cNvPr id="3" name="Picture 2" descr="http://nflrc.hawaii.edu/languageroadmap/wp-content/uploads/2014/03/HLRIlogo_bannerBLACKb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97" y="5143505"/>
            <a:ext cx="6572251" cy="800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175" y="1057802"/>
            <a:ext cx="8791956" cy="2523768"/>
          </a:xfrm>
          <a:prstGeom prst="rect">
            <a:avLst/>
          </a:prstGeom>
          <a:solidFill>
            <a:schemeClr val="bg1"/>
          </a:solidFill>
        </p:spPr>
        <p:txBody>
          <a:bodyPr wrap="square">
            <a:spAutoFit/>
          </a:bodyPr>
          <a:lstStyle/>
          <a:p>
            <a:pPr algn="ctr"/>
            <a:r>
              <a:rPr lang="en-US" sz="3200" b="1" dirty="0"/>
              <a:t>Strengthening Equity and Diversity:</a:t>
            </a:r>
          </a:p>
          <a:p>
            <a:pPr algn="ctr"/>
            <a:r>
              <a:rPr lang="en-US" sz="3200" b="1" dirty="0"/>
              <a:t>A Career Pathway for Interpreters and Translators</a:t>
            </a:r>
          </a:p>
          <a:p>
            <a:pPr algn="ctr"/>
            <a:endParaRPr lang="en-US" sz="3000" dirty="0"/>
          </a:p>
          <a:p>
            <a:pPr algn="ctr"/>
            <a:endParaRPr lang="en-US" sz="2400" i="1" dirty="0">
              <a:solidFill>
                <a:srgbClr val="00B0F0"/>
              </a:solidFill>
            </a:endParaRPr>
          </a:p>
          <a:p>
            <a:pPr algn="ctr"/>
            <a:r>
              <a:rPr lang="en-US" sz="2000" i="1" dirty="0">
                <a:solidFill>
                  <a:srgbClr val="00B0F0"/>
                </a:solidFill>
              </a:rPr>
              <a:t>WDC Sector Strategies and Career Pathways Committee</a:t>
            </a:r>
          </a:p>
          <a:p>
            <a:pPr algn="ctr"/>
            <a:r>
              <a:rPr lang="en-US" sz="2000" i="1" dirty="0">
                <a:solidFill>
                  <a:srgbClr val="00B0F0"/>
                </a:solidFill>
              </a:rPr>
              <a:t>February 2, 2023</a:t>
            </a:r>
          </a:p>
        </p:txBody>
      </p:sp>
      <p:sp>
        <p:nvSpPr>
          <p:cNvPr id="5" name="Rectangle 4"/>
          <p:cNvSpPr/>
          <p:nvPr/>
        </p:nvSpPr>
        <p:spPr>
          <a:xfrm>
            <a:off x="233175" y="3849664"/>
            <a:ext cx="4101084" cy="784830"/>
          </a:xfrm>
          <a:prstGeom prst="rect">
            <a:avLst/>
          </a:prstGeom>
        </p:spPr>
        <p:txBody>
          <a:bodyPr wrap="square">
            <a:spAutoFit/>
          </a:bodyPr>
          <a:lstStyle/>
          <a:p>
            <a:r>
              <a:rPr lang="en-US" sz="1500" i="1" dirty="0">
                <a:solidFill>
                  <a:srgbClr val="00B0F0"/>
                </a:solidFill>
              </a:rPr>
              <a:t>Dina Yoshimi,</a:t>
            </a:r>
            <a:r>
              <a:rPr lang="en-US" sz="1500" i="1" dirty="0"/>
              <a:t> Ph.D.</a:t>
            </a:r>
          </a:p>
          <a:p>
            <a:r>
              <a:rPr lang="en-US" sz="1500" i="1" dirty="0"/>
              <a:t>Director, Hawai‘i Language Roadmap,</a:t>
            </a:r>
          </a:p>
          <a:p>
            <a:r>
              <a:rPr lang="en-US" sz="1500" i="1" dirty="0"/>
              <a:t>College of Arts, Languages and Letters, UH-</a:t>
            </a:r>
            <a:r>
              <a:rPr lang="en-US" sz="1500" i="1" dirty="0" err="1"/>
              <a:t>Mānoa</a:t>
            </a:r>
            <a:endParaRPr lang="en-US" sz="1500" i="1" dirty="0"/>
          </a:p>
        </p:txBody>
      </p:sp>
    </p:spTree>
    <p:extLst>
      <p:ext uri="{BB962C8B-B14F-4D97-AF65-F5344CB8AC3E}">
        <p14:creationId xmlns:p14="http://schemas.microsoft.com/office/powerpoint/2010/main" val="343117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82616" y="682269"/>
            <a:ext cx="294005" cy="508000"/>
          </a:xfrm>
          <a:prstGeom prst="rect">
            <a:avLst/>
          </a:prstGeom>
        </p:spPr>
        <p:txBody>
          <a:bodyPr vert="horz" wrap="square" lIns="0" tIns="0" rIns="0" bIns="0" rtlCol="0">
            <a:spAutoFit/>
          </a:bodyPr>
          <a:lstStyle/>
          <a:p>
            <a:pPr>
              <a:lnSpc>
                <a:spcPts val="3800"/>
              </a:lnSpc>
            </a:pPr>
            <a:r>
              <a:rPr sz="4000" spc="-5" dirty="0">
                <a:solidFill>
                  <a:srgbClr val="FFFFFF"/>
                </a:solidFill>
                <a:latin typeface="Calibri"/>
                <a:cs typeface="Calibri"/>
              </a:rPr>
              <a:t>A</a:t>
            </a:r>
            <a:endParaRPr sz="4000">
              <a:latin typeface="Calibri"/>
              <a:cs typeface="Calibri"/>
            </a:endParaRPr>
          </a:p>
        </p:txBody>
      </p:sp>
      <p:grpSp>
        <p:nvGrpSpPr>
          <p:cNvPr id="3" name="object 3"/>
          <p:cNvGrpSpPr/>
          <p:nvPr/>
        </p:nvGrpSpPr>
        <p:grpSpPr>
          <a:xfrm>
            <a:off x="-4762" y="325945"/>
            <a:ext cx="9153525" cy="1050925"/>
            <a:chOff x="-4762" y="325945"/>
            <a:chExt cx="9153525" cy="1050925"/>
          </a:xfrm>
        </p:grpSpPr>
        <p:sp>
          <p:nvSpPr>
            <p:cNvPr id="4" name="object 4"/>
            <p:cNvSpPr/>
            <p:nvPr/>
          </p:nvSpPr>
          <p:spPr>
            <a:xfrm>
              <a:off x="0" y="330708"/>
              <a:ext cx="9144000" cy="1041400"/>
            </a:xfrm>
            <a:custGeom>
              <a:avLst/>
              <a:gdLst/>
              <a:ahLst/>
              <a:cxnLst/>
              <a:rect l="l" t="t" r="r" b="b"/>
              <a:pathLst>
                <a:path w="9144000" h="1041400">
                  <a:moveTo>
                    <a:pt x="9144000" y="0"/>
                  </a:moveTo>
                  <a:lnTo>
                    <a:pt x="0" y="0"/>
                  </a:lnTo>
                  <a:lnTo>
                    <a:pt x="0" y="1040892"/>
                  </a:lnTo>
                  <a:lnTo>
                    <a:pt x="9144000" y="1040892"/>
                  </a:lnTo>
                  <a:lnTo>
                    <a:pt x="9144000" y="0"/>
                  </a:lnTo>
                  <a:close/>
                </a:path>
              </a:pathLst>
            </a:custGeom>
            <a:solidFill>
              <a:srgbClr val="FAC503"/>
            </a:solidFill>
          </p:spPr>
          <p:txBody>
            <a:bodyPr wrap="square" lIns="0" tIns="0" rIns="0" bIns="0" rtlCol="0"/>
            <a:lstStyle/>
            <a:p>
              <a:endParaRPr/>
            </a:p>
          </p:txBody>
        </p:sp>
        <p:sp>
          <p:nvSpPr>
            <p:cNvPr id="5" name="object 5"/>
            <p:cNvSpPr/>
            <p:nvPr/>
          </p:nvSpPr>
          <p:spPr>
            <a:xfrm>
              <a:off x="0" y="330708"/>
              <a:ext cx="9144000" cy="1041400"/>
            </a:xfrm>
            <a:custGeom>
              <a:avLst/>
              <a:gdLst/>
              <a:ahLst/>
              <a:cxnLst/>
              <a:rect l="l" t="t" r="r" b="b"/>
              <a:pathLst>
                <a:path w="9144000" h="1041400">
                  <a:moveTo>
                    <a:pt x="0" y="1040892"/>
                  </a:moveTo>
                  <a:lnTo>
                    <a:pt x="9144000" y="1040892"/>
                  </a:lnTo>
                  <a:lnTo>
                    <a:pt x="9144000" y="0"/>
                  </a:lnTo>
                  <a:lnTo>
                    <a:pt x="0" y="0"/>
                  </a:lnTo>
                  <a:lnTo>
                    <a:pt x="0" y="1040892"/>
                  </a:lnTo>
                  <a:close/>
                </a:path>
              </a:pathLst>
            </a:custGeom>
            <a:ln w="9144">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1907794" y="277748"/>
            <a:ext cx="5894705" cy="1109345"/>
          </a:xfrm>
          <a:prstGeom prst="rect">
            <a:avLst/>
          </a:prstGeom>
        </p:spPr>
        <p:txBody>
          <a:bodyPr vert="horz" wrap="square" lIns="0" tIns="12700" rIns="0" bIns="0" rtlCol="0">
            <a:spAutoFit/>
          </a:bodyPr>
          <a:lstStyle/>
          <a:p>
            <a:pPr marL="638810">
              <a:lnSpc>
                <a:spcPts val="4265"/>
              </a:lnSpc>
              <a:spcBef>
                <a:spcPts val="100"/>
              </a:spcBef>
            </a:pPr>
            <a:r>
              <a:rPr sz="3600" spc="-5" dirty="0">
                <a:solidFill>
                  <a:srgbClr val="000000"/>
                </a:solidFill>
                <a:latin typeface="Arial"/>
                <a:cs typeface="Arial"/>
              </a:rPr>
              <a:t>The</a:t>
            </a:r>
            <a:r>
              <a:rPr sz="3600" spc="-15" dirty="0">
                <a:solidFill>
                  <a:srgbClr val="000000"/>
                </a:solidFill>
                <a:latin typeface="Arial"/>
                <a:cs typeface="Arial"/>
              </a:rPr>
              <a:t> </a:t>
            </a:r>
            <a:r>
              <a:rPr sz="3600" spc="-5" dirty="0">
                <a:solidFill>
                  <a:srgbClr val="000000"/>
                </a:solidFill>
                <a:latin typeface="Arial"/>
                <a:cs typeface="Arial"/>
              </a:rPr>
              <a:t>Global</a:t>
            </a:r>
            <a:r>
              <a:rPr sz="3600" spc="-10" dirty="0">
                <a:solidFill>
                  <a:srgbClr val="000000"/>
                </a:solidFill>
                <a:latin typeface="Arial"/>
                <a:cs typeface="Arial"/>
              </a:rPr>
              <a:t> </a:t>
            </a:r>
            <a:r>
              <a:rPr sz="3600" spc="-5" dirty="0">
                <a:solidFill>
                  <a:srgbClr val="000000"/>
                </a:solidFill>
                <a:latin typeface="Arial"/>
                <a:cs typeface="Arial"/>
              </a:rPr>
              <a:t>Seal:</a:t>
            </a:r>
            <a:endParaRPr sz="3600">
              <a:latin typeface="Arial"/>
              <a:cs typeface="Arial"/>
            </a:endParaRPr>
          </a:p>
          <a:p>
            <a:pPr marL="12700">
              <a:lnSpc>
                <a:spcPts val="4265"/>
              </a:lnSpc>
            </a:pPr>
            <a:r>
              <a:rPr sz="3600" dirty="0">
                <a:solidFill>
                  <a:srgbClr val="000000"/>
                </a:solidFill>
                <a:latin typeface="Arial"/>
                <a:cs typeface="Arial"/>
              </a:rPr>
              <a:t>A</a:t>
            </a:r>
            <a:r>
              <a:rPr sz="3600" spc="-229" dirty="0">
                <a:solidFill>
                  <a:srgbClr val="000000"/>
                </a:solidFill>
                <a:latin typeface="Arial"/>
                <a:cs typeface="Arial"/>
              </a:rPr>
              <a:t> </a:t>
            </a:r>
            <a:r>
              <a:rPr sz="3600" dirty="0">
                <a:solidFill>
                  <a:srgbClr val="000000"/>
                </a:solidFill>
                <a:latin typeface="Arial"/>
                <a:cs typeface="Arial"/>
              </a:rPr>
              <a:t>new</a:t>
            </a:r>
            <a:r>
              <a:rPr sz="3600" spc="-35" dirty="0">
                <a:solidFill>
                  <a:srgbClr val="000000"/>
                </a:solidFill>
                <a:latin typeface="Arial"/>
                <a:cs typeface="Arial"/>
              </a:rPr>
              <a:t> </a:t>
            </a:r>
            <a:r>
              <a:rPr sz="3600" dirty="0">
                <a:solidFill>
                  <a:srgbClr val="000000"/>
                </a:solidFill>
                <a:latin typeface="Arial"/>
                <a:cs typeface="Arial"/>
              </a:rPr>
              <a:t>post-secondary</a:t>
            </a:r>
            <a:r>
              <a:rPr sz="3600" spc="-55" dirty="0">
                <a:solidFill>
                  <a:srgbClr val="000000"/>
                </a:solidFill>
                <a:latin typeface="Arial"/>
                <a:cs typeface="Arial"/>
              </a:rPr>
              <a:t> </a:t>
            </a:r>
            <a:r>
              <a:rPr sz="3600" dirty="0">
                <a:solidFill>
                  <a:srgbClr val="000000"/>
                </a:solidFill>
                <a:latin typeface="Arial"/>
                <a:cs typeface="Arial"/>
              </a:rPr>
              <a:t>option</a:t>
            </a:r>
            <a:endParaRPr sz="3600">
              <a:latin typeface="Arial"/>
              <a:cs typeface="Arial"/>
            </a:endParaRPr>
          </a:p>
        </p:txBody>
      </p:sp>
      <p:grpSp>
        <p:nvGrpSpPr>
          <p:cNvPr id="7" name="object 7"/>
          <p:cNvGrpSpPr/>
          <p:nvPr/>
        </p:nvGrpSpPr>
        <p:grpSpPr>
          <a:xfrm>
            <a:off x="373379" y="257556"/>
            <a:ext cx="5537200" cy="3611879"/>
            <a:chOff x="373379" y="257556"/>
            <a:chExt cx="5537200" cy="3611879"/>
          </a:xfrm>
        </p:grpSpPr>
        <p:pic>
          <p:nvPicPr>
            <p:cNvPr id="8" name="object 8"/>
            <p:cNvPicPr/>
            <p:nvPr/>
          </p:nvPicPr>
          <p:blipFill>
            <a:blip r:embed="rId2" cstate="print"/>
            <a:stretch>
              <a:fillRect/>
            </a:stretch>
          </p:blipFill>
          <p:spPr>
            <a:xfrm>
              <a:off x="373379" y="257556"/>
              <a:ext cx="940307" cy="1269492"/>
            </a:xfrm>
            <a:prstGeom prst="rect">
              <a:avLst/>
            </a:prstGeom>
          </p:spPr>
        </p:pic>
        <p:pic>
          <p:nvPicPr>
            <p:cNvPr id="9" name="object 9"/>
            <p:cNvPicPr/>
            <p:nvPr/>
          </p:nvPicPr>
          <p:blipFill>
            <a:blip r:embed="rId3" cstate="print"/>
            <a:stretch>
              <a:fillRect/>
            </a:stretch>
          </p:blipFill>
          <p:spPr>
            <a:xfrm>
              <a:off x="3233928" y="1479803"/>
              <a:ext cx="2676144" cy="2389632"/>
            </a:xfrm>
            <a:prstGeom prst="rect">
              <a:avLst/>
            </a:prstGeom>
          </p:spPr>
        </p:pic>
      </p:grpSp>
      <p:sp>
        <p:nvSpPr>
          <p:cNvPr id="10" name="object 10"/>
          <p:cNvSpPr txBox="1"/>
          <p:nvPr/>
        </p:nvSpPr>
        <p:spPr>
          <a:xfrm>
            <a:off x="2116582" y="5116829"/>
            <a:ext cx="4919345" cy="878205"/>
          </a:xfrm>
          <a:prstGeom prst="rect">
            <a:avLst/>
          </a:prstGeom>
        </p:spPr>
        <p:txBody>
          <a:bodyPr vert="horz" wrap="square" lIns="0" tIns="12065" rIns="0" bIns="0" rtlCol="0">
            <a:spAutoFit/>
          </a:bodyPr>
          <a:lstStyle/>
          <a:p>
            <a:pPr marL="1734820" marR="5080" indent="-1722755">
              <a:lnSpc>
                <a:spcPct val="100000"/>
              </a:lnSpc>
              <a:spcBef>
                <a:spcPts val="95"/>
              </a:spcBef>
            </a:pPr>
            <a:r>
              <a:rPr sz="2800" spc="-10" dirty="0">
                <a:solidFill>
                  <a:srgbClr val="FFFFFF"/>
                </a:solidFill>
                <a:latin typeface="Calibri"/>
                <a:cs typeface="Calibri"/>
              </a:rPr>
              <a:t>Assessments</a:t>
            </a:r>
            <a:r>
              <a:rPr sz="2800" spc="60" dirty="0">
                <a:solidFill>
                  <a:srgbClr val="FFFFFF"/>
                </a:solidFill>
                <a:latin typeface="Calibri"/>
                <a:cs typeface="Calibri"/>
              </a:rPr>
              <a:t> </a:t>
            </a:r>
            <a:r>
              <a:rPr sz="2800" spc="-15" dirty="0">
                <a:solidFill>
                  <a:srgbClr val="FFFFFF"/>
                </a:solidFill>
                <a:latin typeface="Calibri"/>
                <a:cs typeface="Calibri"/>
              </a:rPr>
              <a:t>available</a:t>
            </a:r>
            <a:r>
              <a:rPr sz="2800" dirty="0">
                <a:solidFill>
                  <a:srgbClr val="FFFFFF"/>
                </a:solidFill>
                <a:latin typeface="Calibri"/>
                <a:cs typeface="Calibri"/>
              </a:rPr>
              <a:t> </a:t>
            </a:r>
            <a:r>
              <a:rPr sz="2800" spc="-5" dirty="0">
                <a:solidFill>
                  <a:srgbClr val="FFFFFF"/>
                </a:solidFill>
                <a:latin typeface="Calibri"/>
                <a:cs typeface="Calibri"/>
              </a:rPr>
              <a:t>in</a:t>
            </a:r>
            <a:r>
              <a:rPr sz="2800" spc="20" dirty="0">
                <a:solidFill>
                  <a:srgbClr val="FFFFFF"/>
                </a:solidFill>
                <a:latin typeface="Calibri"/>
                <a:cs typeface="Calibri"/>
              </a:rPr>
              <a:t> </a:t>
            </a:r>
            <a:r>
              <a:rPr sz="2800" spc="-15" dirty="0">
                <a:solidFill>
                  <a:srgbClr val="FFFFFF"/>
                </a:solidFill>
                <a:latin typeface="Calibri"/>
                <a:cs typeface="Calibri"/>
              </a:rPr>
              <a:t>over</a:t>
            </a:r>
            <a:r>
              <a:rPr sz="2800" spc="5" dirty="0">
                <a:solidFill>
                  <a:srgbClr val="FFFFFF"/>
                </a:solidFill>
                <a:latin typeface="Calibri"/>
                <a:cs typeface="Calibri"/>
              </a:rPr>
              <a:t> </a:t>
            </a:r>
            <a:r>
              <a:rPr sz="2800" spc="-5" dirty="0">
                <a:solidFill>
                  <a:srgbClr val="FFFFFF"/>
                </a:solidFill>
                <a:latin typeface="Calibri"/>
                <a:cs typeface="Calibri"/>
              </a:rPr>
              <a:t>100 </a:t>
            </a:r>
            <a:r>
              <a:rPr sz="2800" spc="-620" dirty="0">
                <a:solidFill>
                  <a:srgbClr val="FFFFFF"/>
                </a:solidFill>
                <a:latin typeface="Calibri"/>
                <a:cs typeface="Calibri"/>
              </a:rPr>
              <a:t> </a:t>
            </a:r>
            <a:r>
              <a:rPr sz="2800" spc="-5" dirty="0">
                <a:solidFill>
                  <a:srgbClr val="FFFFFF"/>
                </a:solidFill>
                <a:latin typeface="Calibri"/>
                <a:cs typeface="Calibri"/>
              </a:rPr>
              <a:t>languages</a:t>
            </a:r>
            <a:endParaRPr sz="2800">
              <a:latin typeface="Calibri"/>
              <a:cs typeface="Calibri"/>
            </a:endParaRPr>
          </a:p>
        </p:txBody>
      </p:sp>
      <p:pic>
        <p:nvPicPr>
          <p:cNvPr id="11" name="object 11"/>
          <p:cNvPicPr/>
          <p:nvPr/>
        </p:nvPicPr>
        <p:blipFill>
          <a:blip r:embed="rId4" cstate="print"/>
          <a:stretch>
            <a:fillRect/>
          </a:stretch>
        </p:blipFill>
        <p:spPr>
          <a:xfrm>
            <a:off x="812291" y="4114800"/>
            <a:ext cx="7848600" cy="2590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815840" y="2438400"/>
            <a:ext cx="4296156" cy="3209544"/>
          </a:xfrm>
          <a:prstGeom prst="rect">
            <a:avLst/>
          </a:prstGeom>
        </p:spPr>
      </p:pic>
      <p:grpSp>
        <p:nvGrpSpPr>
          <p:cNvPr id="3" name="object 3"/>
          <p:cNvGrpSpPr/>
          <p:nvPr/>
        </p:nvGrpSpPr>
        <p:grpSpPr>
          <a:xfrm>
            <a:off x="10668" y="1648967"/>
            <a:ext cx="4714240" cy="4788535"/>
            <a:chOff x="10668" y="1648967"/>
            <a:chExt cx="4714240" cy="4788535"/>
          </a:xfrm>
        </p:grpSpPr>
        <p:pic>
          <p:nvPicPr>
            <p:cNvPr id="4" name="object 4"/>
            <p:cNvPicPr/>
            <p:nvPr/>
          </p:nvPicPr>
          <p:blipFill>
            <a:blip r:embed="rId3" cstate="print"/>
            <a:stretch>
              <a:fillRect/>
            </a:stretch>
          </p:blipFill>
          <p:spPr>
            <a:xfrm>
              <a:off x="10668" y="1648967"/>
              <a:ext cx="4713731" cy="4788408"/>
            </a:xfrm>
            <a:prstGeom prst="rect">
              <a:avLst/>
            </a:prstGeom>
          </p:spPr>
        </p:pic>
        <p:sp>
          <p:nvSpPr>
            <p:cNvPr id="5" name="object 5"/>
            <p:cNvSpPr/>
            <p:nvPr/>
          </p:nvSpPr>
          <p:spPr>
            <a:xfrm>
              <a:off x="2771901" y="3533520"/>
              <a:ext cx="986155" cy="481330"/>
            </a:xfrm>
            <a:custGeom>
              <a:avLst/>
              <a:gdLst/>
              <a:ahLst/>
              <a:cxnLst/>
              <a:rect l="l" t="t" r="r" b="b"/>
              <a:pathLst>
                <a:path w="986154" h="481329">
                  <a:moveTo>
                    <a:pt x="211962" y="0"/>
                  </a:moveTo>
                  <a:lnTo>
                    <a:pt x="0" y="269239"/>
                  </a:lnTo>
                  <a:lnTo>
                    <a:pt x="269240" y="481202"/>
                  </a:lnTo>
                  <a:lnTo>
                    <a:pt x="254889" y="360933"/>
                  </a:lnTo>
                  <a:lnTo>
                    <a:pt x="985774" y="273811"/>
                  </a:lnTo>
                  <a:lnTo>
                    <a:pt x="957199" y="33274"/>
                  </a:lnTo>
                  <a:lnTo>
                    <a:pt x="226187" y="120268"/>
                  </a:lnTo>
                  <a:lnTo>
                    <a:pt x="211962" y="0"/>
                  </a:lnTo>
                  <a:close/>
                </a:path>
              </a:pathLst>
            </a:custGeom>
            <a:solidFill>
              <a:srgbClr val="FFCC00"/>
            </a:solidFill>
          </p:spPr>
          <p:txBody>
            <a:bodyPr wrap="square" lIns="0" tIns="0" rIns="0" bIns="0" rtlCol="0"/>
            <a:lstStyle/>
            <a:p>
              <a:endParaRPr/>
            </a:p>
          </p:txBody>
        </p:sp>
        <p:sp>
          <p:nvSpPr>
            <p:cNvPr id="6" name="object 6"/>
            <p:cNvSpPr/>
            <p:nvPr/>
          </p:nvSpPr>
          <p:spPr>
            <a:xfrm>
              <a:off x="2771901" y="3533520"/>
              <a:ext cx="986155" cy="481330"/>
            </a:xfrm>
            <a:custGeom>
              <a:avLst/>
              <a:gdLst/>
              <a:ahLst/>
              <a:cxnLst/>
              <a:rect l="l" t="t" r="r" b="b"/>
              <a:pathLst>
                <a:path w="986154" h="481329">
                  <a:moveTo>
                    <a:pt x="985774" y="273811"/>
                  </a:moveTo>
                  <a:lnTo>
                    <a:pt x="254889" y="360933"/>
                  </a:lnTo>
                  <a:lnTo>
                    <a:pt x="269240" y="481202"/>
                  </a:lnTo>
                  <a:lnTo>
                    <a:pt x="0" y="269239"/>
                  </a:lnTo>
                  <a:lnTo>
                    <a:pt x="211962" y="0"/>
                  </a:lnTo>
                  <a:lnTo>
                    <a:pt x="226187" y="120268"/>
                  </a:lnTo>
                  <a:lnTo>
                    <a:pt x="957199" y="33274"/>
                  </a:lnTo>
                  <a:lnTo>
                    <a:pt x="985774" y="273811"/>
                  </a:lnTo>
                  <a:close/>
                </a:path>
              </a:pathLst>
            </a:custGeom>
            <a:ln w="25399">
              <a:solidFill>
                <a:srgbClr val="385D89"/>
              </a:solidFill>
            </a:ln>
          </p:spPr>
          <p:txBody>
            <a:bodyPr wrap="square" lIns="0" tIns="0" rIns="0" bIns="0" rtlCol="0"/>
            <a:lstStyle/>
            <a:p>
              <a:endParaRPr/>
            </a:p>
          </p:txBody>
        </p:sp>
      </p:grpSp>
      <p:grpSp>
        <p:nvGrpSpPr>
          <p:cNvPr id="7" name="object 7"/>
          <p:cNvGrpSpPr/>
          <p:nvPr/>
        </p:nvGrpSpPr>
        <p:grpSpPr>
          <a:xfrm>
            <a:off x="5905" y="175069"/>
            <a:ext cx="9110980" cy="1152525"/>
            <a:chOff x="5905" y="175069"/>
            <a:chExt cx="9110980" cy="1152525"/>
          </a:xfrm>
        </p:grpSpPr>
        <p:sp>
          <p:nvSpPr>
            <p:cNvPr id="8" name="object 8"/>
            <p:cNvSpPr/>
            <p:nvPr/>
          </p:nvSpPr>
          <p:spPr>
            <a:xfrm>
              <a:off x="10668" y="179831"/>
              <a:ext cx="9101455" cy="1143000"/>
            </a:xfrm>
            <a:custGeom>
              <a:avLst/>
              <a:gdLst/>
              <a:ahLst/>
              <a:cxnLst/>
              <a:rect l="l" t="t" r="r" b="b"/>
              <a:pathLst>
                <a:path w="9101455" h="1143000">
                  <a:moveTo>
                    <a:pt x="9101328" y="0"/>
                  </a:moveTo>
                  <a:lnTo>
                    <a:pt x="0" y="0"/>
                  </a:lnTo>
                  <a:lnTo>
                    <a:pt x="0" y="1142999"/>
                  </a:lnTo>
                  <a:lnTo>
                    <a:pt x="9101328" y="1142999"/>
                  </a:lnTo>
                  <a:lnTo>
                    <a:pt x="9101328" y="0"/>
                  </a:lnTo>
                  <a:close/>
                </a:path>
              </a:pathLst>
            </a:custGeom>
            <a:solidFill>
              <a:srgbClr val="FAC503"/>
            </a:solidFill>
          </p:spPr>
          <p:txBody>
            <a:bodyPr wrap="square" lIns="0" tIns="0" rIns="0" bIns="0" rtlCol="0"/>
            <a:lstStyle/>
            <a:p>
              <a:endParaRPr/>
            </a:p>
          </p:txBody>
        </p:sp>
        <p:sp>
          <p:nvSpPr>
            <p:cNvPr id="9" name="object 9"/>
            <p:cNvSpPr/>
            <p:nvPr/>
          </p:nvSpPr>
          <p:spPr>
            <a:xfrm>
              <a:off x="10668" y="179831"/>
              <a:ext cx="9101455" cy="1143000"/>
            </a:xfrm>
            <a:custGeom>
              <a:avLst/>
              <a:gdLst/>
              <a:ahLst/>
              <a:cxnLst/>
              <a:rect l="l" t="t" r="r" b="b"/>
              <a:pathLst>
                <a:path w="9101455" h="1143000">
                  <a:moveTo>
                    <a:pt x="0" y="1142999"/>
                  </a:moveTo>
                  <a:lnTo>
                    <a:pt x="9101328" y="1142999"/>
                  </a:lnTo>
                  <a:lnTo>
                    <a:pt x="9101328" y="0"/>
                  </a:lnTo>
                  <a:lnTo>
                    <a:pt x="0" y="0"/>
                  </a:lnTo>
                  <a:lnTo>
                    <a:pt x="0" y="1142999"/>
                  </a:lnTo>
                  <a:close/>
                </a:path>
              </a:pathLst>
            </a:custGeom>
            <a:ln w="9144">
              <a:solidFill>
                <a:srgbClr val="000000"/>
              </a:solidFill>
            </a:ln>
          </p:spPr>
          <p:txBody>
            <a:bodyPr wrap="square" lIns="0" tIns="0" rIns="0" bIns="0" rtlCol="0"/>
            <a:lstStyle/>
            <a:p>
              <a:endParaRPr/>
            </a:p>
          </p:txBody>
        </p:sp>
      </p:grpSp>
      <p:sp>
        <p:nvSpPr>
          <p:cNvPr id="10" name="object 10"/>
          <p:cNvSpPr txBox="1">
            <a:spLocks noGrp="1"/>
          </p:cNvSpPr>
          <p:nvPr>
            <p:ph type="title"/>
          </p:nvPr>
        </p:nvSpPr>
        <p:spPr>
          <a:xfrm>
            <a:off x="1639951" y="366521"/>
            <a:ext cx="7259955" cy="696595"/>
          </a:xfrm>
          <a:prstGeom prst="rect">
            <a:avLst/>
          </a:prstGeom>
        </p:spPr>
        <p:txBody>
          <a:bodyPr vert="horz" wrap="square" lIns="0" tIns="13335" rIns="0" bIns="0" rtlCol="0">
            <a:spAutoFit/>
          </a:bodyPr>
          <a:lstStyle/>
          <a:p>
            <a:pPr marL="12700">
              <a:lnSpc>
                <a:spcPct val="100000"/>
              </a:lnSpc>
              <a:spcBef>
                <a:spcPts val="105"/>
              </a:spcBef>
            </a:pPr>
            <a:r>
              <a:rPr sz="4400" spc="-50" dirty="0">
                <a:solidFill>
                  <a:srgbClr val="000000"/>
                </a:solidFill>
              </a:rPr>
              <a:t>Top-tier</a:t>
            </a:r>
            <a:r>
              <a:rPr sz="4400" spc="-10" dirty="0">
                <a:solidFill>
                  <a:srgbClr val="000000"/>
                </a:solidFill>
              </a:rPr>
              <a:t> </a:t>
            </a:r>
            <a:r>
              <a:rPr sz="4400" dirty="0">
                <a:solidFill>
                  <a:srgbClr val="000000"/>
                </a:solidFill>
              </a:rPr>
              <a:t>Global</a:t>
            </a:r>
            <a:r>
              <a:rPr sz="4400" spc="-10" dirty="0">
                <a:solidFill>
                  <a:srgbClr val="000000"/>
                </a:solidFill>
              </a:rPr>
              <a:t> </a:t>
            </a:r>
            <a:r>
              <a:rPr sz="4400" dirty="0">
                <a:solidFill>
                  <a:srgbClr val="000000"/>
                </a:solidFill>
              </a:rPr>
              <a:t>Seal</a:t>
            </a:r>
            <a:r>
              <a:rPr sz="4400" spc="-10" dirty="0">
                <a:solidFill>
                  <a:srgbClr val="000000"/>
                </a:solidFill>
              </a:rPr>
              <a:t> </a:t>
            </a:r>
            <a:r>
              <a:rPr sz="4400" spc="-5" dirty="0">
                <a:solidFill>
                  <a:srgbClr val="000000"/>
                </a:solidFill>
              </a:rPr>
              <a:t>of</a:t>
            </a:r>
            <a:r>
              <a:rPr sz="4400" spc="-10" dirty="0">
                <a:solidFill>
                  <a:srgbClr val="000000"/>
                </a:solidFill>
              </a:rPr>
              <a:t> </a:t>
            </a:r>
            <a:r>
              <a:rPr sz="4400" spc="-15" dirty="0">
                <a:solidFill>
                  <a:srgbClr val="000000"/>
                </a:solidFill>
              </a:rPr>
              <a:t>Biliteracy</a:t>
            </a:r>
            <a:endParaRPr sz="4400"/>
          </a:p>
        </p:txBody>
      </p:sp>
      <p:pic>
        <p:nvPicPr>
          <p:cNvPr id="11" name="object 11"/>
          <p:cNvPicPr/>
          <p:nvPr/>
        </p:nvPicPr>
        <p:blipFill>
          <a:blip r:embed="rId4" cstate="print"/>
          <a:stretch>
            <a:fillRect/>
          </a:stretch>
        </p:blipFill>
        <p:spPr>
          <a:xfrm>
            <a:off x="304800" y="179831"/>
            <a:ext cx="1226820" cy="11429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endParaRPr lang="en-US" dirty="0">
              <a:solidFill>
                <a:schemeClr val="bg1"/>
              </a:solidFill>
            </a:endParaRPr>
          </a:p>
        </p:txBody>
      </p:sp>
      <p:sp>
        <p:nvSpPr>
          <p:cNvPr id="6" name="Shape 101"/>
          <p:cNvSpPr/>
          <p:nvPr/>
        </p:nvSpPr>
        <p:spPr>
          <a:xfrm>
            <a:off x="0" y="533400"/>
            <a:ext cx="9144000" cy="884238"/>
          </a:xfrm>
          <a:prstGeom prst="rect">
            <a:avLst/>
          </a:prstGeom>
          <a:solidFill>
            <a:srgbClr val="FBC503"/>
          </a:solid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lvl="0"/>
            <a:r>
              <a:rPr lang="en-US" altLang="en-US" sz="3200" dirty="0">
                <a:solidFill>
                  <a:schemeClr val="bg1"/>
                </a:solidFill>
                <a:ea typeface="MS Mincho" panose="02020609040205080304" pitchFamily="49" charset="-128"/>
                <a:cs typeface="Times New Roman" panose="02020603050405020304" pitchFamily="18" charset="0"/>
              </a:rPr>
              <a:t>             The US demand for interpreters and translators</a:t>
            </a:r>
          </a:p>
          <a:p>
            <a:pPr lvl="0"/>
            <a:r>
              <a:rPr lang="en-US" sz="3200" dirty="0">
                <a:solidFill>
                  <a:schemeClr val="bg1"/>
                </a:solidFill>
                <a:ea typeface="MS Mincho" panose="02020609040205080304" pitchFamily="49" charset="-128"/>
                <a:cs typeface="Times New Roman" panose="02020603050405020304" pitchFamily="18" charset="0"/>
                <a:sym typeface="Calibri"/>
              </a:rPr>
              <a:t>                    (US Bureau of Labor Statistics)</a:t>
            </a:r>
            <a:endParaRPr sz="3200" dirty="0">
              <a:solidFill>
                <a:schemeClr val="bg1"/>
              </a:solidFill>
              <a:ea typeface="MS Mincho" panose="02020609040205080304" pitchFamily="49" charset="-128"/>
              <a:cs typeface="Times New Roman" panose="02020603050405020304" pitchFamily="18" charset="0"/>
              <a:sym typeface="Calibri"/>
            </a:endParaRPr>
          </a:p>
        </p:txBody>
      </p:sp>
      <p:pic>
        <p:nvPicPr>
          <p:cNvPr id="7" name="Shape 111" descr="HRMIlogo_icon copy.jpg"/>
          <p:cNvPicPr preferRelativeResize="0"/>
          <p:nvPr/>
        </p:nvPicPr>
        <p:blipFill rotWithShape="1">
          <a:blip r:embed="rId3">
            <a:alphaModFix/>
          </a:blip>
          <a:srcRect/>
          <a:stretch/>
        </p:blipFill>
        <p:spPr>
          <a:xfrm>
            <a:off x="457200" y="533401"/>
            <a:ext cx="705256" cy="884238"/>
          </a:xfrm>
          <a:prstGeom prst="rect">
            <a:avLst/>
          </a:prstGeom>
          <a:noFill/>
          <a:ln>
            <a:noFill/>
          </a:ln>
        </p:spPr>
      </p:pic>
      <p:pic>
        <p:nvPicPr>
          <p:cNvPr id="4" name="Content Placeholder 3">
            <a:extLst>
              <a:ext uri="{FF2B5EF4-FFF2-40B4-BE49-F238E27FC236}">
                <a16:creationId xmlns:a16="http://schemas.microsoft.com/office/drawing/2014/main" id="{D3F4A73E-B1B1-4FDA-90ED-9404D1C6B802}"/>
              </a:ext>
            </a:extLst>
          </p:cNvPr>
          <p:cNvPicPr>
            <a:picLocks noGrp="1" noChangeAspect="1"/>
          </p:cNvPicPr>
          <p:nvPr>
            <p:ph idx="1"/>
          </p:nvPr>
        </p:nvPicPr>
        <p:blipFill>
          <a:blip r:embed="rId4"/>
          <a:stretch>
            <a:fillRect/>
          </a:stretch>
        </p:blipFill>
        <p:spPr>
          <a:xfrm>
            <a:off x="190499" y="3276600"/>
            <a:ext cx="8763000" cy="3389609"/>
          </a:xfrm>
          <a:prstGeom prst="rect">
            <a:avLst/>
          </a:prstGeom>
        </p:spPr>
      </p:pic>
      <p:pic>
        <p:nvPicPr>
          <p:cNvPr id="5" name="Picture 4">
            <a:extLst>
              <a:ext uri="{FF2B5EF4-FFF2-40B4-BE49-F238E27FC236}">
                <a16:creationId xmlns:a16="http://schemas.microsoft.com/office/drawing/2014/main" id="{29246C3C-F91E-4ECC-A54B-A41EB0419202}"/>
              </a:ext>
            </a:extLst>
          </p:cNvPr>
          <p:cNvPicPr>
            <a:picLocks noChangeAspect="1"/>
          </p:cNvPicPr>
          <p:nvPr/>
        </p:nvPicPr>
        <p:blipFill>
          <a:blip r:embed="rId5"/>
          <a:stretch>
            <a:fillRect/>
          </a:stretch>
        </p:blipFill>
        <p:spPr>
          <a:xfrm>
            <a:off x="938212" y="1472257"/>
            <a:ext cx="7267575" cy="1666875"/>
          </a:xfrm>
          <a:prstGeom prst="rect">
            <a:avLst/>
          </a:prstGeom>
        </p:spPr>
      </p:pic>
    </p:spTree>
    <p:extLst>
      <p:ext uri="{BB962C8B-B14F-4D97-AF65-F5344CB8AC3E}">
        <p14:creationId xmlns:p14="http://schemas.microsoft.com/office/powerpoint/2010/main" val="262405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endParaRPr lang="en-US" dirty="0">
              <a:solidFill>
                <a:schemeClr val="bg1"/>
              </a:solidFill>
            </a:endParaRPr>
          </a:p>
        </p:txBody>
      </p:sp>
      <p:sp>
        <p:nvSpPr>
          <p:cNvPr id="6" name="Shape 101"/>
          <p:cNvSpPr/>
          <p:nvPr/>
        </p:nvSpPr>
        <p:spPr>
          <a:xfrm>
            <a:off x="0" y="533400"/>
            <a:ext cx="9144000" cy="884238"/>
          </a:xfrm>
          <a:prstGeom prst="rect">
            <a:avLst/>
          </a:prstGeom>
          <a:solidFill>
            <a:srgbClr val="FBC503"/>
          </a:solid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lvl="0"/>
            <a:r>
              <a:rPr lang="en-US" altLang="en-US" sz="3200" dirty="0">
                <a:solidFill>
                  <a:schemeClr val="bg1"/>
                </a:solidFill>
                <a:ea typeface="MS Mincho" panose="02020609040205080304" pitchFamily="49" charset="-128"/>
                <a:cs typeface="Times New Roman" panose="02020603050405020304" pitchFamily="18" charset="0"/>
              </a:rPr>
              <a:t>             Demand for interpreters and translators in HI</a:t>
            </a:r>
          </a:p>
          <a:p>
            <a:pPr lvl="0"/>
            <a:r>
              <a:rPr lang="en-US" sz="3200" dirty="0">
                <a:solidFill>
                  <a:schemeClr val="bg1"/>
                </a:solidFill>
                <a:ea typeface="MS Mincho" panose="02020609040205080304" pitchFamily="49" charset="-128"/>
                <a:cs typeface="Times New Roman" panose="02020603050405020304" pitchFamily="18" charset="0"/>
                <a:sym typeface="Calibri"/>
              </a:rPr>
              <a:t>                    (US Bureau of Labor Statistics)</a:t>
            </a:r>
            <a:endParaRPr sz="3200" dirty="0">
              <a:solidFill>
                <a:schemeClr val="bg1"/>
              </a:solidFill>
              <a:ea typeface="MS Mincho" panose="02020609040205080304" pitchFamily="49" charset="-128"/>
              <a:cs typeface="Times New Roman" panose="02020603050405020304" pitchFamily="18" charset="0"/>
              <a:sym typeface="Calibri"/>
            </a:endParaRPr>
          </a:p>
        </p:txBody>
      </p:sp>
      <p:pic>
        <p:nvPicPr>
          <p:cNvPr id="7" name="Shape 111" descr="HRMIlogo_icon copy.jpg"/>
          <p:cNvPicPr preferRelativeResize="0"/>
          <p:nvPr/>
        </p:nvPicPr>
        <p:blipFill rotWithShape="1">
          <a:blip r:embed="rId3">
            <a:alphaModFix/>
          </a:blip>
          <a:srcRect/>
          <a:stretch/>
        </p:blipFill>
        <p:spPr>
          <a:xfrm>
            <a:off x="457200" y="533401"/>
            <a:ext cx="705256" cy="884238"/>
          </a:xfrm>
          <a:prstGeom prst="rect">
            <a:avLst/>
          </a:prstGeom>
          <a:noFill/>
          <a:ln>
            <a:noFill/>
          </a:ln>
        </p:spPr>
      </p:pic>
      <p:sp>
        <p:nvSpPr>
          <p:cNvPr id="8" name="Content Placeholder 7">
            <a:extLst>
              <a:ext uri="{FF2B5EF4-FFF2-40B4-BE49-F238E27FC236}">
                <a16:creationId xmlns:a16="http://schemas.microsoft.com/office/drawing/2014/main" id="{CF9974ED-49DE-400A-BF61-67B6FDC5A169}"/>
              </a:ext>
            </a:extLst>
          </p:cNvPr>
          <p:cNvSpPr>
            <a:spLocks noGrp="1"/>
          </p:cNvSpPr>
          <p:nvPr>
            <p:ph idx="1"/>
          </p:nvPr>
        </p:nvSpPr>
        <p:spPr>
          <a:xfrm>
            <a:off x="76200" y="1524000"/>
            <a:ext cx="8991600" cy="5334000"/>
          </a:xfrm>
        </p:spPr>
        <p:txBody>
          <a:bodyPr>
            <a:normAutofit fontScale="92500" lnSpcReduction="20000"/>
          </a:bodyPr>
          <a:lstStyle/>
          <a:p>
            <a:r>
              <a:rPr lang="en-US" dirty="0"/>
              <a:t>Employment of interpreters and translators </a:t>
            </a:r>
          </a:p>
          <a:p>
            <a:pPr lvl="1"/>
            <a:r>
              <a:rPr lang="en-US" dirty="0"/>
              <a:t>Number employed (50-220)</a:t>
            </a:r>
          </a:p>
          <a:p>
            <a:pPr lvl="1"/>
            <a:r>
              <a:rPr lang="en-US" dirty="0"/>
              <a:t>State-specific figure provided: 50</a:t>
            </a:r>
          </a:p>
          <a:p>
            <a:r>
              <a:rPr lang="en-US" dirty="0"/>
              <a:t>Annual mean wage (May 2021): $45,520-$50,450</a:t>
            </a:r>
          </a:p>
          <a:p>
            <a:r>
              <a:rPr lang="en-US" dirty="0"/>
              <a:t>These are incomplete statistics: Many employees are called upon to interpret or translate, even when it is not part of their job description. Moreover, bilinguals across workforce sectors know that the demand for interpreters and translators far exceeds the supply, resulting in them regularly being “recruited” to handle mundane and high stakes interactions. </a:t>
            </a:r>
            <a:r>
              <a:rPr lang="en-US" b="1" dirty="0"/>
              <a:t>THIS IS A VIOLATION OF THE FEDERAL CIVIL RIGHTS LAW.</a:t>
            </a:r>
            <a:endParaRPr lang="en-US" dirty="0"/>
          </a:p>
          <a:p>
            <a:pPr marL="0" indent="0">
              <a:buNone/>
            </a:pPr>
            <a:r>
              <a:rPr lang="en-US" dirty="0"/>
              <a:t> </a:t>
            </a:r>
          </a:p>
        </p:txBody>
      </p:sp>
    </p:spTree>
    <p:extLst>
      <p:ext uri="{BB962C8B-B14F-4D97-AF65-F5344CB8AC3E}">
        <p14:creationId xmlns:p14="http://schemas.microsoft.com/office/powerpoint/2010/main" val="120892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457200"/>
            <a:ext cx="9144000" cy="1001949"/>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1595336" y="381000"/>
            <a:ext cx="7548663"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dirty="0">
                <a:latin typeface="Calibri"/>
                <a:ea typeface="Calibri"/>
                <a:cs typeface="Calibri"/>
                <a:sym typeface="Calibri"/>
              </a:rPr>
              <a:t> </a:t>
            </a:r>
            <a:r>
              <a:rPr lang="en-US" sz="3000" dirty="0">
                <a:latin typeface="Calibri"/>
                <a:ea typeface="Calibri"/>
                <a:cs typeface="Calibri"/>
                <a:sym typeface="Calibri"/>
              </a:rPr>
              <a:t>US Civil Rights law concerning discrimination</a:t>
            </a:r>
            <a:br>
              <a:rPr lang="en-US" sz="3000" dirty="0">
                <a:latin typeface="Calibri"/>
                <a:ea typeface="Calibri"/>
                <a:cs typeface="Calibri"/>
                <a:sym typeface="Calibri"/>
              </a:rPr>
            </a:br>
            <a:r>
              <a:rPr lang="en-US" sz="3000" dirty="0">
                <a:latin typeface="Calibri"/>
                <a:ea typeface="Calibri"/>
                <a:cs typeface="Calibri"/>
                <a:sym typeface="Calibri"/>
              </a:rPr>
              <a:t>   by national origin and implementation</a:t>
            </a:r>
            <a:endParaRPr lang="en-US" sz="3000" b="0" i="0" u="none" strike="noStrike" cap="none" dirty="0">
              <a:latin typeface="Calibri"/>
              <a:ea typeface="Calibri"/>
              <a:cs typeface="Calibri"/>
              <a:sym typeface="Calibri"/>
            </a:endParaRPr>
          </a:p>
        </p:txBody>
      </p:sp>
      <p:sp>
        <p:nvSpPr>
          <p:cNvPr id="411" name="Shape 411"/>
          <p:cNvSpPr txBox="1">
            <a:spLocks noGrp="1"/>
          </p:cNvSpPr>
          <p:nvPr>
            <p:ph type="body" idx="1"/>
          </p:nvPr>
        </p:nvSpPr>
        <p:spPr>
          <a:xfrm>
            <a:off x="0" y="1613616"/>
            <a:ext cx="8915400" cy="5022315"/>
          </a:xfrm>
          <a:prstGeom prst="rect">
            <a:avLst/>
          </a:prstGeom>
          <a:noFill/>
          <a:ln>
            <a:noFill/>
          </a:ln>
        </p:spPr>
        <p:txBody>
          <a:bodyPr lIns="91425" tIns="45700" rIns="91425" bIns="45700" anchor="t" anchorCtr="0">
            <a:noAutofit/>
          </a:bodyPr>
          <a:lstStyle/>
          <a:p>
            <a:pPr lvl="0">
              <a:lnSpc>
                <a:spcPct val="80000"/>
              </a:lnSpc>
              <a:spcBef>
                <a:spcPts val="0"/>
              </a:spcBef>
              <a:buClr>
                <a:srgbClr val="FFFFFF"/>
              </a:buClr>
              <a:buSzPct val="25000"/>
            </a:pPr>
            <a:r>
              <a:rPr lang="en-US" sz="3600" dirty="0">
                <a:ea typeface="Calibri"/>
                <a:cs typeface="Calibri"/>
                <a:sym typeface="Calibri"/>
              </a:rPr>
              <a:t>Title VI of the Civil Rights Act of 1964:</a:t>
            </a:r>
          </a:p>
          <a:p>
            <a:pPr lvl="0">
              <a:lnSpc>
                <a:spcPct val="80000"/>
              </a:lnSpc>
              <a:spcBef>
                <a:spcPts val="0"/>
              </a:spcBef>
              <a:buClr>
                <a:srgbClr val="FFFFFF"/>
              </a:buClr>
              <a:buSzPct val="25000"/>
            </a:pPr>
            <a:r>
              <a:rPr lang="en-US" sz="3000" dirty="0">
                <a:ea typeface="Calibri"/>
                <a:cs typeface="Calibri"/>
                <a:sym typeface="Calibri"/>
              </a:rPr>
              <a:t>Non-discrimination in federally-assisted programs. </a:t>
            </a:r>
            <a:r>
              <a:rPr lang="en-US" sz="3000" b="1" dirty="0">
                <a:solidFill>
                  <a:srgbClr val="FFC000"/>
                </a:solidFill>
                <a:ea typeface="Calibri"/>
                <a:cs typeface="Calibri"/>
                <a:sym typeface="Calibri"/>
              </a:rPr>
              <a:t>Prohibits discrimination by national origin.</a:t>
            </a:r>
          </a:p>
          <a:p>
            <a:pPr lvl="0">
              <a:lnSpc>
                <a:spcPct val="80000"/>
              </a:lnSpc>
              <a:spcBef>
                <a:spcPts val="0"/>
              </a:spcBef>
              <a:buClr>
                <a:srgbClr val="FFFFFF"/>
              </a:buClr>
              <a:buSzPct val="25000"/>
            </a:pPr>
            <a:endParaRPr lang="en-US" sz="3000" b="1" dirty="0">
              <a:solidFill>
                <a:srgbClr val="FFC000"/>
              </a:solidFill>
              <a:ea typeface="Calibri"/>
              <a:cs typeface="Calibri"/>
              <a:sym typeface="Calibri"/>
            </a:endParaRPr>
          </a:p>
          <a:p>
            <a:pPr lvl="0">
              <a:lnSpc>
                <a:spcPct val="80000"/>
              </a:lnSpc>
              <a:spcBef>
                <a:spcPts val="0"/>
              </a:spcBef>
              <a:buClr>
                <a:srgbClr val="FFFFFF"/>
              </a:buClr>
              <a:buSzPct val="25000"/>
            </a:pPr>
            <a:r>
              <a:rPr lang="en-US" sz="3600" dirty="0">
                <a:ea typeface="Calibri"/>
                <a:cs typeface="Calibri"/>
                <a:sym typeface="Calibri"/>
              </a:rPr>
              <a:t>Executive Order 13166 of August 11, 2000</a:t>
            </a:r>
            <a:br>
              <a:rPr lang="en-US" dirty="0">
                <a:ea typeface="Calibri"/>
                <a:cs typeface="Calibri"/>
                <a:sym typeface="Calibri"/>
              </a:rPr>
            </a:br>
            <a:r>
              <a:rPr lang="en-US" sz="3000" dirty="0">
                <a:ea typeface="Calibri"/>
                <a:cs typeface="Calibri"/>
                <a:sym typeface="Calibri"/>
              </a:rPr>
              <a:t>Improving Access to Services for Persons with LEP. The </a:t>
            </a:r>
            <a:r>
              <a:rPr lang="en-US" sz="3000" dirty="0"/>
              <a:t>Federal Government is </a:t>
            </a:r>
            <a:r>
              <a:rPr lang="en-US" sz="3000" b="1" dirty="0">
                <a:solidFill>
                  <a:srgbClr val="FFC000"/>
                </a:solidFill>
              </a:rPr>
              <a:t>committed to improving the accessibility of these services to eligible LEP persons.</a:t>
            </a:r>
          </a:p>
          <a:p>
            <a:pPr lvl="0">
              <a:lnSpc>
                <a:spcPct val="80000"/>
              </a:lnSpc>
              <a:spcBef>
                <a:spcPts val="0"/>
              </a:spcBef>
              <a:buClr>
                <a:srgbClr val="FFFFFF"/>
              </a:buClr>
              <a:buSzPct val="25000"/>
            </a:pPr>
            <a:endParaRPr lang="en-US" sz="3000" b="1" dirty="0">
              <a:solidFill>
                <a:srgbClr val="FFC000"/>
              </a:solidFill>
            </a:endParaRPr>
          </a:p>
          <a:p>
            <a:pPr lvl="0">
              <a:lnSpc>
                <a:spcPct val="80000"/>
              </a:lnSpc>
              <a:spcBef>
                <a:spcPts val="0"/>
              </a:spcBef>
              <a:buClr>
                <a:srgbClr val="FFFFFF"/>
              </a:buClr>
              <a:buSzPct val="25000"/>
            </a:pPr>
            <a:r>
              <a:rPr lang="en-US" sz="3600" dirty="0">
                <a:ea typeface="Calibri"/>
                <a:cs typeface="Calibri"/>
                <a:sym typeface="Calibri"/>
              </a:rPr>
              <a:t>US AG’s Memorandum of November 21, 2022 </a:t>
            </a:r>
            <a:endParaRPr lang="en-US" sz="3600" b="1" dirty="0">
              <a:solidFill>
                <a:srgbClr val="FFC000"/>
              </a:solidFill>
            </a:endParaRPr>
          </a:p>
          <a:p>
            <a:pPr lvl="0">
              <a:lnSpc>
                <a:spcPct val="80000"/>
              </a:lnSpc>
              <a:spcBef>
                <a:spcPts val="0"/>
              </a:spcBef>
              <a:buClr>
                <a:srgbClr val="FFFFFF"/>
              </a:buClr>
              <a:buSzPct val="25000"/>
            </a:pPr>
            <a:r>
              <a:rPr lang="en-US" sz="3000" b="1" dirty="0"/>
              <a:t>“…</a:t>
            </a:r>
            <a:r>
              <a:rPr lang="en-US" sz="3000" b="1" dirty="0">
                <a:solidFill>
                  <a:srgbClr val="FFC000"/>
                </a:solidFill>
              </a:rPr>
              <a:t>there remains a clear need to further enhance access to multilingual information</a:t>
            </a:r>
            <a:r>
              <a:rPr lang="en-US" sz="3000" dirty="0"/>
              <a:t>.”</a:t>
            </a:r>
            <a:endParaRPr lang="en-US" sz="3000" dirty="0">
              <a:ea typeface="Calibri"/>
              <a:cs typeface="Calibri"/>
              <a:sym typeface="Calibri"/>
            </a:endParaRPr>
          </a:p>
          <a:p>
            <a:pPr lvl="0">
              <a:lnSpc>
                <a:spcPct val="80000"/>
              </a:lnSpc>
              <a:spcBef>
                <a:spcPts val="0"/>
              </a:spcBef>
              <a:buClr>
                <a:srgbClr val="FFFFFF"/>
              </a:buClr>
              <a:buSzPct val="25000"/>
            </a:pPr>
            <a:endParaRPr lang="en-US" sz="3600" dirty="0">
              <a:solidFill>
                <a:srgbClr val="FFFFFF"/>
              </a:solidFill>
              <a:ea typeface="Calibri"/>
              <a:cs typeface="Calibri"/>
              <a:sym typeface="Calibri"/>
            </a:endParaRPr>
          </a:p>
          <a:p>
            <a:pPr lvl="0">
              <a:lnSpc>
                <a:spcPct val="80000"/>
              </a:lnSpc>
              <a:spcBef>
                <a:spcPts val="0"/>
              </a:spcBef>
              <a:buClr>
                <a:srgbClr val="FFFFFF"/>
              </a:buClr>
              <a:buSzPct val="25000"/>
            </a:pPr>
            <a:endParaRPr lang="en-US" sz="1200" dirty="0">
              <a:solidFill>
                <a:srgbClr val="FFFFFF"/>
              </a:solidFill>
              <a:ea typeface="Calibri"/>
              <a:cs typeface="Calibri"/>
              <a:sym typeface="Calibri"/>
            </a:endParaRPr>
          </a:p>
          <a:p>
            <a:pPr lvl="0">
              <a:lnSpc>
                <a:spcPct val="80000"/>
              </a:lnSpc>
              <a:spcBef>
                <a:spcPts val="0"/>
              </a:spcBef>
              <a:buClr>
                <a:srgbClr val="FFFFFF"/>
              </a:buClr>
              <a:buSzPct val="25000"/>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400" dirty="0">
              <a:solidFill>
                <a:srgbClr val="FFFFFF"/>
              </a:solidFill>
              <a:ea typeface="Calibri"/>
              <a:cs typeface="Calibri"/>
              <a:sym typeface="Calibri"/>
            </a:endParaRPr>
          </a:p>
          <a:p>
            <a:pPr marL="0" lvl="0" indent="0">
              <a:lnSpc>
                <a:spcPct val="80000"/>
              </a:lnSpc>
              <a:spcBef>
                <a:spcPts val="0"/>
              </a:spcBef>
              <a:buClr>
                <a:srgbClr val="FFFFFF"/>
              </a:buClr>
              <a:buSzPct val="25000"/>
              <a:buNone/>
            </a:pPr>
            <a:endParaRPr lang="en-US" sz="2960" dirty="0">
              <a:solidFill>
                <a:srgbClr val="FFFFFF"/>
              </a:solidFill>
              <a:latin typeface="Calibri"/>
              <a:ea typeface="Calibri"/>
              <a:cs typeface="Calibri"/>
              <a:sym typeface="Calibri"/>
            </a:endParaRPr>
          </a:p>
        </p:txBody>
      </p:sp>
      <p:pic>
        <p:nvPicPr>
          <p:cNvPr id="412" name="Shape 412" descr="HRMIlogo_icon copy.jpg"/>
          <p:cNvPicPr preferRelativeResize="0"/>
          <p:nvPr/>
        </p:nvPicPr>
        <p:blipFill rotWithShape="1">
          <a:blip r:embed="rId3">
            <a:alphaModFix/>
          </a:blip>
          <a:srcRect/>
          <a:stretch/>
        </p:blipFill>
        <p:spPr>
          <a:xfrm>
            <a:off x="367758" y="367583"/>
            <a:ext cx="1227578" cy="1143000"/>
          </a:xfrm>
          <a:prstGeom prst="rect">
            <a:avLst/>
          </a:prstGeom>
          <a:noFill/>
          <a:ln>
            <a:noFill/>
          </a:ln>
        </p:spPr>
      </p:pic>
    </p:spTree>
    <p:extLst>
      <p:ext uri="{BB962C8B-B14F-4D97-AF65-F5344CB8AC3E}">
        <p14:creationId xmlns:p14="http://schemas.microsoft.com/office/powerpoint/2010/main" val="339530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457200"/>
            <a:ext cx="9144000" cy="1001949"/>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1595336" y="381000"/>
            <a:ext cx="7548663"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dirty="0">
                <a:latin typeface="Calibri"/>
                <a:ea typeface="Calibri"/>
                <a:cs typeface="Calibri"/>
                <a:sym typeface="Calibri"/>
              </a:rPr>
              <a:t> Hawai</a:t>
            </a:r>
            <a:r>
              <a:rPr lang="en-US" sz="2800" dirty="0">
                <a:latin typeface="Calibri"/>
                <a:ea typeface="Calibri"/>
                <a:cs typeface="Calibri"/>
                <a:sym typeface="Calibri"/>
              </a:rPr>
              <a:t>‘i’s Language Access Law</a:t>
            </a:r>
            <a:br>
              <a:rPr lang="en-US" sz="2800" b="0" i="0" u="none" strike="noStrike" cap="none" dirty="0">
                <a:latin typeface="Calibri"/>
                <a:ea typeface="Calibri"/>
                <a:cs typeface="Calibri"/>
                <a:sym typeface="Calibri"/>
              </a:rPr>
            </a:br>
            <a:r>
              <a:rPr lang="en-US" sz="2800" b="0" i="0" u="none" strike="noStrike" cap="none" dirty="0">
                <a:latin typeface="Calibri"/>
                <a:ea typeface="Calibri"/>
                <a:cs typeface="Calibri"/>
                <a:sym typeface="Calibri"/>
              </a:rPr>
              <a:t> </a:t>
            </a:r>
            <a:r>
              <a:rPr lang="en-US" sz="2800" dirty="0">
                <a:latin typeface="Calibri"/>
                <a:ea typeface="Calibri"/>
                <a:cs typeface="Calibri"/>
                <a:sym typeface="Calibri"/>
              </a:rPr>
              <a:t>Language Access to State services (2006)</a:t>
            </a:r>
            <a:endParaRPr lang="en-US" sz="2800" b="0" i="0" u="none" strike="noStrike" cap="none" dirty="0">
              <a:latin typeface="Calibri"/>
              <a:ea typeface="Calibri"/>
              <a:cs typeface="Calibri"/>
              <a:sym typeface="Calibri"/>
            </a:endParaRPr>
          </a:p>
        </p:txBody>
      </p:sp>
      <p:sp>
        <p:nvSpPr>
          <p:cNvPr id="411" name="Shape 411"/>
          <p:cNvSpPr txBox="1">
            <a:spLocks noGrp="1"/>
          </p:cNvSpPr>
          <p:nvPr>
            <p:ph type="body" idx="1"/>
          </p:nvPr>
        </p:nvSpPr>
        <p:spPr>
          <a:xfrm>
            <a:off x="228600" y="1613616"/>
            <a:ext cx="8410500" cy="5015783"/>
          </a:xfrm>
          <a:prstGeom prst="rect">
            <a:avLst/>
          </a:prstGeom>
          <a:noFill/>
          <a:ln>
            <a:noFill/>
          </a:ln>
        </p:spPr>
        <p:txBody>
          <a:bodyPr lIns="91425" tIns="45700" rIns="91425" bIns="45700" anchor="t" anchorCtr="0">
            <a:noAutofit/>
          </a:bodyPr>
          <a:lstStyle/>
          <a:p>
            <a:pPr lvl="0">
              <a:lnSpc>
                <a:spcPct val="80000"/>
              </a:lnSpc>
              <a:spcBef>
                <a:spcPts val="0"/>
              </a:spcBef>
              <a:buClr>
                <a:srgbClr val="FFFFFF"/>
              </a:buClr>
              <a:buSzPct val="25000"/>
            </a:pPr>
            <a:endParaRPr lang="en-US" sz="2400" dirty="0"/>
          </a:p>
          <a:p>
            <a:pPr lvl="0">
              <a:lnSpc>
                <a:spcPct val="80000"/>
              </a:lnSpc>
              <a:spcBef>
                <a:spcPts val="0"/>
              </a:spcBef>
              <a:buClr>
                <a:srgbClr val="FFFFFF"/>
              </a:buClr>
              <a:buSzPct val="25000"/>
            </a:pPr>
            <a:r>
              <a:rPr lang="en-US" sz="2800" dirty="0"/>
              <a:t>HRS 321C, the state’s Language Access law, ensures that individuals who identify themselves as having limited English proficiency (LEP) will be provided meaningful access to state-funded services. </a:t>
            </a:r>
          </a:p>
          <a:p>
            <a:pPr lvl="0">
              <a:lnSpc>
                <a:spcPct val="80000"/>
              </a:lnSpc>
              <a:spcBef>
                <a:spcPts val="0"/>
              </a:spcBef>
              <a:buClr>
                <a:srgbClr val="FFFFFF"/>
              </a:buClr>
              <a:buSzPct val="25000"/>
            </a:pPr>
            <a:endParaRPr lang="en-US" sz="2800" dirty="0">
              <a:solidFill>
                <a:srgbClr val="FFFFFF"/>
              </a:solidFill>
              <a:latin typeface="Calibri"/>
              <a:ea typeface="Calibri"/>
              <a:cs typeface="Calibri"/>
              <a:sym typeface="Calibri"/>
            </a:endParaRPr>
          </a:p>
          <a:p>
            <a:pPr lvl="0">
              <a:lnSpc>
                <a:spcPct val="80000"/>
              </a:lnSpc>
              <a:spcBef>
                <a:spcPts val="0"/>
              </a:spcBef>
              <a:buClr>
                <a:srgbClr val="FFFFFF"/>
              </a:buClr>
              <a:buSzPct val="25000"/>
            </a:pPr>
            <a:r>
              <a:rPr lang="en-US" sz="2800" dirty="0">
                <a:solidFill>
                  <a:srgbClr val="FFFFFF"/>
                </a:solidFill>
                <a:latin typeface="Calibri"/>
                <a:ea typeface="Calibri"/>
                <a:cs typeface="Calibri"/>
                <a:sym typeface="Calibri"/>
              </a:rPr>
              <a:t>Requirements for </a:t>
            </a:r>
            <a:r>
              <a:rPr lang="en-US" sz="2800" dirty="0"/>
              <a:t>state agencies, and covered entities receiving state-funding include:</a:t>
            </a:r>
          </a:p>
          <a:p>
            <a:pPr lvl="1">
              <a:lnSpc>
                <a:spcPct val="80000"/>
              </a:lnSpc>
              <a:spcBef>
                <a:spcPts val="0"/>
              </a:spcBef>
              <a:buClr>
                <a:srgbClr val="FFFFFF"/>
              </a:buClr>
              <a:buSzPct val="25000"/>
            </a:pPr>
            <a:r>
              <a:rPr lang="en-US" dirty="0"/>
              <a:t>preparing and following a Language Access plan to provide services to LEP clients;</a:t>
            </a:r>
          </a:p>
          <a:p>
            <a:pPr lvl="1">
              <a:lnSpc>
                <a:spcPct val="80000"/>
              </a:lnSpc>
              <a:spcBef>
                <a:spcPts val="0"/>
              </a:spcBef>
              <a:buClr>
                <a:srgbClr val="FFFFFF"/>
              </a:buClr>
              <a:buSzPct val="25000"/>
            </a:pPr>
            <a:r>
              <a:rPr lang="en-US" b="1" dirty="0">
                <a:solidFill>
                  <a:srgbClr val="FFC000"/>
                </a:solidFill>
              </a:rPr>
              <a:t>providing timely and competent oral interpreting services</a:t>
            </a:r>
            <a:r>
              <a:rPr lang="en-US" dirty="0"/>
              <a:t>;</a:t>
            </a:r>
          </a:p>
          <a:p>
            <a:pPr lvl="1">
              <a:lnSpc>
                <a:spcPct val="80000"/>
              </a:lnSpc>
              <a:spcBef>
                <a:spcPts val="0"/>
              </a:spcBef>
              <a:buClr>
                <a:srgbClr val="FFFFFF"/>
              </a:buClr>
              <a:buSzPct val="25000"/>
            </a:pPr>
            <a:r>
              <a:rPr lang="en-US" b="1" dirty="0">
                <a:solidFill>
                  <a:srgbClr val="FFC000"/>
                </a:solidFill>
              </a:rPr>
              <a:t>providing translations of vital documents</a:t>
            </a:r>
            <a:r>
              <a:rPr lang="en-US" dirty="0"/>
              <a:t>; and</a:t>
            </a:r>
          </a:p>
          <a:p>
            <a:pPr lvl="1">
              <a:lnSpc>
                <a:spcPct val="80000"/>
              </a:lnSpc>
              <a:spcBef>
                <a:spcPts val="0"/>
              </a:spcBef>
              <a:buClr>
                <a:srgbClr val="FFFFFF"/>
              </a:buClr>
              <a:buSzPct val="25000"/>
            </a:pPr>
            <a:r>
              <a:rPr lang="en-US" dirty="0"/>
              <a:t>providing other reasonable accommodations.</a:t>
            </a:r>
          </a:p>
          <a:p>
            <a:pPr lvl="0">
              <a:lnSpc>
                <a:spcPct val="80000"/>
              </a:lnSpc>
              <a:spcBef>
                <a:spcPts val="0"/>
              </a:spcBef>
              <a:buClr>
                <a:srgbClr val="FFFFFF"/>
              </a:buClr>
              <a:buSzPct val="25000"/>
            </a:pPr>
            <a:endParaRPr lang="en-US" sz="1200" dirty="0">
              <a:solidFill>
                <a:srgbClr val="FFFFFF"/>
              </a:solidFill>
              <a:ea typeface="Calibri"/>
              <a:cs typeface="Calibri"/>
              <a:sym typeface="Calibri"/>
            </a:endParaRPr>
          </a:p>
          <a:p>
            <a:pPr lvl="0">
              <a:lnSpc>
                <a:spcPct val="80000"/>
              </a:lnSpc>
              <a:spcBef>
                <a:spcPts val="0"/>
              </a:spcBef>
              <a:buClr>
                <a:srgbClr val="FFFFFF"/>
              </a:buClr>
              <a:buSzPct val="25000"/>
            </a:pPr>
            <a:endParaRPr lang="en-US" sz="1200" dirty="0">
              <a:solidFill>
                <a:srgbClr val="FFFFFF"/>
              </a:solidFill>
              <a:ea typeface="Calibri"/>
              <a:cs typeface="Calibri"/>
              <a:sym typeface="Calibri"/>
            </a:endParaRPr>
          </a:p>
          <a:p>
            <a:pPr lvl="0">
              <a:lnSpc>
                <a:spcPct val="80000"/>
              </a:lnSpc>
              <a:spcBef>
                <a:spcPts val="0"/>
              </a:spcBef>
              <a:buClr>
                <a:srgbClr val="FFFFFF"/>
              </a:buClr>
              <a:buSzPct val="25000"/>
            </a:pPr>
            <a:endParaRPr lang="en-US" sz="1200" dirty="0">
              <a:solidFill>
                <a:srgbClr val="FFFFFF"/>
              </a:solidFill>
              <a:ea typeface="Calibri"/>
              <a:cs typeface="Calibri"/>
              <a:sym typeface="Calibri"/>
            </a:endParaRPr>
          </a:p>
          <a:p>
            <a:pPr lvl="0">
              <a:lnSpc>
                <a:spcPct val="80000"/>
              </a:lnSpc>
              <a:spcBef>
                <a:spcPts val="0"/>
              </a:spcBef>
              <a:buClr>
                <a:srgbClr val="FFFFFF"/>
              </a:buClr>
              <a:buSzPct val="25000"/>
            </a:pPr>
            <a:endParaRPr lang="en-US" sz="1200" dirty="0">
              <a:solidFill>
                <a:srgbClr val="FFFFFF"/>
              </a:solidFill>
              <a:ea typeface="Calibri"/>
              <a:cs typeface="Calibri"/>
              <a:sym typeface="Calibri"/>
            </a:endParaRPr>
          </a:p>
          <a:p>
            <a:pPr lvl="0">
              <a:lnSpc>
                <a:spcPct val="80000"/>
              </a:lnSpc>
              <a:spcBef>
                <a:spcPts val="0"/>
              </a:spcBef>
              <a:buClr>
                <a:srgbClr val="FFFFFF"/>
              </a:buClr>
              <a:buSzPct val="25000"/>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1200" dirty="0">
              <a:solidFill>
                <a:srgbClr val="FFFFFF"/>
              </a:solidFill>
              <a:ea typeface="Calibri"/>
              <a:cs typeface="Calibri"/>
              <a:sym typeface="Calibri"/>
            </a:endParaRPr>
          </a:p>
          <a:p>
            <a:pPr marL="914400" lvl="2" indent="0">
              <a:lnSpc>
                <a:spcPct val="80000"/>
              </a:lnSpc>
              <a:spcBef>
                <a:spcPts val="0"/>
              </a:spcBef>
              <a:buClr>
                <a:srgbClr val="FFFFFF"/>
              </a:buClr>
              <a:buSzPct val="25000"/>
              <a:buNone/>
            </a:pPr>
            <a:endParaRPr lang="en-US" sz="400" dirty="0">
              <a:solidFill>
                <a:srgbClr val="FFFFFF"/>
              </a:solidFill>
              <a:ea typeface="Calibri"/>
              <a:cs typeface="Calibri"/>
              <a:sym typeface="Calibri"/>
            </a:endParaRPr>
          </a:p>
          <a:p>
            <a:pPr lvl="0">
              <a:lnSpc>
                <a:spcPct val="80000"/>
              </a:lnSpc>
              <a:spcBef>
                <a:spcPts val="0"/>
              </a:spcBef>
              <a:buClr>
                <a:srgbClr val="FFFFFF"/>
              </a:buClr>
              <a:buSzPct val="25000"/>
            </a:pPr>
            <a:r>
              <a:rPr lang="en-US" sz="1200" dirty="0">
                <a:solidFill>
                  <a:srgbClr val="FFFFFF"/>
                </a:solidFill>
                <a:ea typeface="Calibri"/>
                <a:cs typeface="Calibri"/>
                <a:sym typeface="Calibri"/>
              </a:rPr>
              <a:t>Retrieved from: http://health.hawaii.gov/ola/what-is-the-law/</a:t>
            </a:r>
            <a:endParaRPr lang="en-US" sz="1200" dirty="0">
              <a:solidFill>
                <a:srgbClr val="FFFFFF"/>
              </a:solidFill>
              <a:latin typeface="Calibri"/>
              <a:ea typeface="Calibri"/>
              <a:cs typeface="Calibri"/>
              <a:sym typeface="Calibri"/>
            </a:endParaRPr>
          </a:p>
          <a:p>
            <a:pPr marL="0" lvl="0" indent="0">
              <a:lnSpc>
                <a:spcPct val="80000"/>
              </a:lnSpc>
              <a:spcBef>
                <a:spcPts val="0"/>
              </a:spcBef>
              <a:buClr>
                <a:srgbClr val="FFFFFF"/>
              </a:buClr>
              <a:buSzPct val="25000"/>
              <a:buNone/>
            </a:pPr>
            <a:endParaRPr lang="en-US" sz="2960" dirty="0">
              <a:solidFill>
                <a:srgbClr val="FFFFFF"/>
              </a:solidFill>
              <a:latin typeface="Calibri"/>
              <a:ea typeface="Calibri"/>
              <a:cs typeface="Calibri"/>
              <a:sym typeface="Calibri"/>
            </a:endParaRPr>
          </a:p>
        </p:txBody>
      </p:sp>
      <p:pic>
        <p:nvPicPr>
          <p:cNvPr id="412" name="Shape 412" descr="HRMIlogo_icon copy.jpg"/>
          <p:cNvPicPr preferRelativeResize="0"/>
          <p:nvPr/>
        </p:nvPicPr>
        <p:blipFill rotWithShape="1">
          <a:blip r:embed="rId3">
            <a:alphaModFix/>
          </a:blip>
          <a:srcRect/>
          <a:stretch/>
        </p:blipFill>
        <p:spPr>
          <a:xfrm>
            <a:off x="367758" y="367583"/>
            <a:ext cx="1227578" cy="1143000"/>
          </a:xfrm>
          <a:prstGeom prst="rect">
            <a:avLst/>
          </a:prstGeom>
          <a:noFill/>
          <a:ln>
            <a:noFill/>
          </a:ln>
        </p:spPr>
      </p:pic>
    </p:spTree>
    <p:extLst>
      <p:ext uri="{BB962C8B-B14F-4D97-AF65-F5344CB8AC3E}">
        <p14:creationId xmlns:p14="http://schemas.microsoft.com/office/powerpoint/2010/main" val="3576728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228600"/>
            <a:ext cx="9144000" cy="1281983"/>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1913466" y="381000"/>
            <a:ext cx="7230533"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dirty="0">
                <a:latin typeface="Calibri"/>
                <a:ea typeface="Calibri"/>
                <a:cs typeface="Calibri"/>
                <a:sym typeface="Calibri"/>
              </a:rPr>
              <a:t>Hawai‘i State Judiciary </a:t>
            </a:r>
            <a:r>
              <a:rPr lang="en-US" sz="2800" b="0" i="0" u="none" strike="noStrike" cap="none" dirty="0">
                <a:latin typeface="Calibri"/>
                <a:ea typeface="Calibri"/>
                <a:cs typeface="Calibri"/>
                <a:sym typeface="Calibri"/>
              </a:rPr>
              <a:t>Court interpreter Certification Program (2015)</a:t>
            </a:r>
          </a:p>
        </p:txBody>
      </p:sp>
      <p:sp>
        <p:nvSpPr>
          <p:cNvPr id="411" name="Shape 411"/>
          <p:cNvSpPr txBox="1">
            <a:spLocks noGrp="1"/>
          </p:cNvSpPr>
          <p:nvPr>
            <p:ph type="body" idx="1"/>
          </p:nvPr>
        </p:nvSpPr>
        <p:spPr>
          <a:xfrm>
            <a:off x="276275" y="1524000"/>
            <a:ext cx="8410500" cy="5334000"/>
          </a:xfrm>
          <a:prstGeom prst="rect">
            <a:avLst/>
          </a:prstGeom>
          <a:noFill/>
          <a:ln>
            <a:noFill/>
          </a:ln>
        </p:spPr>
        <p:txBody>
          <a:bodyPr lIns="91425" tIns="45700" rIns="91425" bIns="45700" anchor="t" anchorCtr="0">
            <a:noAutofit/>
          </a:bodyPr>
          <a:lstStyle/>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r>
              <a:rPr lang="en-US" sz="2800" dirty="0"/>
              <a:t>The Hawai’i State Judiciary has a Court Interpreter Certification Program that aims to expand and improve the Judiciary’s pool of qualified interpreters through screening, training, and testing.</a:t>
            </a:r>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r>
              <a:rPr lang="en-US" sz="2800" dirty="0"/>
              <a:t>Increased efforts to recruit and train Hawaiian language interpreters began in 2018 in an effort to support Hawaiian language and culture, i.e., to supply those who wish to express themselves in Hawaiian in court with the means to do so. </a:t>
            </a:r>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r>
              <a:rPr lang="en-US" sz="1200" dirty="0"/>
              <a:t>                                                                                                                             (Hawai‘i State Judiciary Annual Report 2018 pp 33-36)</a:t>
            </a:r>
          </a:p>
        </p:txBody>
      </p:sp>
      <p:pic>
        <p:nvPicPr>
          <p:cNvPr id="412" name="Shape 412" descr="HRMIlogo_icon copy.jpg"/>
          <p:cNvPicPr preferRelativeResize="0"/>
          <p:nvPr/>
        </p:nvPicPr>
        <p:blipFill rotWithShape="1">
          <a:blip r:embed="rId3">
            <a:alphaModFix/>
          </a:blip>
          <a:srcRect/>
          <a:stretch/>
        </p:blipFill>
        <p:spPr>
          <a:xfrm>
            <a:off x="367758" y="367583"/>
            <a:ext cx="1227578" cy="1143000"/>
          </a:xfrm>
          <a:prstGeom prst="rect">
            <a:avLst/>
          </a:prstGeom>
          <a:noFill/>
          <a:ln>
            <a:noFill/>
          </a:ln>
        </p:spPr>
      </p:pic>
    </p:spTree>
    <p:extLst>
      <p:ext uri="{BB962C8B-B14F-4D97-AF65-F5344CB8AC3E}">
        <p14:creationId xmlns:p14="http://schemas.microsoft.com/office/powerpoint/2010/main" val="163185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228600"/>
            <a:ext cx="9144000" cy="1281983"/>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1913466" y="381000"/>
            <a:ext cx="7230533"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dirty="0">
                <a:latin typeface="Calibri"/>
                <a:ea typeface="Calibri"/>
                <a:cs typeface="Calibri"/>
                <a:sym typeface="Calibri"/>
              </a:rPr>
              <a:t>Hawai‘i State Judiciary </a:t>
            </a:r>
            <a:br>
              <a:rPr lang="en-US" sz="2800" dirty="0">
                <a:latin typeface="Calibri"/>
                <a:ea typeface="Calibri"/>
                <a:cs typeface="Calibri"/>
                <a:sym typeface="Calibri"/>
              </a:rPr>
            </a:br>
            <a:r>
              <a:rPr lang="en-US" sz="2800" dirty="0">
                <a:latin typeface="Calibri"/>
                <a:ea typeface="Calibri"/>
                <a:cs typeface="Calibri"/>
                <a:sym typeface="Calibri"/>
              </a:rPr>
              <a:t>Demand for </a:t>
            </a:r>
            <a:r>
              <a:rPr lang="en-US" sz="2800" b="0" i="0" u="none" strike="noStrike" cap="none" dirty="0">
                <a:latin typeface="Calibri"/>
                <a:ea typeface="Calibri"/>
                <a:cs typeface="Calibri"/>
                <a:sym typeface="Calibri"/>
              </a:rPr>
              <a:t>Court interpreters</a:t>
            </a:r>
          </a:p>
        </p:txBody>
      </p:sp>
      <p:sp>
        <p:nvSpPr>
          <p:cNvPr id="411" name="Shape 411"/>
          <p:cNvSpPr txBox="1">
            <a:spLocks noGrp="1"/>
          </p:cNvSpPr>
          <p:nvPr>
            <p:ph type="body" idx="1"/>
          </p:nvPr>
        </p:nvSpPr>
        <p:spPr>
          <a:xfrm>
            <a:off x="276275" y="1524000"/>
            <a:ext cx="8410500" cy="5334000"/>
          </a:xfrm>
          <a:prstGeom prst="rect">
            <a:avLst/>
          </a:prstGeom>
          <a:noFill/>
          <a:ln>
            <a:noFill/>
          </a:ln>
        </p:spPr>
        <p:txBody>
          <a:bodyPr lIns="91425" tIns="45700" rIns="91425" bIns="45700" anchor="t" anchorCtr="0">
            <a:noAutofit/>
          </a:bodyPr>
          <a:lstStyle/>
          <a:p>
            <a:pPr lvl="0">
              <a:lnSpc>
                <a:spcPct val="80000"/>
              </a:lnSpc>
              <a:spcBef>
                <a:spcPts val="0"/>
              </a:spcBef>
              <a:buClr>
                <a:srgbClr val="FFFFFF"/>
              </a:buClr>
              <a:buSzPct val="25000"/>
            </a:pPr>
            <a:r>
              <a:rPr lang="en-US" sz="3600" dirty="0"/>
              <a:t>The Hawai’i State Judiciary court interpreter program has over 400 interpreters speaking over 50 languages on its roster.</a:t>
            </a:r>
          </a:p>
          <a:p>
            <a:pPr lvl="0">
              <a:lnSpc>
                <a:spcPct val="80000"/>
              </a:lnSpc>
              <a:spcBef>
                <a:spcPts val="0"/>
              </a:spcBef>
              <a:buClr>
                <a:srgbClr val="FFFFFF"/>
              </a:buClr>
              <a:buSzPct val="25000"/>
            </a:pPr>
            <a:endParaRPr lang="en-US" sz="3600" dirty="0"/>
          </a:p>
          <a:p>
            <a:pPr lvl="0">
              <a:lnSpc>
                <a:spcPct val="80000"/>
              </a:lnSpc>
              <a:spcBef>
                <a:spcPts val="0"/>
              </a:spcBef>
              <a:buClr>
                <a:srgbClr val="FFFFFF"/>
              </a:buClr>
              <a:buSzPct val="25000"/>
            </a:pPr>
            <a:r>
              <a:rPr lang="en-US" sz="3600" dirty="0"/>
              <a:t>Interpreters are provided for over 10,000 court proceedings annually. </a:t>
            </a:r>
          </a:p>
          <a:p>
            <a:pPr lvl="0">
              <a:lnSpc>
                <a:spcPct val="80000"/>
              </a:lnSpc>
              <a:spcBef>
                <a:spcPts val="0"/>
              </a:spcBef>
              <a:buClr>
                <a:srgbClr val="FFFFFF"/>
              </a:buClr>
              <a:buSzPct val="25000"/>
            </a:pPr>
            <a:endParaRPr lang="en-US" sz="3600" dirty="0"/>
          </a:p>
          <a:p>
            <a:pPr lvl="0">
              <a:lnSpc>
                <a:spcPct val="80000"/>
              </a:lnSpc>
              <a:spcBef>
                <a:spcPts val="0"/>
              </a:spcBef>
              <a:buClr>
                <a:srgbClr val="FFFFFF"/>
              </a:buClr>
              <a:buSzPct val="25000"/>
            </a:pPr>
            <a:r>
              <a:rPr lang="en-US" sz="3600" dirty="0"/>
              <a:t>There are 6 payment tiers from $25-$55/hour (plus mileage reimbursement) per the interpreter’s qualifications </a:t>
            </a:r>
          </a:p>
          <a:p>
            <a:pPr lvl="0">
              <a:lnSpc>
                <a:spcPct val="80000"/>
              </a:lnSpc>
              <a:spcBef>
                <a:spcPts val="0"/>
              </a:spcBef>
              <a:buClr>
                <a:srgbClr val="FFFFFF"/>
              </a:buClr>
              <a:buSzPct val="25000"/>
            </a:pPr>
            <a:r>
              <a:rPr lang="en-US" sz="2000" dirty="0">
                <a:hlinkClick r:id="rId3">
                  <a:extLst>
                    <a:ext uri="{A12FA001-AC4F-418D-AE19-62706E023703}">
                      <ahyp:hlinkClr xmlns:ahyp="http://schemas.microsoft.com/office/drawing/2018/hyperlinkcolor" val="tx"/>
                    </a:ext>
                  </a:extLst>
                </a:hlinkClick>
              </a:rPr>
              <a:t>Components of Certification 12-08-05 (state.hi.us)</a:t>
            </a:r>
            <a:endParaRPr lang="en-US" sz="2000" dirty="0"/>
          </a:p>
          <a:p>
            <a:pPr lvl="0">
              <a:lnSpc>
                <a:spcPct val="80000"/>
              </a:lnSpc>
              <a:spcBef>
                <a:spcPts val="0"/>
              </a:spcBef>
              <a:buClr>
                <a:srgbClr val="FFFFFF"/>
              </a:buClr>
              <a:buSzPct val="25000"/>
            </a:pPr>
            <a:endParaRPr lang="en-US" sz="3600" dirty="0"/>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r>
              <a:rPr lang="en-US" sz="1200" dirty="0"/>
              <a:t>                                                                                             </a:t>
            </a:r>
          </a:p>
        </p:txBody>
      </p:sp>
      <p:pic>
        <p:nvPicPr>
          <p:cNvPr id="412" name="Shape 412" descr="HRMIlogo_icon copy.jpg"/>
          <p:cNvPicPr preferRelativeResize="0"/>
          <p:nvPr/>
        </p:nvPicPr>
        <p:blipFill rotWithShape="1">
          <a:blip r:embed="rId4">
            <a:alphaModFix/>
          </a:blip>
          <a:srcRect/>
          <a:stretch/>
        </p:blipFill>
        <p:spPr>
          <a:xfrm>
            <a:off x="367758" y="367583"/>
            <a:ext cx="1227578" cy="1143000"/>
          </a:xfrm>
          <a:prstGeom prst="rect">
            <a:avLst/>
          </a:prstGeom>
          <a:noFill/>
          <a:ln>
            <a:noFill/>
          </a:ln>
        </p:spPr>
      </p:pic>
    </p:spTree>
    <p:extLst>
      <p:ext uri="{BB962C8B-B14F-4D97-AF65-F5344CB8AC3E}">
        <p14:creationId xmlns:p14="http://schemas.microsoft.com/office/powerpoint/2010/main" val="66168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09"/>
          <p:cNvSpPr>
            <a:spLocks noGrp="1"/>
          </p:cNvSpPr>
          <p:nvPr>
            <p:ph type="title"/>
          </p:nvPr>
        </p:nvSpPr>
        <p:spPr>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lgn="l"/>
            <a:r>
              <a:rPr lang="en-US" sz="3200" dirty="0"/>
              <a:t>                  Next-step career opportunity</a:t>
            </a:r>
            <a:br>
              <a:rPr lang="en-US" sz="3200" dirty="0"/>
            </a:br>
            <a:r>
              <a:rPr lang="en-US" sz="3200" dirty="0"/>
              <a:t>                 Bilingual attorneys and legal assistants</a:t>
            </a:r>
            <a:r>
              <a:rPr lang="en-US" sz="4000" dirty="0"/>
              <a:t>        </a:t>
            </a:r>
            <a:endParaRPr lang="en-US" sz="3200" dirty="0"/>
          </a:p>
        </p:txBody>
      </p:sp>
      <p:pic>
        <p:nvPicPr>
          <p:cNvPr id="6" name="Shape 412" descr="HRMIlogo_icon copy.jpg"/>
          <p:cNvPicPr preferRelativeResize="0"/>
          <p:nvPr/>
        </p:nvPicPr>
        <p:blipFill rotWithShape="1">
          <a:blip r:embed="rId3">
            <a:alphaModFix/>
          </a:blip>
          <a:srcRect/>
          <a:stretch/>
        </p:blipFill>
        <p:spPr>
          <a:xfrm>
            <a:off x="762000" y="264202"/>
            <a:ext cx="1227578" cy="1183598"/>
          </a:xfrm>
          <a:prstGeom prst="rect">
            <a:avLst/>
          </a:prstGeom>
          <a:noFill/>
          <a:ln>
            <a:noFill/>
          </a:ln>
        </p:spPr>
      </p:pic>
      <p:pic>
        <p:nvPicPr>
          <p:cNvPr id="1026" name="Picture 2" descr="C:\Users\David\Documents\2ROADMAP\Presentations\JET Returnees dinner 2017\Bilingual attorneys.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29309" y="1600200"/>
            <a:ext cx="6485382"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9657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457200"/>
            <a:ext cx="9144000" cy="643466"/>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2" name="Shape 102"/>
          <p:cNvSpPr/>
          <p:nvPr/>
        </p:nvSpPr>
        <p:spPr>
          <a:xfrm>
            <a:off x="446087" y="2603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3" name="Shape 103"/>
          <p:cNvSpPr/>
          <p:nvPr/>
        </p:nvSpPr>
        <p:spPr>
          <a:xfrm>
            <a:off x="46038" y="161290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4" name="Shape 104"/>
          <p:cNvSpPr/>
          <p:nvPr/>
        </p:nvSpPr>
        <p:spPr>
          <a:xfrm>
            <a:off x="1481137" y="19748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5" name="Shape 105"/>
          <p:cNvSpPr txBox="1">
            <a:spLocks noGrp="1"/>
          </p:cNvSpPr>
          <p:nvPr>
            <p:ph type="title"/>
          </p:nvPr>
        </p:nvSpPr>
        <p:spPr>
          <a:xfrm>
            <a:off x="457200" y="385082"/>
            <a:ext cx="7640881" cy="7155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b="0" i="0" u="none" strike="noStrike" cap="none" dirty="0">
                <a:solidFill>
                  <a:schemeClr val="dk1"/>
                </a:solidFill>
                <a:latin typeface="Arial"/>
                <a:ea typeface="Arial"/>
                <a:cs typeface="Arial"/>
                <a:sym typeface="Arial"/>
              </a:rPr>
              <a:t>        </a:t>
            </a:r>
            <a:r>
              <a:rPr lang="en-US" sz="3959" dirty="0">
                <a:latin typeface="Arial"/>
                <a:ea typeface="Arial"/>
                <a:cs typeface="Arial"/>
                <a:sym typeface="Arial"/>
              </a:rPr>
              <a:t>The vision</a:t>
            </a:r>
            <a:endParaRPr lang="en-US" sz="3959" b="0" i="0" u="none" strike="noStrike" cap="none" dirty="0">
              <a:latin typeface="Arial"/>
              <a:ea typeface="Arial"/>
              <a:cs typeface="Arial"/>
              <a:sym typeface="Arial"/>
            </a:endParaRPr>
          </a:p>
        </p:txBody>
      </p:sp>
      <p:sp>
        <p:nvSpPr>
          <p:cNvPr id="106" name="Shape 106"/>
          <p:cNvSpPr/>
          <p:nvPr/>
        </p:nvSpPr>
        <p:spPr>
          <a:xfrm>
            <a:off x="2231290" y="5453067"/>
            <a:ext cx="5866791" cy="59554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1800" b="1">
                <a:solidFill>
                  <a:schemeClr val="dk1"/>
                </a:solidFill>
                <a:latin typeface="Arial"/>
                <a:ea typeface="Arial"/>
                <a:cs typeface="Arial"/>
                <a:sym typeface="Arial"/>
              </a:rPr>
              <a:t>Hawai‘i Language Roadmap Initiative Launch</a:t>
            </a:r>
          </a:p>
          <a:p>
            <a:pPr marL="0" marR="0" lvl="0" indent="0" algn="l" rtl="0">
              <a:lnSpc>
                <a:spcPct val="90000"/>
              </a:lnSpc>
              <a:spcBef>
                <a:spcPts val="0"/>
              </a:spcBef>
              <a:buNone/>
            </a:pPr>
            <a:endParaRPr sz="1800" b="1">
              <a:solidFill>
                <a:schemeClr val="dk1"/>
              </a:solidFill>
              <a:latin typeface="Arial"/>
              <a:ea typeface="Arial"/>
              <a:cs typeface="Arial"/>
              <a:sym typeface="Arial"/>
            </a:endParaRPr>
          </a:p>
        </p:txBody>
      </p:sp>
      <p:sp>
        <p:nvSpPr>
          <p:cNvPr id="107" name="Shape 107"/>
          <p:cNvSpPr/>
          <p:nvPr/>
        </p:nvSpPr>
        <p:spPr>
          <a:xfrm>
            <a:off x="2560621" y="4886428"/>
            <a:ext cx="5712318" cy="34624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1800" b="1">
                <a:solidFill>
                  <a:schemeClr val="dk1"/>
                </a:solidFill>
                <a:latin typeface="Arial"/>
                <a:ea typeface="Arial"/>
                <a:cs typeface="Arial"/>
                <a:sym typeface="Arial"/>
              </a:rPr>
              <a:t>Implementation of the Hawai‘i Language Roadmap</a:t>
            </a:r>
          </a:p>
        </p:txBody>
      </p:sp>
      <p:sp>
        <p:nvSpPr>
          <p:cNvPr id="108" name="Shape 108"/>
          <p:cNvSpPr txBox="1"/>
          <p:nvPr/>
        </p:nvSpPr>
        <p:spPr>
          <a:xfrm>
            <a:off x="2231290" y="4770782"/>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9" name="Shape 109"/>
          <p:cNvSpPr txBox="1"/>
          <p:nvPr/>
        </p:nvSpPr>
        <p:spPr>
          <a:xfrm>
            <a:off x="1202266" y="2065866"/>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11" name="Shape 111" descr="HRMIlogo_icon copy.jpg"/>
          <p:cNvPicPr preferRelativeResize="0"/>
          <p:nvPr/>
        </p:nvPicPr>
        <p:blipFill rotWithShape="1">
          <a:blip r:embed="rId3">
            <a:alphaModFix/>
          </a:blip>
          <a:srcRect/>
          <a:stretch/>
        </p:blipFill>
        <p:spPr>
          <a:xfrm>
            <a:off x="376135" y="330739"/>
            <a:ext cx="940341" cy="842045"/>
          </a:xfrm>
          <a:prstGeom prst="rect">
            <a:avLst/>
          </a:prstGeom>
          <a:noFill/>
          <a:ln>
            <a:noFill/>
          </a:ln>
        </p:spPr>
      </p:pic>
      <p:sp>
        <p:nvSpPr>
          <p:cNvPr id="2" name="Rectangle 2">
            <a:extLst>
              <a:ext uri="{FF2B5EF4-FFF2-40B4-BE49-F238E27FC236}">
                <a16:creationId xmlns:a16="http://schemas.microsoft.com/office/drawing/2014/main" id="{DCBAE09B-08F8-45FE-AE0D-A51EFFB439FD}"/>
              </a:ext>
            </a:extLst>
          </p:cNvPr>
          <p:cNvSpPr>
            <a:spLocks noChangeArrowheads="1"/>
          </p:cNvSpPr>
          <p:nvPr/>
        </p:nvSpPr>
        <p:spPr bwMode="auto">
          <a:xfrm>
            <a:off x="-563559" y="2231136"/>
            <a:ext cx="17942586" cy="51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9" descr="https://www.communityadvocate.com/wp-content/uploads/2021/06/H_MedicalInterpreter_2-300x200.jpg">
            <a:extLst>
              <a:ext uri="{FF2B5EF4-FFF2-40B4-BE49-F238E27FC236}">
                <a16:creationId xmlns:a16="http://schemas.microsoft.com/office/drawing/2014/main" id="{80FB3A8F-E73E-4E69-8993-67AEFCF67D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69" y="1307994"/>
            <a:ext cx="5172254" cy="34481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658930-EAE3-449C-843D-BE70B3293B4E}"/>
              </a:ext>
            </a:extLst>
          </p:cNvPr>
          <p:cNvSpPr/>
          <p:nvPr/>
        </p:nvSpPr>
        <p:spPr>
          <a:xfrm>
            <a:off x="5562600" y="1307994"/>
            <a:ext cx="3276600" cy="5164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 said, ‘This would be amazing for our kids,’” Pimentel recalled.</a:t>
            </a:r>
          </a:p>
          <a:p>
            <a:r>
              <a:rPr lang="en-US" sz="2000" dirty="0"/>
              <a:t>She said some students who spoke Portuguese at home resisted studying it when they came to school because they didn’t see the value.  </a:t>
            </a:r>
          </a:p>
          <a:p>
            <a:r>
              <a:rPr lang="en-US" sz="2000" dirty="0"/>
              <a:t>“I thought that this would be a way for them to see how their skills can be used immediately after graduation in real life and make money,” Pimentel said</a:t>
            </a:r>
            <a:r>
              <a:rPr lang="en-US" dirty="0"/>
              <a:t>.</a:t>
            </a:r>
          </a:p>
        </p:txBody>
      </p:sp>
    </p:spTree>
    <p:extLst>
      <p:ext uri="{BB962C8B-B14F-4D97-AF65-F5344CB8AC3E}">
        <p14:creationId xmlns:p14="http://schemas.microsoft.com/office/powerpoint/2010/main" val="152087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457200"/>
            <a:ext cx="9144000" cy="643466"/>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2" name="Shape 102"/>
          <p:cNvSpPr/>
          <p:nvPr/>
        </p:nvSpPr>
        <p:spPr>
          <a:xfrm>
            <a:off x="446087" y="2603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3" name="Shape 103"/>
          <p:cNvSpPr/>
          <p:nvPr/>
        </p:nvSpPr>
        <p:spPr>
          <a:xfrm>
            <a:off x="46038" y="161290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4" name="Shape 104"/>
          <p:cNvSpPr/>
          <p:nvPr/>
        </p:nvSpPr>
        <p:spPr>
          <a:xfrm>
            <a:off x="1481137" y="19748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5" name="Shape 105"/>
          <p:cNvSpPr txBox="1">
            <a:spLocks noGrp="1"/>
          </p:cNvSpPr>
          <p:nvPr>
            <p:ph type="title"/>
          </p:nvPr>
        </p:nvSpPr>
        <p:spPr>
          <a:xfrm>
            <a:off x="457200" y="385082"/>
            <a:ext cx="7640881" cy="7155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b="0" i="0" u="none" strike="noStrike" cap="none" dirty="0">
                <a:solidFill>
                  <a:schemeClr val="dk1"/>
                </a:solidFill>
                <a:latin typeface="Arial"/>
                <a:ea typeface="Arial"/>
                <a:cs typeface="Arial"/>
                <a:sym typeface="Arial"/>
              </a:rPr>
              <a:t>        </a:t>
            </a:r>
            <a:r>
              <a:rPr lang="en-US" sz="3959" b="0" i="0" u="none" strike="noStrike" cap="none" dirty="0">
                <a:latin typeface="Arial"/>
                <a:ea typeface="Arial"/>
                <a:cs typeface="Arial"/>
                <a:sym typeface="Arial"/>
              </a:rPr>
              <a:t>Our mission</a:t>
            </a:r>
          </a:p>
        </p:txBody>
      </p:sp>
      <p:sp>
        <p:nvSpPr>
          <p:cNvPr id="106" name="Shape 106"/>
          <p:cNvSpPr/>
          <p:nvPr/>
        </p:nvSpPr>
        <p:spPr>
          <a:xfrm>
            <a:off x="2231290" y="5453067"/>
            <a:ext cx="5866791" cy="59554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1800" b="1">
                <a:solidFill>
                  <a:schemeClr val="dk1"/>
                </a:solidFill>
                <a:latin typeface="Arial"/>
                <a:ea typeface="Arial"/>
                <a:cs typeface="Arial"/>
                <a:sym typeface="Arial"/>
              </a:rPr>
              <a:t>Hawai‘i Language Roadmap Initiative Launch</a:t>
            </a:r>
          </a:p>
          <a:p>
            <a:pPr marL="0" marR="0" lvl="0" indent="0" algn="l" rtl="0">
              <a:lnSpc>
                <a:spcPct val="90000"/>
              </a:lnSpc>
              <a:spcBef>
                <a:spcPts val="0"/>
              </a:spcBef>
              <a:buNone/>
            </a:pPr>
            <a:endParaRPr sz="1800" b="1">
              <a:solidFill>
                <a:schemeClr val="dk1"/>
              </a:solidFill>
              <a:latin typeface="Arial"/>
              <a:ea typeface="Arial"/>
              <a:cs typeface="Arial"/>
              <a:sym typeface="Arial"/>
            </a:endParaRPr>
          </a:p>
        </p:txBody>
      </p:sp>
      <p:sp>
        <p:nvSpPr>
          <p:cNvPr id="107" name="Shape 107"/>
          <p:cNvSpPr/>
          <p:nvPr/>
        </p:nvSpPr>
        <p:spPr>
          <a:xfrm>
            <a:off x="2560621" y="4886428"/>
            <a:ext cx="5712318" cy="34624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1800" b="1">
                <a:solidFill>
                  <a:schemeClr val="dk1"/>
                </a:solidFill>
                <a:latin typeface="Arial"/>
                <a:ea typeface="Arial"/>
                <a:cs typeface="Arial"/>
                <a:sym typeface="Arial"/>
              </a:rPr>
              <a:t>Implementation of the Hawai‘i Language Roadmap</a:t>
            </a:r>
          </a:p>
        </p:txBody>
      </p:sp>
      <p:sp>
        <p:nvSpPr>
          <p:cNvPr id="108" name="Shape 108"/>
          <p:cNvSpPr txBox="1"/>
          <p:nvPr/>
        </p:nvSpPr>
        <p:spPr>
          <a:xfrm>
            <a:off x="2231290" y="4770782"/>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9" name="Shape 109"/>
          <p:cNvSpPr txBox="1"/>
          <p:nvPr/>
        </p:nvSpPr>
        <p:spPr>
          <a:xfrm>
            <a:off x="1202266" y="2065866"/>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0" name="Shape 110"/>
          <p:cNvSpPr txBox="1"/>
          <p:nvPr/>
        </p:nvSpPr>
        <p:spPr>
          <a:xfrm>
            <a:off x="897467" y="1811866"/>
            <a:ext cx="7586131" cy="424731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i="1">
                <a:solidFill>
                  <a:srgbClr val="FFFFFF"/>
                </a:solidFill>
                <a:latin typeface="Cambria"/>
                <a:ea typeface="Cambria"/>
                <a:cs typeface="Cambria"/>
                <a:sym typeface="Cambria"/>
              </a:rPr>
              <a:t>“Change starts by understanding </a:t>
            </a:r>
          </a:p>
          <a:p>
            <a:pPr marL="0" marR="0" lvl="0" indent="0" algn="ctr" rtl="0">
              <a:spcBef>
                <a:spcPts val="0"/>
              </a:spcBef>
              <a:buSzPct val="25000"/>
              <a:buNone/>
            </a:pPr>
            <a:r>
              <a:rPr lang="en-US" sz="3600" i="1">
                <a:solidFill>
                  <a:srgbClr val="FFFFFF"/>
                </a:solidFill>
                <a:latin typeface="Cambria"/>
                <a:ea typeface="Cambria"/>
                <a:cs typeface="Cambria"/>
                <a:sym typeface="Cambria"/>
              </a:rPr>
              <a:t>the actual needs of  the employers       in the state - the businesses and government agencies dealing internationally as well as those interfacing with a multilingual domestic clientele and workforce.”</a:t>
            </a:r>
          </a:p>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11" name="Shape 111" descr="HRMIlogo_icon copy.jpg"/>
          <p:cNvPicPr preferRelativeResize="0"/>
          <p:nvPr/>
        </p:nvPicPr>
        <p:blipFill rotWithShape="1">
          <a:blip r:embed="rId3">
            <a:alphaModFix/>
          </a:blip>
          <a:srcRect/>
          <a:stretch/>
        </p:blipFill>
        <p:spPr>
          <a:xfrm>
            <a:off x="376135" y="330739"/>
            <a:ext cx="940341" cy="842045"/>
          </a:xfrm>
          <a:prstGeom prst="rect">
            <a:avLst/>
          </a:prstGeom>
          <a:noFill/>
          <a:ln>
            <a:noFill/>
          </a:ln>
        </p:spPr>
      </p:pic>
    </p:spTree>
    <p:extLst>
      <p:ext uri="{BB962C8B-B14F-4D97-AF65-F5344CB8AC3E}">
        <p14:creationId xmlns:p14="http://schemas.microsoft.com/office/powerpoint/2010/main" val="1497509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endParaRPr lang="en-US" dirty="0">
              <a:solidFill>
                <a:schemeClr val="bg1"/>
              </a:solidFill>
            </a:endParaRPr>
          </a:p>
        </p:txBody>
      </p:sp>
      <p:sp>
        <p:nvSpPr>
          <p:cNvPr id="6" name="Shape 101"/>
          <p:cNvSpPr/>
          <p:nvPr/>
        </p:nvSpPr>
        <p:spPr>
          <a:xfrm>
            <a:off x="0" y="533400"/>
            <a:ext cx="9144000" cy="884238"/>
          </a:xfrm>
          <a:prstGeom prst="rect">
            <a:avLst/>
          </a:prstGeom>
          <a:solidFill>
            <a:srgbClr val="FBC503"/>
          </a:solid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lvl="0"/>
            <a:r>
              <a:rPr lang="en-US" altLang="en-US" sz="3200" dirty="0">
                <a:solidFill>
                  <a:schemeClr val="bg1"/>
                </a:solidFill>
                <a:ea typeface="MS Mincho" panose="02020609040205080304" pitchFamily="49" charset="-128"/>
                <a:cs typeface="Times New Roman" panose="02020603050405020304" pitchFamily="18" charset="0"/>
              </a:rPr>
              <a:t>             Demand for interpreters and translators in HI</a:t>
            </a:r>
          </a:p>
          <a:p>
            <a:pPr lvl="0"/>
            <a:r>
              <a:rPr lang="en-US" sz="3200" dirty="0">
                <a:solidFill>
                  <a:schemeClr val="bg1"/>
                </a:solidFill>
                <a:ea typeface="MS Mincho" panose="02020609040205080304" pitchFamily="49" charset="-128"/>
                <a:cs typeface="Times New Roman" panose="02020603050405020304" pitchFamily="18" charset="0"/>
                <a:sym typeface="Calibri"/>
              </a:rPr>
              <a:t>                   Employer: State of Hawai‘i DOE</a:t>
            </a:r>
            <a:endParaRPr sz="3200" dirty="0">
              <a:solidFill>
                <a:schemeClr val="bg1"/>
              </a:solidFill>
              <a:ea typeface="MS Mincho" panose="02020609040205080304" pitchFamily="49" charset="-128"/>
              <a:cs typeface="Times New Roman" panose="02020603050405020304" pitchFamily="18" charset="0"/>
              <a:sym typeface="Calibri"/>
            </a:endParaRPr>
          </a:p>
        </p:txBody>
      </p:sp>
      <p:pic>
        <p:nvPicPr>
          <p:cNvPr id="7" name="Shape 111" descr="HRMIlogo_icon copy.jpg"/>
          <p:cNvPicPr preferRelativeResize="0"/>
          <p:nvPr/>
        </p:nvPicPr>
        <p:blipFill rotWithShape="1">
          <a:blip r:embed="rId3">
            <a:alphaModFix/>
          </a:blip>
          <a:srcRect/>
          <a:stretch/>
        </p:blipFill>
        <p:spPr>
          <a:xfrm>
            <a:off x="457200" y="533401"/>
            <a:ext cx="705256" cy="884238"/>
          </a:xfrm>
          <a:prstGeom prst="rect">
            <a:avLst/>
          </a:prstGeom>
          <a:noFill/>
          <a:ln>
            <a:noFill/>
          </a:ln>
        </p:spPr>
      </p:pic>
      <p:sp>
        <p:nvSpPr>
          <p:cNvPr id="8" name="Content Placeholder 7">
            <a:extLst>
              <a:ext uri="{FF2B5EF4-FFF2-40B4-BE49-F238E27FC236}">
                <a16:creationId xmlns:a16="http://schemas.microsoft.com/office/drawing/2014/main" id="{CF9974ED-49DE-400A-BF61-67B6FDC5A169}"/>
              </a:ext>
            </a:extLst>
          </p:cNvPr>
          <p:cNvSpPr>
            <a:spLocks noGrp="1"/>
          </p:cNvSpPr>
          <p:nvPr>
            <p:ph idx="1"/>
          </p:nvPr>
        </p:nvSpPr>
        <p:spPr>
          <a:xfrm>
            <a:off x="228600" y="1600207"/>
            <a:ext cx="8839200" cy="5105393"/>
          </a:xfrm>
        </p:spPr>
        <p:txBody>
          <a:bodyPr>
            <a:noAutofit/>
          </a:bodyPr>
          <a:lstStyle/>
          <a:p>
            <a:r>
              <a:rPr lang="en-US" sz="1800" b="1" dirty="0"/>
              <a:t>Bilingual/Bicultural School/Home Assistant (Tagalog/Ilocano) </a:t>
            </a:r>
          </a:p>
          <a:p>
            <a:r>
              <a:rPr lang="en-US" sz="1800" dirty="0"/>
              <a:t>Oahu Island, HI</a:t>
            </a:r>
          </a:p>
          <a:p>
            <a:r>
              <a:rPr lang="en-US" sz="1800" dirty="0"/>
              <a:t>$3,160 a month - Full-time, Part-time, Temporary</a:t>
            </a:r>
          </a:p>
          <a:p>
            <a:br>
              <a:rPr lang="en-US" sz="1800" dirty="0"/>
            </a:br>
            <a:r>
              <a:rPr lang="en-US" sz="1800" b="1" dirty="0"/>
              <a:t>Job Summary: </a:t>
            </a:r>
            <a:br>
              <a:rPr lang="en-US" sz="1800" dirty="0"/>
            </a:br>
            <a:r>
              <a:rPr lang="en-US" sz="1800" dirty="0"/>
              <a:t>Serves as liaison between school and project staff and target group parents; provides language and cultural assistance; and performs other duties as required.</a:t>
            </a:r>
          </a:p>
          <a:p>
            <a:r>
              <a:rPr lang="en-US" sz="1800" b="1" dirty="0"/>
              <a:t>General Experience Requirement: </a:t>
            </a:r>
            <a:br>
              <a:rPr lang="en-US" sz="1800" dirty="0"/>
            </a:br>
            <a:r>
              <a:rPr lang="en-US" sz="1800" dirty="0"/>
              <a:t>Two (2) years of paid or volunteer work experience in which the applicant worked with individuals and groups and was required to possess the following ability or demonstrated same: </a:t>
            </a:r>
          </a:p>
          <a:p>
            <a:r>
              <a:rPr lang="en-US" sz="1800" dirty="0"/>
              <a:t>Understand and explain various materials related to the program/project/activity.</a:t>
            </a:r>
            <a:br>
              <a:rPr lang="en-US" sz="1800" dirty="0"/>
            </a:br>
            <a:endParaRPr lang="en-US" sz="1800" dirty="0"/>
          </a:p>
          <a:p>
            <a:r>
              <a:rPr lang="en-US" sz="1800" dirty="0"/>
              <a:t>Establish and maintain rapport with individuals and groups and encourage participation in program/project activities.</a:t>
            </a:r>
            <a:br>
              <a:rPr lang="en-US" sz="1800" dirty="0"/>
            </a:br>
            <a:endParaRPr lang="en-US" sz="1800" dirty="0"/>
          </a:p>
          <a:p>
            <a:r>
              <a:rPr lang="en-US" sz="1800" dirty="0"/>
              <a:t>Speak effectively with individuals and groups and to elicit pertinent information.</a:t>
            </a:r>
            <a:br>
              <a:rPr lang="en-US" sz="1800" dirty="0"/>
            </a:br>
            <a:endParaRPr lang="en-US" sz="1800" dirty="0"/>
          </a:p>
          <a:p>
            <a:r>
              <a:rPr lang="en-US" sz="1800" dirty="0"/>
              <a:t>Plan and conduct group information sessions.</a:t>
            </a:r>
            <a:br>
              <a:rPr lang="en-US" sz="1800" dirty="0"/>
            </a:br>
            <a:endParaRPr lang="en-US" sz="1800" dirty="0"/>
          </a:p>
          <a:p>
            <a:r>
              <a:rPr lang="en-US" sz="1800" dirty="0"/>
              <a:t>Prepare activity reports.</a:t>
            </a:r>
            <a:br>
              <a:rPr lang="en-US" sz="1800" dirty="0"/>
            </a:br>
            <a:endParaRPr lang="en-US" sz="1800" dirty="0"/>
          </a:p>
          <a:p>
            <a:r>
              <a:rPr lang="en-US" sz="1800" dirty="0"/>
              <a:t>Recognize and identify basic individual human needs.</a:t>
            </a:r>
            <a:br>
              <a:rPr lang="en-US" sz="1800" dirty="0"/>
            </a:br>
            <a:endParaRPr lang="en-US" sz="1800" dirty="0"/>
          </a:p>
        </p:txBody>
      </p:sp>
    </p:spTree>
    <p:extLst>
      <p:ext uri="{BB962C8B-B14F-4D97-AF65-F5344CB8AC3E}">
        <p14:creationId xmlns:p14="http://schemas.microsoft.com/office/powerpoint/2010/main" val="391190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endParaRPr lang="en-US" dirty="0">
              <a:solidFill>
                <a:schemeClr val="bg1"/>
              </a:solidFill>
            </a:endParaRPr>
          </a:p>
        </p:txBody>
      </p:sp>
      <p:sp>
        <p:nvSpPr>
          <p:cNvPr id="6" name="Shape 101"/>
          <p:cNvSpPr/>
          <p:nvPr/>
        </p:nvSpPr>
        <p:spPr>
          <a:xfrm>
            <a:off x="0" y="533400"/>
            <a:ext cx="9144000" cy="884238"/>
          </a:xfrm>
          <a:prstGeom prst="rect">
            <a:avLst/>
          </a:prstGeom>
          <a:solidFill>
            <a:srgbClr val="FBC503"/>
          </a:solid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lvl="0"/>
            <a:r>
              <a:rPr lang="en-US" altLang="en-US" sz="3200" dirty="0">
                <a:solidFill>
                  <a:schemeClr val="bg1"/>
                </a:solidFill>
                <a:ea typeface="MS Mincho" panose="02020609040205080304" pitchFamily="49" charset="-128"/>
                <a:cs typeface="Times New Roman" panose="02020603050405020304" pitchFamily="18" charset="0"/>
              </a:rPr>
              <a:t> 	  Demand for interpreters and translators in HI</a:t>
            </a:r>
            <a:endParaRPr lang="en-US" altLang="en-US" sz="3200" dirty="0">
              <a:solidFill>
                <a:schemeClr val="bg1"/>
              </a:solidFill>
            </a:endParaRPr>
          </a:p>
          <a:p>
            <a:pPr lvl="0"/>
            <a:r>
              <a:rPr lang="en-US" sz="3200" dirty="0">
                <a:solidFill>
                  <a:schemeClr val="bg1"/>
                </a:solidFill>
                <a:latin typeface="Calibri"/>
                <a:ea typeface="Calibri"/>
                <a:cs typeface="Calibri"/>
                <a:sym typeface="Calibri"/>
              </a:rPr>
              <a:t>	      Employer: Queen’s Health System</a:t>
            </a:r>
            <a:endParaRPr sz="3000" dirty="0">
              <a:solidFill>
                <a:schemeClr val="dk1"/>
              </a:solidFill>
              <a:latin typeface="Calibri"/>
              <a:ea typeface="Calibri"/>
              <a:cs typeface="Calibri"/>
              <a:sym typeface="Calibri"/>
            </a:endParaRPr>
          </a:p>
        </p:txBody>
      </p:sp>
      <p:pic>
        <p:nvPicPr>
          <p:cNvPr id="7" name="Shape 111" descr="HRMIlogo_icon copy.jpg"/>
          <p:cNvPicPr preferRelativeResize="0"/>
          <p:nvPr/>
        </p:nvPicPr>
        <p:blipFill rotWithShape="1">
          <a:blip r:embed="rId3">
            <a:alphaModFix/>
          </a:blip>
          <a:srcRect/>
          <a:stretch/>
        </p:blipFill>
        <p:spPr>
          <a:xfrm>
            <a:off x="457200" y="533401"/>
            <a:ext cx="705256" cy="884238"/>
          </a:xfrm>
          <a:prstGeom prst="rect">
            <a:avLst/>
          </a:prstGeom>
          <a:noFill/>
          <a:ln>
            <a:noFill/>
          </a:ln>
        </p:spPr>
      </p:pic>
      <p:sp>
        <p:nvSpPr>
          <p:cNvPr id="3" name="Content Placeholder 2"/>
          <p:cNvSpPr>
            <a:spLocks noGrp="1"/>
          </p:cNvSpPr>
          <p:nvPr>
            <p:ph idx="1"/>
          </p:nvPr>
        </p:nvSpPr>
        <p:spPr>
          <a:xfrm>
            <a:off x="228600" y="1417638"/>
            <a:ext cx="8762999" cy="5287962"/>
          </a:xfrm>
        </p:spPr>
        <p:txBody>
          <a:bodyPr>
            <a:noAutofit/>
          </a:bodyPr>
          <a:lstStyle/>
          <a:p>
            <a:pPr marL="0" indent="0">
              <a:buNone/>
            </a:pPr>
            <a:r>
              <a:rPr lang="en-US" sz="2400" dirty="0"/>
              <a:t>Job Title: Clinical Navigator, Oncology</a:t>
            </a:r>
            <a:br>
              <a:rPr lang="en-US" sz="2400" dirty="0"/>
            </a:br>
            <a:r>
              <a:rPr lang="en-US" sz="2400" dirty="0"/>
              <a:t>Posted: 2022-01-25</a:t>
            </a:r>
          </a:p>
          <a:p>
            <a:pPr marL="0" indent="0">
              <a:buNone/>
            </a:pPr>
            <a:endParaRPr lang="en-US" sz="2400" dirty="0"/>
          </a:p>
          <a:p>
            <a:pPr lvl="0"/>
            <a:r>
              <a:rPr lang="en-US" sz="2400" b="1" dirty="0"/>
              <a:t>I. JOB SUMMARY/RESPONSIBILITIES</a:t>
            </a:r>
            <a:endParaRPr lang="en-US" sz="2400" dirty="0"/>
          </a:p>
          <a:p>
            <a:pPr lvl="0"/>
            <a:r>
              <a:rPr lang="en-US" sz="2400" dirty="0"/>
              <a:t>Responsible for the coordination of patient care throughout the continuum in collaboration with all healthcare providers and the multidisciplinary care team to provide seamless process for oncology patients. Serves as an advocate, </a:t>
            </a:r>
            <a:r>
              <a:rPr lang="en-US" sz="2400" b="1" dirty="0">
                <a:solidFill>
                  <a:srgbClr val="FFC000"/>
                </a:solidFill>
              </a:rPr>
              <a:t>interpreter,</a:t>
            </a:r>
            <a:r>
              <a:rPr lang="en-US" sz="2400" dirty="0"/>
              <a:t> educator and clinical resource with expertise in medical, surgical, and radiation oncology and care management. Serves as a liaison throughout the facility and in the community regarding services provided for this unique patient population. Coordinates all aspects of the perspective treatment plan regimen.</a:t>
            </a:r>
          </a:p>
        </p:txBody>
      </p:sp>
    </p:spTree>
    <p:extLst>
      <p:ext uri="{BB962C8B-B14F-4D97-AF65-F5344CB8AC3E}">
        <p14:creationId xmlns:p14="http://schemas.microsoft.com/office/powerpoint/2010/main" val="1468035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		</a:t>
            </a:r>
            <a:endParaRPr lang="en-US" dirty="0">
              <a:solidFill>
                <a:schemeClr val="bg1"/>
              </a:solidFill>
            </a:endParaRPr>
          </a:p>
        </p:txBody>
      </p:sp>
      <p:sp>
        <p:nvSpPr>
          <p:cNvPr id="6" name="Shape 101"/>
          <p:cNvSpPr/>
          <p:nvPr/>
        </p:nvSpPr>
        <p:spPr>
          <a:xfrm>
            <a:off x="0" y="533400"/>
            <a:ext cx="9144000" cy="884238"/>
          </a:xfrm>
          <a:prstGeom prst="rect">
            <a:avLst/>
          </a:prstGeom>
          <a:solidFill>
            <a:srgbClr val="FBC503"/>
          </a:solidFill>
          <a:ln w="9525" cap="flat" cmpd="sng">
            <a:solidFill>
              <a:schemeClr val="dk1"/>
            </a:solidFill>
            <a:prstDash val="solid"/>
            <a:miter/>
            <a:headEnd type="none" w="med" len="med"/>
            <a:tailEnd type="none" w="med" len="med"/>
          </a:ln>
        </p:spPr>
        <p:txBody>
          <a:bodyPr lIns="68569" tIns="34275" rIns="68569" bIns="34275" anchor="ctr" anchorCtr="0">
            <a:noAutofit/>
          </a:bodyPr>
          <a:lstStyle/>
          <a:p>
            <a:pPr lvl="0"/>
            <a:r>
              <a:rPr lang="en-US" altLang="en-US" sz="3200" dirty="0">
                <a:solidFill>
                  <a:schemeClr val="bg1"/>
                </a:solidFill>
                <a:ea typeface="MS Mincho" panose="02020609040205080304" pitchFamily="49" charset="-128"/>
                <a:cs typeface="Times New Roman" panose="02020603050405020304" pitchFamily="18" charset="0"/>
              </a:rPr>
              <a:t>              Other employers: H</a:t>
            </a:r>
            <a:r>
              <a:rPr lang="en-US" altLang="en-US" sz="3200" dirty="0">
                <a:solidFill>
                  <a:schemeClr val="bg1"/>
                </a:solidFill>
              </a:rPr>
              <a:t>ealth and social services</a:t>
            </a:r>
            <a:endParaRPr sz="3000" dirty="0">
              <a:solidFill>
                <a:schemeClr val="dk1"/>
              </a:solidFill>
              <a:latin typeface="Calibri"/>
              <a:ea typeface="Calibri"/>
              <a:cs typeface="Calibri"/>
              <a:sym typeface="Calibri"/>
            </a:endParaRPr>
          </a:p>
        </p:txBody>
      </p:sp>
      <p:pic>
        <p:nvPicPr>
          <p:cNvPr id="7" name="Shape 111" descr="HRMIlogo_icon copy.jpg"/>
          <p:cNvPicPr preferRelativeResize="0"/>
          <p:nvPr/>
        </p:nvPicPr>
        <p:blipFill rotWithShape="1">
          <a:blip r:embed="rId3">
            <a:alphaModFix/>
          </a:blip>
          <a:srcRect/>
          <a:stretch/>
        </p:blipFill>
        <p:spPr>
          <a:xfrm>
            <a:off x="457200" y="533401"/>
            <a:ext cx="705256" cy="884238"/>
          </a:xfrm>
          <a:prstGeom prst="rect">
            <a:avLst/>
          </a:prstGeom>
          <a:noFill/>
          <a:ln>
            <a:noFill/>
          </a:ln>
        </p:spPr>
      </p:pic>
      <p:sp>
        <p:nvSpPr>
          <p:cNvPr id="3" name="Content Placeholder 2"/>
          <p:cNvSpPr>
            <a:spLocks noGrp="1"/>
          </p:cNvSpPr>
          <p:nvPr>
            <p:ph idx="1"/>
          </p:nvPr>
        </p:nvSpPr>
        <p:spPr>
          <a:xfrm>
            <a:off x="228601" y="1752600"/>
            <a:ext cx="8501066" cy="4876800"/>
          </a:xfrm>
        </p:spPr>
        <p:txBody>
          <a:bodyPr>
            <a:normAutofit fontScale="92500" lnSpcReduction="20000"/>
          </a:bodyPr>
          <a:lstStyle/>
          <a:p>
            <a:pPr marL="0" indent="0">
              <a:lnSpc>
                <a:spcPct val="150000"/>
              </a:lnSpc>
              <a:buNone/>
              <a:defRPr/>
            </a:pPr>
            <a:r>
              <a:rPr lang="en-US" altLang="en-US" b="1" dirty="0"/>
              <a:t>Community Health Worker </a:t>
            </a:r>
            <a:r>
              <a:rPr lang="en-US" altLang="en-US" dirty="0"/>
              <a:t>(UnitedHealth Group, </a:t>
            </a:r>
            <a:r>
              <a:rPr lang="en-US" altLang="en-US" dirty="0" err="1"/>
              <a:t>Inc</a:t>
            </a:r>
            <a:r>
              <a:rPr lang="en-US" altLang="en-US" dirty="0"/>
              <a:t>)</a:t>
            </a:r>
          </a:p>
          <a:p>
            <a:r>
              <a:rPr lang="en-US" dirty="0">
                <a:solidFill>
                  <a:srgbClr val="FF0000"/>
                </a:solidFill>
              </a:rPr>
              <a:t>Bilingual English / Tagalog or Ilocano or</a:t>
            </a:r>
            <a:r>
              <a:rPr lang="en-US" dirty="0"/>
              <a:t> </a:t>
            </a:r>
            <a:r>
              <a:rPr lang="en-US" b="1" dirty="0">
                <a:solidFill>
                  <a:srgbClr val="FF0000"/>
                </a:solidFill>
              </a:rPr>
              <a:t>Marshallese or </a:t>
            </a:r>
            <a:r>
              <a:rPr lang="en-US" b="1" dirty="0" err="1">
                <a:solidFill>
                  <a:srgbClr val="FF0000"/>
                </a:solidFill>
              </a:rPr>
              <a:t>Chuukese</a:t>
            </a:r>
            <a:r>
              <a:rPr lang="en-US" b="1" dirty="0">
                <a:solidFill>
                  <a:srgbClr val="FF0000"/>
                </a:solidFill>
              </a:rPr>
              <a:t> (Preferred)</a:t>
            </a:r>
          </a:p>
          <a:p>
            <a:endParaRPr lang="en-US" altLang="en-US" dirty="0">
              <a:solidFill>
                <a:srgbClr val="FF0000"/>
              </a:solidFill>
            </a:endParaRPr>
          </a:p>
          <a:p>
            <a:pPr marL="0" indent="0">
              <a:buNone/>
            </a:pPr>
            <a:r>
              <a:rPr lang="en-US" b="1" dirty="0"/>
              <a:t>Social Work Case Manager</a:t>
            </a:r>
            <a:r>
              <a:rPr lang="en-US" dirty="0"/>
              <a:t> </a:t>
            </a:r>
          </a:p>
          <a:p>
            <a:pPr marL="0" indent="0">
              <a:buNone/>
            </a:pPr>
            <a:r>
              <a:rPr lang="en-US" dirty="0"/>
              <a:t>                          (Partners in Development Foundation)</a:t>
            </a:r>
          </a:p>
          <a:p>
            <a:r>
              <a:rPr lang="en-US" dirty="0"/>
              <a:t>two (2) years of experience in working with culturally diverse population, </a:t>
            </a:r>
            <a:r>
              <a:rPr lang="en-US" b="1" dirty="0"/>
              <a:t>especially with natives from the Micronesian nations;</a:t>
            </a:r>
            <a:r>
              <a:rPr lang="en-US" b="1" dirty="0">
                <a:solidFill>
                  <a:srgbClr val="FF0000"/>
                </a:solidFill>
              </a:rPr>
              <a:t> Proficient in </a:t>
            </a:r>
            <a:r>
              <a:rPr lang="en-US" b="1" dirty="0" err="1">
                <a:solidFill>
                  <a:srgbClr val="FF0000"/>
                </a:solidFill>
              </a:rPr>
              <a:t>Chuukese</a:t>
            </a:r>
            <a:r>
              <a:rPr lang="en-US" b="1" dirty="0">
                <a:solidFill>
                  <a:srgbClr val="FF0000"/>
                </a:solidFill>
              </a:rPr>
              <a:t>, Kosraean</a:t>
            </a:r>
            <a:r>
              <a:rPr lang="en-US" dirty="0"/>
              <a:t>, and English</a:t>
            </a:r>
          </a:p>
        </p:txBody>
      </p:sp>
    </p:spTree>
    <p:extLst>
      <p:ext uri="{BB962C8B-B14F-4D97-AF65-F5344CB8AC3E}">
        <p14:creationId xmlns:p14="http://schemas.microsoft.com/office/powerpoint/2010/main" val="3532618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381000"/>
            <a:ext cx="9144000" cy="1129583"/>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1913466" y="381000"/>
            <a:ext cx="7230533"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dirty="0">
                <a:latin typeface="Calibri"/>
                <a:ea typeface="Calibri"/>
                <a:cs typeface="Calibri"/>
                <a:sym typeface="Calibri"/>
              </a:rPr>
              <a:t>What does a T/I Pathway look like?</a:t>
            </a:r>
          </a:p>
        </p:txBody>
      </p:sp>
      <p:sp>
        <p:nvSpPr>
          <p:cNvPr id="411" name="Shape 411"/>
          <p:cNvSpPr txBox="1">
            <a:spLocks noGrp="1"/>
          </p:cNvSpPr>
          <p:nvPr>
            <p:ph type="body" idx="1"/>
          </p:nvPr>
        </p:nvSpPr>
        <p:spPr>
          <a:xfrm>
            <a:off x="276275" y="1524000"/>
            <a:ext cx="8410500" cy="5334000"/>
          </a:xfrm>
          <a:prstGeom prst="rect">
            <a:avLst/>
          </a:prstGeom>
          <a:noFill/>
          <a:ln>
            <a:noFill/>
          </a:ln>
        </p:spPr>
        <p:txBody>
          <a:bodyPr lIns="91425" tIns="45700" rIns="91425" bIns="45700" anchor="t" anchorCtr="0">
            <a:noAutofit/>
          </a:bodyPr>
          <a:lstStyle/>
          <a:p>
            <a:pPr marL="0" indent="0">
              <a:buNone/>
            </a:pPr>
            <a:r>
              <a:rPr lang="en-US" dirty="0"/>
              <a:t>Two years, four courses</a:t>
            </a:r>
          </a:p>
          <a:p>
            <a:pPr marL="0" indent="0">
              <a:buNone/>
            </a:pPr>
            <a:r>
              <a:rPr lang="en-US" dirty="0"/>
              <a:t>Course content:</a:t>
            </a:r>
          </a:p>
          <a:p>
            <a:pPr marL="0" indent="0">
              <a:buNone/>
            </a:pPr>
            <a:r>
              <a:rPr lang="en-US" dirty="0"/>
              <a:t>	Ethics</a:t>
            </a:r>
          </a:p>
          <a:p>
            <a:pPr marL="0" indent="0">
              <a:buNone/>
            </a:pPr>
            <a:r>
              <a:rPr lang="en-US" dirty="0"/>
              <a:t>	Basic skills</a:t>
            </a:r>
          </a:p>
          <a:p>
            <a:pPr marL="0" indent="0">
              <a:buNone/>
            </a:pPr>
            <a:r>
              <a:rPr lang="en-US" dirty="0"/>
              <a:t>	   Simultaneous interpreting (shadowing)</a:t>
            </a:r>
          </a:p>
          <a:p>
            <a:pPr marL="0" indent="0">
              <a:buNone/>
            </a:pPr>
            <a:r>
              <a:rPr lang="en-US" dirty="0"/>
              <a:t>	   Consecutive interpreting (note-taking)</a:t>
            </a:r>
          </a:p>
          <a:p>
            <a:pPr marL="0" indent="0">
              <a:buNone/>
            </a:pPr>
            <a:r>
              <a:rPr lang="en-US" dirty="0"/>
              <a:t>	Medical/Legal/Specialist vocabulary</a:t>
            </a:r>
          </a:p>
          <a:p>
            <a:pPr marL="0" indent="0">
              <a:buNone/>
            </a:pPr>
            <a:r>
              <a:rPr lang="en-US" dirty="0"/>
              <a:t>	Professionalism</a:t>
            </a:r>
          </a:p>
          <a:p>
            <a:pPr marL="0" indent="0">
              <a:buNone/>
            </a:pPr>
            <a:r>
              <a:rPr lang="en-US" dirty="0"/>
              <a:t>Exit test with option for certification</a:t>
            </a:r>
          </a:p>
          <a:p>
            <a:pPr lvl="0">
              <a:lnSpc>
                <a:spcPct val="80000"/>
              </a:lnSpc>
              <a:spcBef>
                <a:spcPts val="0"/>
              </a:spcBef>
              <a:buClr>
                <a:srgbClr val="FFFFFF"/>
              </a:buClr>
              <a:buSzPct val="25000"/>
            </a:pPr>
            <a:endParaRPr lang="en-US" sz="3600" dirty="0"/>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endParaRPr lang="en-US" sz="2800" dirty="0"/>
          </a:p>
          <a:p>
            <a:pPr lvl="0">
              <a:lnSpc>
                <a:spcPct val="80000"/>
              </a:lnSpc>
              <a:spcBef>
                <a:spcPts val="0"/>
              </a:spcBef>
              <a:buClr>
                <a:srgbClr val="FFFFFF"/>
              </a:buClr>
              <a:buSzPct val="25000"/>
            </a:pPr>
            <a:r>
              <a:rPr lang="en-US" sz="1200" dirty="0"/>
              <a:t>                                                                                             </a:t>
            </a:r>
          </a:p>
        </p:txBody>
      </p:sp>
      <p:pic>
        <p:nvPicPr>
          <p:cNvPr id="412" name="Shape 412" descr="HRMIlogo_icon copy.jpg"/>
          <p:cNvPicPr preferRelativeResize="0"/>
          <p:nvPr/>
        </p:nvPicPr>
        <p:blipFill rotWithShape="1">
          <a:blip r:embed="rId3">
            <a:alphaModFix/>
          </a:blip>
          <a:srcRect/>
          <a:stretch/>
        </p:blipFill>
        <p:spPr>
          <a:xfrm>
            <a:off x="362538" y="367583"/>
            <a:ext cx="1227578" cy="1143000"/>
          </a:xfrm>
          <a:prstGeom prst="rect">
            <a:avLst/>
          </a:prstGeom>
          <a:noFill/>
          <a:ln>
            <a:noFill/>
          </a:ln>
        </p:spPr>
      </p:pic>
    </p:spTree>
    <p:extLst>
      <p:ext uri="{BB962C8B-B14F-4D97-AF65-F5344CB8AC3E}">
        <p14:creationId xmlns:p14="http://schemas.microsoft.com/office/powerpoint/2010/main" val="415985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381000"/>
            <a:ext cx="9144000" cy="1129583"/>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1913466" y="381000"/>
            <a:ext cx="7230533"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dirty="0">
                <a:latin typeface="Calibri"/>
                <a:ea typeface="Calibri"/>
                <a:cs typeface="Calibri"/>
                <a:sym typeface="Calibri"/>
              </a:rPr>
              <a:t>Building a T/I Career Pathway</a:t>
            </a:r>
            <a:endParaRPr lang="en-US" sz="3200" b="0" i="0" u="none" strike="noStrike" cap="none" dirty="0">
              <a:latin typeface="Calibri"/>
              <a:ea typeface="Calibri"/>
              <a:cs typeface="Calibri"/>
              <a:sym typeface="Calibri"/>
            </a:endParaRPr>
          </a:p>
        </p:txBody>
      </p:sp>
      <p:sp>
        <p:nvSpPr>
          <p:cNvPr id="411" name="Shape 411"/>
          <p:cNvSpPr txBox="1">
            <a:spLocks noGrp="1"/>
          </p:cNvSpPr>
          <p:nvPr>
            <p:ph type="body" idx="1"/>
          </p:nvPr>
        </p:nvSpPr>
        <p:spPr>
          <a:xfrm>
            <a:off x="276275" y="1524000"/>
            <a:ext cx="8410500" cy="5334000"/>
          </a:xfrm>
          <a:prstGeom prst="rect">
            <a:avLst/>
          </a:prstGeom>
          <a:noFill/>
          <a:ln>
            <a:noFill/>
          </a:ln>
        </p:spPr>
        <p:txBody>
          <a:bodyPr lIns="91425" tIns="45700" rIns="91425" bIns="45700" anchor="t" anchorCtr="0">
            <a:noAutofit/>
          </a:bodyPr>
          <a:lstStyle/>
          <a:p>
            <a:pPr marL="0" lvl="0" indent="0">
              <a:lnSpc>
                <a:spcPct val="80000"/>
              </a:lnSpc>
              <a:spcBef>
                <a:spcPts val="0"/>
              </a:spcBef>
              <a:buClr>
                <a:srgbClr val="FFFFFF"/>
              </a:buClr>
              <a:buSzPct val="25000"/>
              <a:buNone/>
            </a:pPr>
            <a:r>
              <a:rPr lang="en-US" sz="1200" dirty="0"/>
              <a:t>                                                                                          </a:t>
            </a:r>
          </a:p>
        </p:txBody>
      </p:sp>
      <p:pic>
        <p:nvPicPr>
          <p:cNvPr id="412" name="Shape 412" descr="HRMIlogo_icon copy.jpg"/>
          <p:cNvPicPr preferRelativeResize="0"/>
          <p:nvPr/>
        </p:nvPicPr>
        <p:blipFill rotWithShape="1">
          <a:blip r:embed="rId3">
            <a:alphaModFix/>
          </a:blip>
          <a:srcRect/>
          <a:stretch/>
        </p:blipFill>
        <p:spPr>
          <a:xfrm>
            <a:off x="362538" y="367583"/>
            <a:ext cx="1227578" cy="1143000"/>
          </a:xfrm>
          <a:prstGeom prst="rect">
            <a:avLst/>
          </a:prstGeom>
          <a:noFill/>
          <a:ln>
            <a:noFill/>
          </a:ln>
        </p:spPr>
      </p:pic>
      <p:sp>
        <p:nvSpPr>
          <p:cNvPr id="2" name="Rectangle 1">
            <a:extLst>
              <a:ext uri="{FF2B5EF4-FFF2-40B4-BE49-F238E27FC236}">
                <a16:creationId xmlns:a16="http://schemas.microsoft.com/office/drawing/2014/main" id="{E6899958-660F-4226-B73B-98E90ECE1DCC}"/>
              </a:ext>
            </a:extLst>
          </p:cNvPr>
          <p:cNvSpPr/>
          <p:nvPr/>
        </p:nvSpPr>
        <p:spPr>
          <a:xfrm>
            <a:off x="609599" y="1752600"/>
            <a:ext cx="8077175" cy="4524315"/>
          </a:xfrm>
          <a:prstGeom prst="rect">
            <a:avLst/>
          </a:prstGeom>
        </p:spPr>
        <p:txBody>
          <a:bodyPr wrap="square">
            <a:spAutoFit/>
          </a:bodyPr>
          <a:lstStyle/>
          <a:p>
            <a:r>
              <a:rPr lang="en-US" sz="3200" b="1" dirty="0">
                <a:solidFill>
                  <a:srgbClr val="0070C0"/>
                </a:solidFill>
              </a:rPr>
              <a:t>Develop curriculum</a:t>
            </a:r>
          </a:p>
          <a:p>
            <a:r>
              <a:rPr lang="en-US" sz="3200" dirty="0"/>
              <a:t>  Use or modify an existing curriculum</a:t>
            </a:r>
          </a:p>
          <a:p>
            <a:r>
              <a:rPr lang="en-US" sz="3200" dirty="0"/>
              <a:t>  Develop a new curriculum</a:t>
            </a:r>
          </a:p>
          <a:p>
            <a:r>
              <a:rPr lang="en-US" sz="3200" b="1" dirty="0">
                <a:solidFill>
                  <a:srgbClr val="0070C0"/>
                </a:solidFill>
              </a:rPr>
              <a:t>Train teachers (2 per program) </a:t>
            </a:r>
          </a:p>
          <a:p>
            <a:r>
              <a:rPr lang="en-US" sz="3200" dirty="0"/>
              <a:t>  Proficient in the focal language</a:t>
            </a:r>
          </a:p>
          <a:p>
            <a:r>
              <a:rPr lang="en-US" sz="3200" dirty="0"/>
              <a:t>  Long-term commitment to the program</a:t>
            </a:r>
          </a:p>
          <a:p>
            <a:r>
              <a:rPr lang="en-US" sz="3200" b="1" dirty="0">
                <a:solidFill>
                  <a:srgbClr val="0070C0"/>
                </a:solidFill>
              </a:rPr>
              <a:t>Train language coaches</a:t>
            </a:r>
          </a:p>
          <a:p>
            <a:r>
              <a:rPr lang="en-US" sz="3200" dirty="0"/>
              <a:t>  "expert speakers" </a:t>
            </a:r>
          </a:p>
          <a:p>
            <a:r>
              <a:rPr lang="en-US" sz="3200" dirty="0"/>
              <a:t>   committed to student support </a:t>
            </a:r>
          </a:p>
        </p:txBody>
      </p:sp>
    </p:spTree>
    <p:extLst>
      <p:ext uri="{BB962C8B-B14F-4D97-AF65-F5344CB8AC3E}">
        <p14:creationId xmlns:p14="http://schemas.microsoft.com/office/powerpoint/2010/main" val="11792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p:nvPr/>
        </p:nvSpPr>
        <p:spPr>
          <a:xfrm>
            <a:off x="0" y="457200"/>
            <a:ext cx="9144000" cy="643466"/>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2" name="Shape 102"/>
          <p:cNvSpPr/>
          <p:nvPr/>
        </p:nvSpPr>
        <p:spPr>
          <a:xfrm>
            <a:off x="446087" y="2603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3" name="Shape 103"/>
          <p:cNvSpPr/>
          <p:nvPr/>
        </p:nvSpPr>
        <p:spPr>
          <a:xfrm>
            <a:off x="46038" y="161290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4" name="Shape 104"/>
          <p:cNvSpPr/>
          <p:nvPr/>
        </p:nvSpPr>
        <p:spPr>
          <a:xfrm>
            <a:off x="1481137" y="19748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5" name="Shape 105"/>
          <p:cNvSpPr txBox="1">
            <a:spLocks noGrp="1"/>
          </p:cNvSpPr>
          <p:nvPr>
            <p:ph type="title"/>
          </p:nvPr>
        </p:nvSpPr>
        <p:spPr>
          <a:xfrm>
            <a:off x="457200" y="385082"/>
            <a:ext cx="8001000" cy="7155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b="0" i="0" u="none" strike="noStrike" cap="none" dirty="0">
                <a:solidFill>
                  <a:schemeClr val="dk1"/>
                </a:solidFill>
                <a:latin typeface="Arial"/>
                <a:ea typeface="Arial"/>
                <a:cs typeface="Arial"/>
                <a:sym typeface="Arial"/>
              </a:rPr>
              <a:t>      </a:t>
            </a:r>
            <a:r>
              <a:rPr lang="en-US" sz="3959" b="0" i="0" u="none" strike="noStrike" cap="none" dirty="0">
                <a:latin typeface="Arial"/>
                <a:ea typeface="Arial"/>
                <a:cs typeface="Arial"/>
                <a:sym typeface="Arial"/>
              </a:rPr>
              <a:t>This is what success looks like</a:t>
            </a:r>
          </a:p>
        </p:txBody>
      </p:sp>
      <p:sp>
        <p:nvSpPr>
          <p:cNvPr id="106" name="Shape 106"/>
          <p:cNvSpPr/>
          <p:nvPr/>
        </p:nvSpPr>
        <p:spPr>
          <a:xfrm>
            <a:off x="5596279" y="1485735"/>
            <a:ext cx="3501683" cy="4915065"/>
          </a:xfrm>
          <a:prstGeom prst="rect">
            <a:avLst/>
          </a:prstGeom>
          <a:noFill/>
          <a:ln>
            <a:noFill/>
          </a:ln>
        </p:spPr>
        <p:txBody>
          <a:bodyPr lIns="91425" tIns="45700" rIns="91425" bIns="45700" anchor="t" anchorCtr="0">
            <a:noAutofit/>
          </a:bodyPr>
          <a:lstStyle/>
          <a:p>
            <a:r>
              <a:rPr lang="en-US" sz="2000" dirty="0"/>
              <a:t>Class of 2021 graduates Julie Kuhn, Michael Peckham and Alex Colleoni-</a:t>
            </a:r>
            <a:r>
              <a:rPr lang="en-US" sz="2000" dirty="0" err="1"/>
              <a:t>Pimenta</a:t>
            </a:r>
            <a:r>
              <a:rPr lang="en-US" sz="2000" dirty="0"/>
              <a:t> tested to</a:t>
            </a:r>
          </a:p>
          <a:p>
            <a:r>
              <a:rPr lang="en-US" sz="2000" dirty="0"/>
              <a:t>become medical interpreters.</a:t>
            </a:r>
          </a:p>
          <a:p>
            <a:r>
              <a:rPr lang="en-US" sz="2000" dirty="0"/>
              <a:t>“It’s this whole other field of information that we weren’t exposed to that much,” Colleoni-</a:t>
            </a:r>
            <a:r>
              <a:rPr lang="en-US" sz="2000" dirty="0" err="1"/>
              <a:t>Pimenta</a:t>
            </a:r>
            <a:r>
              <a:rPr lang="en-US" sz="2000" dirty="0"/>
              <a:t> recently told the Community Advocate. “… Medical interpretation has allowed us to expand in our knowledge of this whole entire medical field in two different languages, which is crazy.”</a:t>
            </a:r>
          </a:p>
          <a:p>
            <a:pPr marL="0" marR="0" lvl="0" indent="0" algn="ctr" rtl="0">
              <a:lnSpc>
                <a:spcPct val="90000"/>
              </a:lnSpc>
              <a:spcBef>
                <a:spcPts val="0"/>
              </a:spcBef>
              <a:buSzPct val="25000"/>
              <a:buNone/>
            </a:pPr>
            <a:r>
              <a:rPr lang="en-US" sz="1800" b="1" dirty="0">
                <a:solidFill>
                  <a:schemeClr val="dk1"/>
                </a:solidFill>
                <a:latin typeface="Arial"/>
                <a:ea typeface="Arial"/>
                <a:cs typeface="Arial"/>
                <a:sym typeface="Arial"/>
              </a:rPr>
              <a:t>Hawai‘i Language Roadmap Initiative Launch</a:t>
            </a:r>
          </a:p>
          <a:p>
            <a:pPr marL="0" marR="0" lvl="0" indent="0" algn="l" rtl="0">
              <a:lnSpc>
                <a:spcPct val="90000"/>
              </a:lnSpc>
              <a:spcBef>
                <a:spcPts val="0"/>
              </a:spcBef>
              <a:buNone/>
            </a:pPr>
            <a:endParaRPr sz="1800" b="1" dirty="0">
              <a:solidFill>
                <a:schemeClr val="dk1"/>
              </a:solidFill>
              <a:latin typeface="Arial"/>
              <a:ea typeface="Arial"/>
              <a:cs typeface="Arial"/>
              <a:sym typeface="Arial"/>
            </a:endParaRPr>
          </a:p>
        </p:txBody>
      </p:sp>
      <p:sp>
        <p:nvSpPr>
          <p:cNvPr id="108" name="Shape 108"/>
          <p:cNvSpPr txBox="1"/>
          <p:nvPr/>
        </p:nvSpPr>
        <p:spPr>
          <a:xfrm>
            <a:off x="2231290" y="4770782"/>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9" name="Shape 109"/>
          <p:cNvSpPr txBox="1"/>
          <p:nvPr/>
        </p:nvSpPr>
        <p:spPr>
          <a:xfrm>
            <a:off x="1202266" y="2065866"/>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11" name="Shape 111" descr="HRMIlogo_icon copy.jpg"/>
          <p:cNvPicPr preferRelativeResize="0"/>
          <p:nvPr/>
        </p:nvPicPr>
        <p:blipFill rotWithShape="1">
          <a:blip r:embed="rId3">
            <a:alphaModFix/>
          </a:blip>
          <a:srcRect/>
          <a:stretch/>
        </p:blipFill>
        <p:spPr>
          <a:xfrm>
            <a:off x="376135" y="330739"/>
            <a:ext cx="940341" cy="842045"/>
          </a:xfrm>
          <a:prstGeom prst="rect">
            <a:avLst/>
          </a:prstGeom>
          <a:noFill/>
          <a:ln>
            <a:noFill/>
          </a:ln>
        </p:spPr>
      </p:pic>
      <p:sp>
        <p:nvSpPr>
          <p:cNvPr id="2" name="Rectangle 2">
            <a:extLst>
              <a:ext uri="{FF2B5EF4-FFF2-40B4-BE49-F238E27FC236}">
                <a16:creationId xmlns:a16="http://schemas.microsoft.com/office/drawing/2014/main" id="{DCBAE09B-08F8-45FE-AE0D-A51EFFB439FD}"/>
              </a:ext>
            </a:extLst>
          </p:cNvPr>
          <p:cNvSpPr>
            <a:spLocks noChangeArrowheads="1"/>
          </p:cNvSpPr>
          <p:nvPr/>
        </p:nvSpPr>
        <p:spPr bwMode="auto">
          <a:xfrm>
            <a:off x="-563559" y="2231136"/>
            <a:ext cx="17942586" cy="51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6" name="Picture 15" descr="https://www.communityadvocate.com/wp-content/uploads/2021/06/H_MedicalInterpreters_1-300x200.jpg">
            <a:extLst>
              <a:ext uri="{FF2B5EF4-FFF2-40B4-BE49-F238E27FC236}">
                <a16:creationId xmlns:a16="http://schemas.microsoft.com/office/drawing/2014/main" id="{56156D87-5F8E-407A-9444-DAC89BD1EB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0650" y="1485735"/>
            <a:ext cx="5160964" cy="3400691"/>
          </a:xfrm>
          <a:prstGeom prst="rect">
            <a:avLst/>
          </a:prstGeom>
          <a:noFill/>
          <a:ln>
            <a:noFill/>
          </a:ln>
        </p:spPr>
      </p:pic>
    </p:spTree>
    <p:extLst>
      <p:ext uri="{BB962C8B-B14F-4D97-AF65-F5344CB8AC3E}">
        <p14:creationId xmlns:p14="http://schemas.microsoft.com/office/powerpoint/2010/main" val="101207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381000"/>
            <a:ext cx="9144000" cy="1129583"/>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1913466" y="381000"/>
            <a:ext cx="7230533"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200" b="0" i="0" u="none" strike="noStrike" cap="none" dirty="0">
                <a:latin typeface="Calibri"/>
                <a:ea typeface="Calibri"/>
                <a:cs typeface="Calibri"/>
                <a:sym typeface="Calibri"/>
              </a:rPr>
              <a:t>Want to learn more?</a:t>
            </a:r>
          </a:p>
        </p:txBody>
      </p:sp>
      <p:sp>
        <p:nvSpPr>
          <p:cNvPr id="411" name="Shape 411"/>
          <p:cNvSpPr txBox="1">
            <a:spLocks noGrp="1"/>
          </p:cNvSpPr>
          <p:nvPr>
            <p:ph type="body" idx="1"/>
          </p:nvPr>
        </p:nvSpPr>
        <p:spPr>
          <a:xfrm>
            <a:off x="276275" y="1524000"/>
            <a:ext cx="8410500" cy="5334000"/>
          </a:xfrm>
          <a:prstGeom prst="rect">
            <a:avLst/>
          </a:prstGeom>
          <a:noFill/>
          <a:ln>
            <a:noFill/>
          </a:ln>
        </p:spPr>
        <p:txBody>
          <a:bodyPr lIns="91425" tIns="45700" rIns="91425" bIns="45700" anchor="t" anchorCtr="0">
            <a:noAutofit/>
          </a:bodyPr>
          <a:lstStyle/>
          <a:p>
            <a:pPr marL="0" lvl="0" indent="0">
              <a:lnSpc>
                <a:spcPct val="80000"/>
              </a:lnSpc>
              <a:spcBef>
                <a:spcPts val="0"/>
              </a:spcBef>
              <a:buClr>
                <a:srgbClr val="FFFFFF"/>
              </a:buClr>
              <a:buSzPct val="25000"/>
              <a:buNone/>
            </a:pPr>
            <a:r>
              <a:rPr lang="en-US" sz="1200" dirty="0"/>
              <a:t>                                                                                          </a:t>
            </a:r>
          </a:p>
        </p:txBody>
      </p:sp>
      <p:pic>
        <p:nvPicPr>
          <p:cNvPr id="412" name="Shape 412" descr="HRMIlogo_icon copy.jpg"/>
          <p:cNvPicPr preferRelativeResize="0"/>
          <p:nvPr/>
        </p:nvPicPr>
        <p:blipFill rotWithShape="1">
          <a:blip r:embed="rId3">
            <a:alphaModFix/>
          </a:blip>
          <a:srcRect/>
          <a:stretch/>
        </p:blipFill>
        <p:spPr>
          <a:xfrm>
            <a:off x="362538" y="367583"/>
            <a:ext cx="1227578" cy="1143000"/>
          </a:xfrm>
          <a:prstGeom prst="rect">
            <a:avLst/>
          </a:prstGeom>
          <a:noFill/>
          <a:ln>
            <a:noFill/>
          </a:ln>
        </p:spPr>
      </p:pic>
      <p:sp>
        <p:nvSpPr>
          <p:cNvPr id="3" name="Rectangle 2">
            <a:extLst>
              <a:ext uri="{FF2B5EF4-FFF2-40B4-BE49-F238E27FC236}">
                <a16:creationId xmlns:a16="http://schemas.microsoft.com/office/drawing/2014/main" id="{7D625162-004E-4593-BB48-C8929FF16280}"/>
              </a:ext>
            </a:extLst>
          </p:cNvPr>
          <p:cNvSpPr/>
          <p:nvPr/>
        </p:nvSpPr>
        <p:spPr>
          <a:xfrm>
            <a:off x="152400" y="1537417"/>
            <a:ext cx="8839200" cy="5509200"/>
          </a:xfrm>
          <a:prstGeom prst="rect">
            <a:avLst/>
          </a:prstGeom>
        </p:spPr>
        <p:txBody>
          <a:bodyPr wrap="square">
            <a:spAutoFit/>
          </a:bodyPr>
          <a:lstStyle/>
          <a:p>
            <a:r>
              <a:rPr lang="en-US" sz="3200" dirty="0"/>
              <a:t>Contact us: </a:t>
            </a:r>
            <a:r>
              <a:rPr lang="en-US" sz="3200" dirty="0" err="1"/>
              <a:t>Hawai</a:t>
            </a:r>
            <a:r>
              <a:rPr lang="en-US" sz="3200" dirty="0"/>
              <a:t> ‘</a:t>
            </a:r>
            <a:r>
              <a:rPr lang="en-US" sz="3200" dirty="0" err="1"/>
              <a:t>i</a:t>
            </a:r>
            <a:r>
              <a:rPr lang="en-US" sz="3200" dirty="0"/>
              <a:t> Language Roadmap</a:t>
            </a:r>
          </a:p>
          <a:p>
            <a:r>
              <a:rPr lang="en-US" sz="3200" dirty="0">
                <a:hlinkClick r:id="rId4"/>
              </a:rPr>
              <a:t>roadmap@hawaii.edu</a:t>
            </a:r>
            <a:endParaRPr lang="en-US" sz="3200" dirty="0"/>
          </a:p>
          <a:p>
            <a:endParaRPr lang="en-US" sz="3200" dirty="0"/>
          </a:p>
          <a:p>
            <a:r>
              <a:rPr lang="en-US" sz="3200" dirty="0"/>
              <a:t>Our webpage has many resources:</a:t>
            </a:r>
          </a:p>
          <a:p>
            <a:r>
              <a:rPr lang="en-US" sz="3200" dirty="0"/>
              <a:t>nflrc.hawaii.edu/</a:t>
            </a:r>
            <a:r>
              <a:rPr lang="en-US" sz="3200" dirty="0" err="1"/>
              <a:t>languageroadmap</a:t>
            </a:r>
            <a:endParaRPr lang="en-US" sz="3200" dirty="0"/>
          </a:p>
          <a:p>
            <a:endParaRPr lang="en-US" sz="3200" dirty="0"/>
          </a:p>
          <a:p>
            <a:r>
              <a:rPr lang="en-US" sz="3200" dirty="0"/>
              <a:t>Find us on Facebook: facebook.com/</a:t>
            </a:r>
            <a:r>
              <a:rPr lang="en-US" sz="3200" dirty="0" err="1"/>
              <a:t>HawaiiLanguageRoadmap</a:t>
            </a:r>
            <a:endParaRPr lang="en-US" sz="3200" dirty="0"/>
          </a:p>
          <a:p>
            <a:endParaRPr lang="en-US" sz="3200" dirty="0"/>
          </a:p>
          <a:p>
            <a:r>
              <a:rPr lang="en-US" sz="3200" dirty="0"/>
              <a:t>Follow us on Instagram: </a:t>
            </a:r>
          </a:p>
          <a:p>
            <a:r>
              <a:rPr lang="en-US" sz="3200" dirty="0" err="1"/>
              <a:t>roadmap.hawaii</a:t>
            </a:r>
            <a:endParaRPr lang="en-US" sz="3200" dirty="0"/>
          </a:p>
        </p:txBody>
      </p:sp>
    </p:spTree>
    <p:extLst>
      <p:ext uri="{BB962C8B-B14F-4D97-AF65-F5344CB8AC3E}">
        <p14:creationId xmlns:p14="http://schemas.microsoft.com/office/powerpoint/2010/main" val="292604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3"/>
          <p:cNvSpPr txBox="1">
            <a:spLocks noGrp="1"/>
          </p:cNvSpPr>
          <p:nvPr>
            <p:ph type="body" idx="1"/>
          </p:nvPr>
        </p:nvSpPr>
        <p:spPr>
          <a:xfrm>
            <a:off x="685800" y="4572000"/>
            <a:ext cx="7772400" cy="1600200"/>
          </a:xfrm>
          <a:prstGeom prst="rect">
            <a:avLst/>
          </a:prstGeom>
          <a:noFill/>
          <a:ln>
            <a:noFill/>
          </a:ln>
        </p:spPr>
        <p:txBody>
          <a:bodyPr spcFirstLastPara="1" vert="horz" wrap="square" lIns="91425" tIns="45700" rIns="91425" bIns="45700" rtlCol="0" anchor="t" anchorCtr="0">
            <a:noAutofit/>
          </a:bodyPr>
          <a:lstStyle/>
          <a:p>
            <a:pPr algn="ctr">
              <a:spcBef>
                <a:spcPts val="0"/>
              </a:spcBef>
              <a:buClr>
                <a:srgbClr val="FFFFFF"/>
              </a:buClr>
              <a:buSzPts val="4000"/>
              <a:buNone/>
            </a:pPr>
            <a:r>
              <a:rPr lang="en-US" sz="4000" b="1">
                <a:solidFill>
                  <a:srgbClr val="FFFFFF"/>
                </a:solidFill>
                <a:latin typeface="Calibri"/>
                <a:ea typeface="Calibri"/>
                <a:cs typeface="Calibri"/>
                <a:sym typeface="Calibri"/>
              </a:rPr>
              <a:t>Mahalo nui loa!</a:t>
            </a:r>
            <a:endParaRPr/>
          </a:p>
        </p:txBody>
      </p:sp>
      <p:sp>
        <p:nvSpPr>
          <p:cNvPr id="535" name="Google Shape;535;p43"/>
          <p:cNvSpPr/>
          <p:nvPr/>
        </p:nvSpPr>
        <p:spPr>
          <a:xfrm>
            <a:off x="307979" y="5216525"/>
            <a:ext cx="184151" cy="457200"/>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a:ea typeface="Calibri"/>
              <a:cs typeface="Calibri"/>
              <a:sym typeface="Calibri"/>
            </a:endParaRPr>
          </a:p>
        </p:txBody>
      </p:sp>
      <p:sp>
        <p:nvSpPr>
          <p:cNvPr id="536" name="Google Shape;536;p43"/>
          <p:cNvSpPr/>
          <p:nvPr/>
        </p:nvSpPr>
        <p:spPr>
          <a:xfrm>
            <a:off x="225430" y="577851"/>
            <a:ext cx="184151" cy="457200"/>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a:ea typeface="Calibri"/>
              <a:cs typeface="Calibri"/>
              <a:sym typeface="Calibri"/>
            </a:endParaRPr>
          </a:p>
        </p:txBody>
      </p:sp>
      <p:pic>
        <p:nvPicPr>
          <p:cNvPr id="537" name="Google Shape;537;p43" descr="images"/>
          <p:cNvPicPr preferRelativeResize="0"/>
          <p:nvPr/>
        </p:nvPicPr>
        <p:blipFill rotWithShape="1">
          <a:blip r:embed="rId3">
            <a:alphaModFix/>
          </a:blip>
          <a:srcRect/>
          <a:stretch/>
        </p:blipFill>
        <p:spPr>
          <a:xfrm>
            <a:off x="1183537" y="839281"/>
            <a:ext cx="6776937" cy="3210128"/>
          </a:xfrm>
          <a:prstGeom prst="rect">
            <a:avLst/>
          </a:prstGeom>
          <a:noFill/>
          <a:ln>
            <a:noFill/>
          </a:ln>
        </p:spPr>
      </p:pic>
      <p:pic>
        <p:nvPicPr>
          <p:cNvPr id="538" name="Google Shape;538;p43" descr="Screen shot 2013-07-24 at 6"/>
          <p:cNvPicPr preferRelativeResize="0"/>
          <p:nvPr/>
        </p:nvPicPr>
        <p:blipFill rotWithShape="1">
          <a:blip r:embed="rId4">
            <a:alphaModFix/>
          </a:blip>
          <a:srcRect t="3809"/>
          <a:stretch/>
        </p:blipFill>
        <p:spPr>
          <a:xfrm>
            <a:off x="1478611" y="5712022"/>
            <a:ext cx="6342433" cy="982771"/>
          </a:xfrm>
          <a:prstGeom prst="rect">
            <a:avLst/>
          </a:prstGeom>
          <a:noFill/>
          <a:ln>
            <a:noFill/>
          </a:ln>
        </p:spPr>
      </p:pic>
    </p:spTree>
    <p:extLst>
      <p:ext uri="{BB962C8B-B14F-4D97-AF65-F5344CB8AC3E}">
        <p14:creationId xmlns:p14="http://schemas.microsoft.com/office/powerpoint/2010/main" val="421217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p:nvPr/>
        </p:nvSpPr>
        <p:spPr>
          <a:xfrm rot="5400000">
            <a:off x="490758" y="1508807"/>
            <a:ext cx="1177013" cy="1499068"/>
          </a:xfrm>
          <a:prstGeom prst="chevron">
            <a:avLst>
              <a:gd name="adj" fmla="val 37062"/>
            </a:avLst>
          </a:prstGeom>
          <a:solidFill>
            <a:srgbClr val="008000"/>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18" name="Shape 118"/>
          <p:cNvSpPr/>
          <p:nvPr/>
        </p:nvSpPr>
        <p:spPr>
          <a:xfrm>
            <a:off x="0" y="457200"/>
            <a:ext cx="9144000" cy="643466"/>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19" name="Shape 119"/>
          <p:cNvSpPr/>
          <p:nvPr/>
        </p:nvSpPr>
        <p:spPr>
          <a:xfrm>
            <a:off x="446087" y="2603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0" name="Shape 120"/>
          <p:cNvSpPr/>
          <p:nvPr/>
        </p:nvSpPr>
        <p:spPr>
          <a:xfrm>
            <a:off x="46038" y="161290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1" name="Shape 121"/>
          <p:cNvSpPr/>
          <p:nvPr/>
        </p:nvSpPr>
        <p:spPr>
          <a:xfrm>
            <a:off x="1481137" y="19748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22" name="Shape 122"/>
          <p:cNvSpPr txBox="1">
            <a:spLocks noGrp="1"/>
          </p:cNvSpPr>
          <p:nvPr>
            <p:ph type="title"/>
          </p:nvPr>
        </p:nvSpPr>
        <p:spPr>
          <a:xfrm>
            <a:off x="538162" y="366107"/>
            <a:ext cx="8377238" cy="71558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9" b="0" i="0" u="none" strike="noStrike" cap="none" dirty="0">
                <a:solidFill>
                  <a:schemeClr val="dk1"/>
                </a:solidFill>
                <a:latin typeface="Arial"/>
                <a:ea typeface="Arial"/>
                <a:cs typeface="Arial"/>
                <a:sym typeface="Arial"/>
              </a:rPr>
              <a:t>        </a:t>
            </a:r>
            <a:r>
              <a:rPr lang="en-US" sz="2790" dirty="0">
                <a:latin typeface="Arial"/>
                <a:ea typeface="Arial"/>
                <a:cs typeface="Arial"/>
                <a:sym typeface="Arial"/>
              </a:rPr>
              <a:t>The Hawai‘i Language Roadmap: First steps</a:t>
            </a:r>
            <a:endParaRPr lang="en-US" sz="2790" b="0" i="0" u="none" strike="noStrike" cap="none" dirty="0">
              <a:latin typeface="Arial"/>
              <a:ea typeface="Arial"/>
              <a:cs typeface="Arial"/>
              <a:sym typeface="Arial"/>
            </a:endParaRPr>
          </a:p>
        </p:txBody>
      </p:sp>
      <p:sp>
        <p:nvSpPr>
          <p:cNvPr id="123" name="Shape 123"/>
          <p:cNvSpPr/>
          <p:nvPr/>
        </p:nvSpPr>
        <p:spPr>
          <a:xfrm rot="5400000">
            <a:off x="517795" y="5345563"/>
            <a:ext cx="1177013" cy="1499068"/>
          </a:xfrm>
          <a:prstGeom prst="chevron">
            <a:avLst>
              <a:gd name="adj" fmla="val 37062"/>
            </a:avLst>
          </a:prstGeom>
          <a:solidFill>
            <a:srgbClr val="008000"/>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124" name="Shape 124"/>
          <p:cNvSpPr/>
          <p:nvPr/>
        </p:nvSpPr>
        <p:spPr>
          <a:xfrm rot="5400000">
            <a:off x="4717392" y="-1218754"/>
            <a:ext cx="762216" cy="6539397"/>
          </a:xfrm>
          <a:prstGeom prst="round2SameRect">
            <a:avLst>
              <a:gd name="adj1" fmla="val 16667"/>
              <a:gd name="adj2" fmla="val 0"/>
            </a:avLst>
          </a:prstGeom>
          <a:solidFill>
            <a:srgbClr val="FFFFFF"/>
          </a:solidFill>
          <a:ln w="9525" cap="flat" cmpd="sng">
            <a:solidFill>
              <a:srgbClr val="008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5" name="Shape 125"/>
          <p:cNvSpPr/>
          <p:nvPr/>
        </p:nvSpPr>
        <p:spPr>
          <a:xfrm rot="5400000">
            <a:off x="4749766" y="2612660"/>
            <a:ext cx="751536" cy="6539397"/>
          </a:xfrm>
          <a:prstGeom prst="round2SameRect">
            <a:avLst>
              <a:gd name="adj1" fmla="val 16667"/>
              <a:gd name="adj2" fmla="val 0"/>
            </a:avLst>
          </a:prstGeom>
          <a:solidFill>
            <a:srgbClr val="FFFFFF"/>
          </a:solidFill>
          <a:ln w="9525" cap="flat" cmpd="sng">
            <a:solidFill>
              <a:srgbClr val="008000"/>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26" name="Shape 126"/>
          <p:cNvSpPr txBox="1"/>
          <p:nvPr/>
        </p:nvSpPr>
        <p:spPr>
          <a:xfrm>
            <a:off x="1665288" y="1602434"/>
            <a:ext cx="5930904" cy="86793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None/>
            </a:pPr>
            <a:endParaRPr sz="1800" b="1" dirty="0">
              <a:solidFill>
                <a:schemeClr val="dk1"/>
              </a:solidFill>
              <a:latin typeface="Arial"/>
              <a:ea typeface="Arial"/>
              <a:cs typeface="Arial"/>
              <a:sym typeface="Arial"/>
            </a:endParaRPr>
          </a:p>
          <a:p>
            <a:pPr marL="0" marR="0" lvl="0" indent="0" algn="l" rtl="0">
              <a:lnSpc>
                <a:spcPct val="90000"/>
              </a:lnSpc>
              <a:spcBef>
                <a:spcPts val="0"/>
              </a:spcBef>
              <a:buSzPct val="25000"/>
              <a:buNone/>
            </a:pPr>
            <a:r>
              <a:rPr lang="en-US" sz="1800" b="1" dirty="0">
                <a:solidFill>
                  <a:schemeClr val="dk1"/>
                </a:solidFill>
                <a:latin typeface="Arial"/>
                <a:ea typeface="Arial"/>
                <a:cs typeface="Arial"/>
                <a:sym typeface="Arial"/>
              </a:rPr>
              <a:t>            Hawai‘i Language Roadmap Initiative Summit</a:t>
            </a:r>
          </a:p>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127" name="Shape 127"/>
          <p:cNvSpPr txBox="1"/>
          <p:nvPr/>
        </p:nvSpPr>
        <p:spPr>
          <a:xfrm>
            <a:off x="313565" y="1974850"/>
            <a:ext cx="1515234"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a:solidFill>
                  <a:schemeClr val="lt1"/>
                </a:solidFill>
                <a:latin typeface="Calibri"/>
                <a:ea typeface="Calibri"/>
                <a:cs typeface="Calibri"/>
                <a:sym typeface="Calibri"/>
              </a:rPr>
              <a:t>March </a:t>
            </a:r>
          </a:p>
          <a:p>
            <a:pPr marL="0" marR="0" lvl="0" indent="0" algn="ctr" rtl="0">
              <a:spcBef>
                <a:spcPts val="0"/>
              </a:spcBef>
              <a:buSzPct val="25000"/>
              <a:buNone/>
            </a:pPr>
            <a:r>
              <a:rPr lang="en-US" sz="2000" b="1">
                <a:solidFill>
                  <a:schemeClr val="lt1"/>
                </a:solidFill>
                <a:latin typeface="Calibri"/>
                <a:ea typeface="Calibri"/>
                <a:cs typeface="Calibri"/>
                <a:sym typeface="Calibri"/>
              </a:rPr>
              <a:t>2013</a:t>
            </a:r>
          </a:p>
        </p:txBody>
      </p:sp>
      <p:sp>
        <p:nvSpPr>
          <p:cNvPr id="128" name="Shape 128"/>
          <p:cNvSpPr txBox="1"/>
          <p:nvPr/>
        </p:nvSpPr>
        <p:spPr>
          <a:xfrm>
            <a:off x="340602" y="5826725"/>
            <a:ext cx="1515234" cy="70788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000" b="1">
                <a:solidFill>
                  <a:schemeClr val="lt1"/>
                </a:solidFill>
                <a:latin typeface="Calibri"/>
                <a:ea typeface="Calibri"/>
                <a:cs typeface="Calibri"/>
                <a:sym typeface="Calibri"/>
              </a:rPr>
              <a:t>September  2013</a:t>
            </a:r>
          </a:p>
        </p:txBody>
      </p:sp>
      <p:sp>
        <p:nvSpPr>
          <p:cNvPr id="129" name="Shape 129"/>
          <p:cNvSpPr/>
          <p:nvPr/>
        </p:nvSpPr>
        <p:spPr>
          <a:xfrm>
            <a:off x="2078890" y="5669785"/>
            <a:ext cx="5866791" cy="3416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1800" b="1">
                <a:solidFill>
                  <a:schemeClr val="dk1"/>
                </a:solidFill>
                <a:latin typeface="Arial"/>
                <a:ea typeface="Arial"/>
                <a:cs typeface="Arial"/>
                <a:sym typeface="Arial"/>
              </a:rPr>
              <a:t>Hawai‘i Language Roadmap Initiative Launch</a:t>
            </a:r>
          </a:p>
        </p:txBody>
      </p:sp>
      <p:sp>
        <p:nvSpPr>
          <p:cNvPr id="130" name="Shape 130"/>
          <p:cNvSpPr txBox="1"/>
          <p:nvPr/>
        </p:nvSpPr>
        <p:spPr>
          <a:xfrm>
            <a:off x="2231290" y="4770782"/>
            <a:ext cx="184666"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131" name="Shape 131"/>
          <p:cNvPicPr preferRelativeResize="0"/>
          <p:nvPr/>
        </p:nvPicPr>
        <p:blipFill rotWithShape="1">
          <a:blip r:embed="rId3">
            <a:alphaModFix/>
          </a:blip>
          <a:srcRect l="816" t="1674" r="1318" b="2904"/>
          <a:stretch/>
        </p:blipFill>
        <p:spPr>
          <a:xfrm>
            <a:off x="2282756" y="2625000"/>
            <a:ext cx="5447491" cy="2719933"/>
          </a:xfrm>
          <a:prstGeom prst="rect">
            <a:avLst/>
          </a:prstGeom>
          <a:noFill/>
          <a:ln>
            <a:noFill/>
          </a:ln>
        </p:spPr>
      </p:pic>
      <p:pic>
        <p:nvPicPr>
          <p:cNvPr id="132" name="Shape 132" descr="HRMIlogo_icon copy.jpg"/>
          <p:cNvPicPr preferRelativeResize="0"/>
          <p:nvPr/>
        </p:nvPicPr>
        <p:blipFill rotWithShape="1">
          <a:blip r:embed="rId4">
            <a:alphaModFix/>
          </a:blip>
          <a:srcRect/>
          <a:stretch/>
        </p:blipFill>
        <p:spPr>
          <a:xfrm>
            <a:off x="376135" y="330739"/>
            <a:ext cx="940341" cy="842045"/>
          </a:xfrm>
          <a:prstGeom prst="rect">
            <a:avLst/>
          </a:prstGeom>
          <a:noFill/>
          <a:ln>
            <a:noFill/>
          </a:ln>
        </p:spPr>
      </p:pic>
    </p:spTree>
    <p:extLst>
      <p:ext uri="{BB962C8B-B14F-4D97-AF65-F5344CB8AC3E}">
        <p14:creationId xmlns:p14="http://schemas.microsoft.com/office/powerpoint/2010/main" val="1815181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76200" y="1428074"/>
            <a:ext cx="8839200" cy="5429926"/>
          </a:xfrm>
        </p:spPr>
        <p:txBody>
          <a:bodyPr>
            <a:noAutofit/>
          </a:bodyPr>
          <a:lstStyle/>
          <a:p>
            <a:pPr>
              <a:lnSpc>
                <a:spcPct val="150000"/>
              </a:lnSpc>
              <a:defRPr/>
            </a:pPr>
            <a:r>
              <a:rPr lang="en-US" altLang="en-US" sz="2800" dirty="0"/>
              <a:t>Increasingly multilingual citizenry, including large immigrant and migrant populations</a:t>
            </a:r>
          </a:p>
          <a:p>
            <a:pPr>
              <a:lnSpc>
                <a:spcPct val="150000"/>
              </a:lnSpc>
              <a:defRPr/>
            </a:pPr>
            <a:r>
              <a:rPr lang="en-US" altLang="en-US" sz="2800" dirty="0"/>
              <a:t>Visitor and convention industry </a:t>
            </a:r>
          </a:p>
          <a:p>
            <a:pPr>
              <a:lnSpc>
                <a:spcPct val="150000"/>
              </a:lnSpc>
              <a:defRPr/>
            </a:pPr>
            <a:r>
              <a:rPr lang="en-US" altLang="en-US" sz="2800" dirty="0"/>
              <a:t>Local and global opportunities for economic growth</a:t>
            </a:r>
          </a:p>
          <a:p>
            <a:pPr>
              <a:lnSpc>
                <a:spcPct val="150000"/>
              </a:lnSpc>
              <a:defRPr/>
            </a:pPr>
            <a:r>
              <a:rPr lang="en-US" altLang="en-US" sz="2800" dirty="0"/>
              <a:t>International trade, transportation and product localization </a:t>
            </a:r>
          </a:p>
          <a:p>
            <a:pPr>
              <a:lnSpc>
                <a:spcPct val="150000"/>
              </a:lnSpc>
              <a:defRPr/>
            </a:pPr>
            <a:r>
              <a:rPr lang="en-US" altLang="en-US" sz="2800" dirty="0"/>
              <a:t>Climate refugees and persons displaced by war and natural disasters</a:t>
            </a:r>
          </a:p>
        </p:txBody>
      </p:sp>
      <p:sp>
        <p:nvSpPr>
          <p:cNvPr id="5" name="Shape 409"/>
          <p:cNvSpPr>
            <a:spLocks noGrp="1"/>
          </p:cNvSpPr>
          <p:nvPr>
            <p:ph type="title"/>
          </p:nvPr>
        </p:nvSpPr>
        <p:spPr>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algn="l"/>
            <a:r>
              <a:rPr lang="en-US" dirty="0"/>
              <a:t>            </a:t>
            </a:r>
            <a:r>
              <a:rPr lang="en-US" sz="3600" dirty="0"/>
              <a:t>A Growing Demand in the </a:t>
            </a:r>
            <a:br>
              <a:rPr lang="en-US" sz="3600" dirty="0"/>
            </a:br>
            <a:r>
              <a:rPr lang="en-US" sz="3600" dirty="0"/>
              <a:t>               Workforce: World Language Skills</a:t>
            </a:r>
          </a:p>
        </p:txBody>
      </p:sp>
      <p:pic>
        <p:nvPicPr>
          <p:cNvPr id="6" name="Shape 412" descr="HRMIlogo_icon copy.jpg"/>
          <p:cNvPicPr preferRelativeResize="0"/>
          <p:nvPr/>
        </p:nvPicPr>
        <p:blipFill rotWithShape="1">
          <a:blip r:embed="rId3">
            <a:alphaModFix/>
          </a:blip>
          <a:srcRect/>
          <a:stretch/>
        </p:blipFill>
        <p:spPr>
          <a:xfrm>
            <a:off x="762000" y="264202"/>
            <a:ext cx="1227578" cy="1183598"/>
          </a:xfrm>
          <a:prstGeom prst="rect">
            <a:avLst/>
          </a:prstGeom>
          <a:noFill/>
          <a:ln>
            <a:noFill/>
          </a:ln>
        </p:spPr>
      </p:pic>
    </p:spTree>
    <p:extLst>
      <p:ext uri="{BB962C8B-B14F-4D97-AF65-F5344CB8AC3E}">
        <p14:creationId xmlns:p14="http://schemas.microsoft.com/office/powerpoint/2010/main" val="313248575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p:nvPr/>
        </p:nvSpPr>
        <p:spPr>
          <a:xfrm>
            <a:off x="0" y="457200"/>
            <a:ext cx="9144000" cy="710118"/>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3" name="Shape 163"/>
          <p:cNvSpPr txBox="1">
            <a:spLocks noGrp="1"/>
          </p:cNvSpPr>
          <p:nvPr>
            <p:ph type="title"/>
          </p:nvPr>
        </p:nvSpPr>
        <p:spPr>
          <a:xfrm>
            <a:off x="2059022" y="240759"/>
            <a:ext cx="70104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Arial"/>
              <a:buNone/>
            </a:pPr>
            <a:r>
              <a:rPr lang="en-US" sz="2800" b="0" i="0" u="none" strike="noStrike" cap="none" dirty="0">
                <a:latin typeface="Arial"/>
                <a:ea typeface="Arial"/>
                <a:cs typeface="Arial"/>
                <a:sym typeface="Arial"/>
              </a:rPr>
              <a:t>The 8 Roadmap Initiatives</a:t>
            </a:r>
          </a:p>
        </p:txBody>
      </p:sp>
      <p:sp>
        <p:nvSpPr>
          <p:cNvPr id="164" name="Shape 164"/>
          <p:cNvSpPr/>
          <p:nvPr/>
        </p:nvSpPr>
        <p:spPr>
          <a:xfrm>
            <a:off x="446087" y="2603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5" name="Shape 165"/>
          <p:cNvSpPr/>
          <p:nvPr/>
        </p:nvSpPr>
        <p:spPr>
          <a:xfrm>
            <a:off x="46038" y="161290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6" name="Shape 166"/>
          <p:cNvSpPr/>
          <p:nvPr/>
        </p:nvSpPr>
        <p:spPr>
          <a:xfrm>
            <a:off x="1481137" y="1974850"/>
            <a:ext cx="184149"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67" name="Shape 167"/>
          <p:cNvSpPr txBox="1">
            <a:spLocks noGrp="1"/>
          </p:cNvSpPr>
          <p:nvPr>
            <p:ph type="body" idx="1"/>
          </p:nvPr>
        </p:nvSpPr>
        <p:spPr>
          <a:xfrm>
            <a:off x="230186" y="1299245"/>
            <a:ext cx="8761413" cy="555875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Arial"/>
              <a:buChar char="•"/>
            </a:pPr>
            <a:r>
              <a:rPr lang="en-US" sz="1800" b="0" i="0" u="none" strike="noStrike" cap="none" dirty="0">
                <a:solidFill>
                  <a:schemeClr val="lt1"/>
                </a:solidFill>
                <a:latin typeface="Arial"/>
                <a:ea typeface="Arial"/>
                <a:cs typeface="Arial"/>
                <a:sym typeface="Arial"/>
              </a:rPr>
              <a:t>Create a coordinating entity for Roadmap implementation</a:t>
            </a:r>
          </a:p>
          <a:p>
            <a:pPr marL="0" marR="0" lvl="0" indent="0" algn="l" rtl="0">
              <a:spcBef>
                <a:spcPts val="20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lt1"/>
              </a:buClr>
              <a:buSzPct val="100000"/>
              <a:buFont typeface="Arial"/>
              <a:buChar char="•"/>
            </a:pPr>
            <a:r>
              <a:rPr lang="en-US" sz="1800" b="0" i="0" u="none" strike="noStrike" cap="none" dirty="0">
                <a:solidFill>
                  <a:schemeClr val="lt1"/>
                </a:solidFill>
                <a:latin typeface="Arial"/>
                <a:ea typeface="Arial"/>
                <a:cs typeface="Arial"/>
                <a:sym typeface="Arial"/>
              </a:rPr>
              <a:t>Garner awareness of and engagement with Language Roadmap</a:t>
            </a:r>
          </a:p>
          <a:p>
            <a:pPr marL="0" marR="0" lvl="0" indent="0" algn="l" rtl="0">
              <a:spcBef>
                <a:spcPts val="400"/>
              </a:spcBef>
              <a:spcAft>
                <a:spcPts val="0"/>
              </a:spcAft>
              <a:buClr>
                <a:schemeClr val="lt1"/>
              </a:buClr>
              <a:buSzPct val="100000"/>
              <a:buNone/>
            </a:pPr>
            <a:r>
              <a:rPr lang="en-US" sz="1800" dirty="0">
                <a:solidFill>
                  <a:schemeClr val="lt1"/>
                </a:solidFill>
                <a:latin typeface="Arial"/>
                <a:ea typeface="Arial"/>
                <a:cs typeface="Arial"/>
                <a:sym typeface="Arial"/>
              </a:rPr>
              <a:t>  </a:t>
            </a:r>
            <a:endParaRPr lang="en-US" sz="1800" b="0" i="0" u="none" strike="noStrike" cap="none" dirty="0">
              <a:solidFill>
                <a:srgbClr val="FFFFFF"/>
              </a:solidFill>
              <a:latin typeface="Arial"/>
              <a:ea typeface="Arial"/>
              <a:cs typeface="Arial"/>
              <a:sym typeface="Arial"/>
            </a:endParaRPr>
          </a:p>
          <a:p>
            <a:pPr marL="342900" marR="0" lvl="0" indent="-342900" algn="l" rtl="0">
              <a:spcBef>
                <a:spcPts val="400"/>
              </a:spcBef>
              <a:spcAft>
                <a:spcPts val="0"/>
              </a:spcAft>
              <a:buClr>
                <a:srgbClr val="FFFFFF"/>
              </a:buClr>
              <a:buSzPct val="100000"/>
              <a:buFont typeface="Arial"/>
              <a:buChar char="•"/>
            </a:pPr>
            <a:r>
              <a:rPr lang="en-US" sz="1800" b="0" i="0" u="none" strike="noStrike" cap="none" dirty="0">
                <a:solidFill>
                  <a:srgbClr val="FFFFFF"/>
                </a:solidFill>
                <a:latin typeface="Arial"/>
                <a:ea typeface="Arial"/>
                <a:cs typeface="Arial"/>
                <a:sym typeface="Arial"/>
              </a:rPr>
              <a:t>Increase advocacy and leadership training</a:t>
            </a:r>
          </a:p>
          <a:p>
            <a:pPr marL="0" marR="0" lvl="0" indent="0" algn="l" rtl="0">
              <a:spcBef>
                <a:spcPts val="220"/>
              </a:spcBef>
              <a:spcAft>
                <a:spcPts val="0"/>
              </a:spcAft>
              <a:buClr>
                <a:schemeClr val="dk1"/>
              </a:buClr>
              <a:buSzPct val="25000"/>
              <a:buFont typeface="Arial"/>
              <a:buNone/>
            </a:pPr>
            <a:endParaRPr sz="1800" b="0" i="0" u="none" strike="noStrike" cap="none" dirty="0">
              <a:solidFill>
                <a:schemeClr val="dk1"/>
              </a:solidFill>
              <a:latin typeface="Arial"/>
              <a:ea typeface="Arial"/>
              <a:cs typeface="Arial"/>
              <a:sym typeface="Arial"/>
            </a:endParaRPr>
          </a:p>
          <a:p>
            <a:pPr marL="342900" marR="0" lvl="0" indent="-342900" algn="l" rtl="0">
              <a:spcBef>
                <a:spcPts val="400"/>
              </a:spcBef>
              <a:spcAft>
                <a:spcPts val="0"/>
              </a:spcAft>
              <a:buClr>
                <a:schemeClr val="lt1"/>
              </a:buClr>
              <a:buSzPct val="100000"/>
              <a:buFont typeface="Arial"/>
              <a:buChar char="•"/>
            </a:pPr>
            <a:r>
              <a:rPr lang="en-US" sz="1800" b="0" i="0" u="none" strike="noStrike" cap="none" dirty="0">
                <a:solidFill>
                  <a:schemeClr val="lt1"/>
                </a:solidFill>
                <a:latin typeface="Arial"/>
                <a:ea typeface="Arial"/>
                <a:cs typeface="Arial"/>
                <a:sym typeface="Arial"/>
              </a:rPr>
              <a:t>Create a database &amp; web portal of language needs/resources</a:t>
            </a:r>
          </a:p>
          <a:p>
            <a:pPr marL="0" marR="0" lvl="0" indent="0" algn="l" rtl="0">
              <a:spcBef>
                <a:spcPts val="200"/>
              </a:spcBef>
              <a:spcAft>
                <a:spcPts val="0"/>
              </a:spcAft>
              <a:buClr>
                <a:schemeClr val="dk1"/>
              </a:buClr>
              <a:buSzPct val="25000"/>
              <a:buFont typeface="Arial"/>
              <a:buNone/>
            </a:pPr>
            <a:endParaRPr sz="2000" b="0" i="0" u="none" strike="noStrike" cap="none" dirty="0">
              <a:solidFill>
                <a:srgbClr val="FFFFFF"/>
              </a:solidFill>
              <a:latin typeface="Arial"/>
              <a:ea typeface="Arial"/>
              <a:cs typeface="Arial"/>
              <a:sym typeface="Arial"/>
            </a:endParaRPr>
          </a:p>
          <a:p>
            <a:pPr marL="342900" marR="0" lvl="0" indent="-342900" algn="l" rtl="0">
              <a:spcBef>
                <a:spcPts val="400"/>
              </a:spcBef>
              <a:spcAft>
                <a:spcPts val="0"/>
              </a:spcAft>
              <a:buClr>
                <a:srgbClr val="FFFFFF"/>
              </a:buClr>
              <a:buSzPct val="100000"/>
              <a:buFont typeface="Arial"/>
              <a:buChar char="•"/>
            </a:pPr>
            <a:r>
              <a:rPr lang="en-US" sz="2400" b="1" i="0" u="none" strike="noStrike" cap="none" dirty="0">
                <a:solidFill>
                  <a:srgbClr val="FFC000"/>
                </a:solidFill>
                <a:latin typeface="Arial"/>
                <a:ea typeface="Arial"/>
                <a:cs typeface="Arial"/>
                <a:sym typeface="Arial"/>
              </a:rPr>
              <a:t>Create and implement the Hawai‘i World Language Initiative</a:t>
            </a:r>
          </a:p>
          <a:p>
            <a:pPr marL="0" marR="0" lvl="0" indent="0" algn="l" rtl="0">
              <a:spcBef>
                <a:spcPts val="200"/>
              </a:spcBef>
              <a:spcAft>
                <a:spcPts val="0"/>
              </a:spcAft>
              <a:buClr>
                <a:schemeClr val="dk1"/>
              </a:buClr>
              <a:buSzPct val="25000"/>
              <a:buFont typeface="Arial"/>
              <a:buNone/>
            </a:pPr>
            <a:endParaRPr sz="2000" b="0" i="0" u="none" strike="noStrike" cap="none" dirty="0">
              <a:solidFill>
                <a:srgbClr val="C00000"/>
              </a:solidFill>
              <a:latin typeface="Arial"/>
              <a:ea typeface="Arial"/>
              <a:cs typeface="Arial"/>
              <a:sym typeface="Arial"/>
            </a:endParaRPr>
          </a:p>
          <a:p>
            <a:pPr marL="342900" marR="0" lvl="0" indent="-342900" algn="l" rtl="0">
              <a:spcBef>
                <a:spcPts val="400"/>
              </a:spcBef>
              <a:spcAft>
                <a:spcPts val="0"/>
              </a:spcAft>
              <a:buClr>
                <a:srgbClr val="FFFFFF"/>
              </a:buClr>
              <a:buSzPct val="100000"/>
              <a:buFont typeface="Arial"/>
              <a:buChar char="•"/>
            </a:pPr>
            <a:r>
              <a:rPr lang="en-US" sz="1800" b="0" i="0" u="none" strike="noStrike" cap="none" dirty="0">
                <a:solidFill>
                  <a:srgbClr val="FFFFFF"/>
                </a:solidFill>
                <a:latin typeface="Arial"/>
                <a:ea typeface="Arial"/>
                <a:cs typeface="Arial"/>
                <a:sym typeface="Arial"/>
              </a:rPr>
              <a:t>Retain multilingual talent for key economic sectors</a:t>
            </a:r>
          </a:p>
          <a:p>
            <a:pPr marL="0" marR="0" lvl="0" indent="0" algn="l" rtl="0">
              <a:spcBef>
                <a:spcPts val="200"/>
              </a:spcBef>
              <a:spcAft>
                <a:spcPts val="0"/>
              </a:spcAft>
              <a:buClr>
                <a:schemeClr val="dk1"/>
              </a:buClr>
              <a:buSzPct val="25000"/>
              <a:buFont typeface="Arial"/>
              <a:buNone/>
            </a:pPr>
            <a:endParaRPr sz="2000" b="0" i="0" u="none" strike="noStrike" cap="none" dirty="0">
              <a:solidFill>
                <a:srgbClr val="FFFFFF"/>
              </a:solidFill>
              <a:latin typeface="Arial"/>
              <a:ea typeface="Arial"/>
              <a:cs typeface="Arial"/>
              <a:sym typeface="Arial"/>
            </a:endParaRPr>
          </a:p>
          <a:p>
            <a:pPr marL="342900" marR="0" lvl="0" indent="-342900" algn="l" rtl="0">
              <a:spcBef>
                <a:spcPts val="400"/>
              </a:spcBef>
              <a:spcAft>
                <a:spcPts val="0"/>
              </a:spcAft>
              <a:buClr>
                <a:srgbClr val="FFFFFF"/>
              </a:buClr>
              <a:buSzPct val="100000"/>
              <a:buFont typeface="Arial"/>
              <a:buChar char="•"/>
            </a:pPr>
            <a:r>
              <a:rPr lang="en-US" sz="2400" b="1" i="0" u="none" strike="noStrike" cap="none" dirty="0">
                <a:solidFill>
                  <a:srgbClr val="FFC000"/>
                </a:solidFill>
                <a:latin typeface="Arial"/>
                <a:ea typeface="Arial"/>
                <a:cs typeface="Arial"/>
                <a:sym typeface="Arial"/>
              </a:rPr>
              <a:t>Improve interpretation &amp; translation training/certification</a:t>
            </a:r>
          </a:p>
          <a:p>
            <a:pPr marL="0" marR="0" lvl="0" indent="0" algn="l" rtl="0">
              <a:spcBef>
                <a:spcPts val="200"/>
              </a:spcBef>
              <a:spcAft>
                <a:spcPts val="0"/>
              </a:spcAft>
              <a:buClr>
                <a:schemeClr val="dk1"/>
              </a:buClr>
              <a:buSzPct val="25000"/>
              <a:buFont typeface="Arial"/>
              <a:buNone/>
            </a:pPr>
            <a:endParaRPr sz="2000" b="0" i="0" u="none" strike="noStrike" cap="none" dirty="0">
              <a:solidFill>
                <a:srgbClr val="FFFFFF"/>
              </a:solidFill>
              <a:latin typeface="Arial"/>
              <a:ea typeface="Arial"/>
              <a:cs typeface="Arial"/>
              <a:sym typeface="Arial"/>
            </a:endParaRPr>
          </a:p>
          <a:p>
            <a:pPr marL="342900" marR="0" lvl="0" indent="-342900" algn="l" rtl="0">
              <a:spcBef>
                <a:spcPts val="400"/>
              </a:spcBef>
              <a:buClr>
                <a:srgbClr val="FFFFFF"/>
              </a:buClr>
              <a:buSzPct val="100000"/>
              <a:buFont typeface="Arial"/>
              <a:buChar char="•"/>
            </a:pPr>
            <a:r>
              <a:rPr lang="en-US" sz="1800" b="0" i="0" u="none" strike="noStrike" cap="none" dirty="0">
                <a:solidFill>
                  <a:srgbClr val="FFFFFF"/>
                </a:solidFill>
                <a:latin typeface="Arial"/>
                <a:ea typeface="Arial"/>
                <a:cs typeface="Arial"/>
                <a:sym typeface="Arial"/>
              </a:rPr>
              <a:t>Create jobs by branding Hawai’i as </a:t>
            </a:r>
            <a:r>
              <a:rPr lang="en-US" sz="1800" b="0" i="0" u="sng" strike="noStrike" cap="none" dirty="0">
                <a:solidFill>
                  <a:srgbClr val="FFFFFF"/>
                </a:solidFill>
                <a:latin typeface="Arial"/>
                <a:ea typeface="Arial"/>
                <a:cs typeface="Arial"/>
                <a:sym typeface="Arial"/>
              </a:rPr>
              <a:t>the place </a:t>
            </a:r>
            <a:r>
              <a:rPr lang="en-US" sz="1800" b="0" i="0" u="none" strike="noStrike" cap="none" dirty="0">
                <a:solidFill>
                  <a:srgbClr val="FFFFFF"/>
                </a:solidFill>
                <a:latin typeface="Arial"/>
                <a:ea typeface="Arial"/>
                <a:cs typeface="Arial"/>
                <a:sym typeface="Arial"/>
              </a:rPr>
              <a:t>for multilingual talent</a:t>
            </a:r>
          </a:p>
          <a:p>
            <a:pPr marL="0" marR="0" lvl="0" indent="0" algn="l" rtl="0">
              <a:spcBef>
                <a:spcPts val="400"/>
              </a:spcBef>
              <a:buClr>
                <a:srgbClr val="FFFFFF"/>
              </a:buClr>
              <a:buSzPct val="100000"/>
              <a:buNone/>
            </a:pPr>
            <a:endParaRPr lang="en-US" sz="2000" b="0" i="0" u="none" strike="noStrike" cap="none" dirty="0">
              <a:solidFill>
                <a:srgbClr val="FFFFFF"/>
              </a:solidFill>
              <a:latin typeface="Arial"/>
              <a:ea typeface="Arial"/>
              <a:cs typeface="Arial"/>
              <a:sym typeface="Arial"/>
            </a:endParaRPr>
          </a:p>
        </p:txBody>
      </p:sp>
      <p:sp>
        <p:nvSpPr>
          <p:cNvPr id="168" name="Shape 168"/>
          <p:cNvSpPr txBox="1"/>
          <p:nvPr/>
        </p:nvSpPr>
        <p:spPr>
          <a:xfrm>
            <a:off x="2819400" y="640080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a:solidFill>
                  <a:schemeClr val="dk1"/>
                </a:solidFill>
                <a:latin typeface="Arial"/>
                <a:ea typeface="Arial"/>
                <a:cs typeface="Arial"/>
                <a:sym typeface="Arial"/>
              </a:rPr>
              <a:t>5</a:t>
            </a:fld>
            <a:endParaRPr lang="en-US" sz="1400">
              <a:solidFill>
                <a:schemeClr val="dk1"/>
              </a:solidFill>
              <a:latin typeface="Arial"/>
              <a:ea typeface="Arial"/>
              <a:cs typeface="Arial"/>
              <a:sym typeface="Arial"/>
            </a:endParaRPr>
          </a:p>
        </p:txBody>
      </p:sp>
      <p:pic>
        <p:nvPicPr>
          <p:cNvPr id="169" name="Shape 169" descr="HRMIlogo_icon copy.jpg"/>
          <p:cNvPicPr preferRelativeResize="0"/>
          <p:nvPr/>
        </p:nvPicPr>
        <p:blipFill rotWithShape="1">
          <a:blip r:embed="rId3">
            <a:alphaModFix/>
          </a:blip>
          <a:srcRect/>
          <a:stretch/>
        </p:blipFill>
        <p:spPr>
          <a:xfrm>
            <a:off x="356680" y="391236"/>
            <a:ext cx="940341" cy="842045"/>
          </a:xfrm>
          <a:prstGeom prst="rect">
            <a:avLst/>
          </a:prstGeom>
          <a:noFill/>
          <a:ln>
            <a:noFill/>
          </a:ln>
        </p:spPr>
      </p:pic>
    </p:spTree>
    <p:extLst>
      <p:ext uri="{BB962C8B-B14F-4D97-AF65-F5344CB8AC3E}">
        <p14:creationId xmlns:p14="http://schemas.microsoft.com/office/powerpoint/2010/main" val="2241994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457200"/>
            <a:ext cx="9144000" cy="1001949"/>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dirty="0">
                <a:latin typeface="Calibri"/>
                <a:ea typeface="Calibri"/>
                <a:cs typeface="Calibri"/>
                <a:sym typeface="Calibri"/>
              </a:rPr>
              <a:t>               Initiative 5: Implement the Hawai‘i </a:t>
            </a:r>
            <a:r>
              <a:rPr lang="en-US" sz="2800" dirty="0">
                <a:latin typeface="Calibri"/>
                <a:ea typeface="Calibri"/>
                <a:cs typeface="Calibri"/>
                <a:sym typeface="Calibri"/>
              </a:rPr>
              <a:t>World </a:t>
            </a:r>
            <a:br>
              <a:rPr lang="en-US" sz="2800" dirty="0">
                <a:latin typeface="Calibri"/>
                <a:ea typeface="Calibri"/>
                <a:cs typeface="Calibri"/>
                <a:sym typeface="Calibri"/>
              </a:rPr>
            </a:br>
            <a:r>
              <a:rPr lang="en-US" sz="2800" dirty="0">
                <a:latin typeface="Calibri"/>
                <a:ea typeface="Calibri"/>
                <a:cs typeface="Calibri"/>
                <a:sym typeface="Calibri"/>
              </a:rPr>
              <a:t>	    Language Initiative -</a:t>
            </a:r>
            <a:r>
              <a:rPr lang="en-US" sz="2800" b="0" i="0" u="none" strike="noStrike" cap="none" dirty="0">
                <a:latin typeface="Calibri"/>
                <a:ea typeface="Calibri"/>
                <a:cs typeface="Calibri"/>
                <a:sym typeface="Calibri"/>
              </a:rPr>
              <a:t> Hawai‘i Seal of Biliteracy </a:t>
            </a:r>
          </a:p>
        </p:txBody>
      </p:sp>
      <p:pic>
        <p:nvPicPr>
          <p:cNvPr id="412" name="Shape 412" descr="HRMIlogo_icon copy.jpg"/>
          <p:cNvPicPr preferRelativeResize="0"/>
          <p:nvPr/>
        </p:nvPicPr>
        <p:blipFill rotWithShape="1">
          <a:blip r:embed="rId3">
            <a:alphaModFix/>
          </a:blip>
          <a:srcRect/>
          <a:stretch/>
        </p:blipFill>
        <p:spPr>
          <a:xfrm>
            <a:off x="367758" y="367583"/>
            <a:ext cx="1227578" cy="1143000"/>
          </a:xfrm>
          <a:prstGeom prst="rect">
            <a:avLst/>
          </a:prstGeom>
          <a:noFill/>
          <a:ln>
            <a:noFill/>
          </a:ln>
        </p:spPr>
      </p:pic>
      <p:pic>
        <p:nvPicPr>
          <p:cNvPr id="6" name="Picture 10" descr="Pho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508635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biliteracy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3276600"/>
            <a:ext cx="3829050" cy="287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C6A2CF2-E313-437F-8956-C1B69EC3B0EE}"/>
              </a:ext>
            </a:extLst>
          </p:cNvPr>
          <p:cNvSpPr/>
          <p:nvPr/>
        </p:nvSpPr>
        <p:spPr>
          <a:xfrm>
            <a:off x="228600" y="6570662"/>
            <a:ext cx="6400800" cy="1349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Source: </a:t>
            </a:r>
            <a:r>
              <a:rPr lang="en-US" dirty="0">
                <a:solidFill>
                  <a:schemeClr val="tx1"/>
                </a:solidFill>
                <a:hlinkClick r:id="rId6">
                  <a:extLst>
                    <a:ext uri="{A12FA001-AC4F-418D-AE19-62706E023703}">
                      <ahyp:hlinkClr xmlns:ahyp="http://schemas.microsoft.com/office/drawing/2018/hyperlinkcolor" val="tx"/>
                    </a:ext>
                  </a:extLst>
                </a:hlinkClick>
              </a:rPr>
              <a:t>Hawaii DOE | Seal of Biliteracy (hawaiipublicschools.org)</a:t>
            </a:r>
            <a:endParaRPr lang="en-US" dirty="0">
              <a:solidFill>
                <a:schemeClr val="tx1"/>
              </a:solidFill>
            </a:endParaRPr>
          </a:p>
        </p:txBody>
      </p:sp>
    </p:spTree>
    <p:extLst>
      <p:ext uri="{BB962C8B-B14F-4D97-AF65-F5344CB8AC3E}">
        <p14:creationId xmlns:p14="http://schemas.microsoft.com/office/powerpoint/2010/main" val="87178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457200"/>
            <a:ext cx="9144000" cy="1001949"/>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457200" y="274637"/>
            <a:ext cx="8229600" cy="1235945"/>
          </a:xfrm>
          <a:prstGeom prst="rect">
            <a:avLst/>
          </a:prstGeom>
          <a:noFill/>
          <a:ln>
            <a:noFill/>
          </a:ln>
        </p:spPr>
        <p:txBody>
          <a:bodyPr lIns="91425" tIns="45700" rIns="91425" bIns="45700" anchor="ctr" anchorCtr="0">
            <a:noAutofit/>
          </a:bodyPr>
          <a:lstStyle/>
          <a:p>
            <a:pPr lvl="0" algn="l">
              <a:spcBef>
                <a:spcPts val="0"/>
              </a:spcBef>
              <a:buClr>
                <a:schemeClr val="dk1"/>
              </a:buClr>
              <a:buSzPct val="25000"/>
            </a:pPr>
            <a:r>
              <a:rPr lang="en-US" altLang="en-US" sz="2800" dirty="0"/>
              <a:t>		</a:t>
            </a:r>
            <a:r>
              <a:rPr lang="en-US" altLang="en-US" sz="3000" dirty="0"/>
              <a:t>The Hawai‘i Seal of </a:t>
            </a:r>
            <a:r>
              <a:rPr lang="en-US" altLang="en-US" sz="3000" dirty="0" err="1"/>
              <a:t>Biliteracy</a:t>
            </a:r>
            <a:r>
              <a:rPr lang="en-US" altLang="en-US" sz="3000" dirty="0"/>
              <a:t> </a:t>
            </a:r>
            <a:br>
              <a:rPr lang="en-US" altLang="en-US" sz="3000" dirty="0"/>
            </a:br>
            <a:r>
              <a:rPr lang="en-US" altLang="en-US" sz="3000" dirty="0"/>
              <a:t>		       BOE Policy 105.15</a:t>
            </a:r>
            <a:endParaRPr lang="en-US" sz="3000" b="0" i="0" u="none" strike="noStrike" cap="none" dirty="0">
              <a:latin typeface="Calibri"/>
              <a:ea typeface="Calibri"/>
              <a:cs typeface="Calibri"/>
              <a:sym typeface="Calibri"/>
            </a:endParaRPr>
          </a:p>
        </p:txBody>
      </p:sp>
      <p:sp>
        <p:nvSpPr>
          <p:cNvPr id="2" name="Content Placeholder 1"/>
          <p:cNvSpPr>
            <a:spLocks noGrp="1"/>
          </p:cNvSpPr>
          <p:nvPr>
            <p:ph idx="1"/>
          </p:nvPr>
        </p:nvSpPr>
        <p:spPr>
          <a:xfrm>
            <a:off x="457200" y="1600200"/>
            <a:ext cx="8229600" cy="4953000"/>
          </a:xfrm>
        </p:spPr>
        <p:txBody>
          <a:bodyPr>
            <a:normAutofit fontScale="92500"/>
          </a:bodyPr>
          <a:lstStyle/>
          <a:p>
            <a:pPr marL="0" indent="0">
              <a:buFontTx/>
              <a:buNone/>
            </a:pPr>
            <a:r>
              <a:rPr lang="en-US" altLang="en-US" dirty="0"/>
              <a:t>…to be awarded upon graduation to students who demonstrate a high proficiency in either of the State’s two official languages and at least one additional language, including American Sign Language…” </a:t>
            </a:r>
          </a:p>
          <a:p>
            <a:pPr marL="0" indent="0">
              <a:buFontTx/>
              <a:buNone/>
            </a:pPr>
            <a:endParaRPr lang="en-US" altLang="en-US" b="1" dirty="0"/>
          </a:p>
          <a:p>
            <a:pPr marL="0" indent="0">
              <a:buFontTx/>
              <a:buNone/>
            </a:pPr>
            <a:r>
              <a:rPr lang="en-US" altLang="en-US" b="1" dirty="0"/>
              <a:t>Rationale:</a:t>
            </a:r>
            <a:r>
              <a:rPr lang="en-US" altLang="en-US" dirty="0"/>
              <a:t>  “…there is personal, cultural, social, academic, and vocational/occupational value in encouraging students to maintain, or develop, proficiency in English and an additional language.” </a:t>
            </a:r>
          </a:p>
          <a:p>
            <a:pPr marL="0" indent="0">
              <a:buNone/>
            </a:pPr>
            <a:endParaRPr lang="en-US" dirty="0"/>
          </a:p>
        </p:txBody>
      </p:sp>
      <p:pic>
        <p:nvPicPr>
          <p:cNvPr id="412" name="Shape 412" descr="HRMIlogo_icon copy.jpg"/>
          <p:cNvPicPr preferRelativeResize="0"/>
          <p:nvPr/>
        </p:nvPicPr>
        <p:blipFill rotWithShape="1">
          <a:blip r:embed="rId3">
            <a:alphaModFix/>
          </a:blip>
          <a:srcRect/>
          <a:stretch/>
        </p:blipFill>
        <p:spPr>
          <a:xfrm>
            <a:off x="367758" y="367583"/>
            <a:ext cx="1227578" cy="1143000"/>
          </a:xfrm>
          <a:prstGeom prst="rect">
            <a:avLst/>
          </a:prstGeom>
          <a:noFill/>
          <a:ln>
            <a:noFill/>
          </a:ln>
        </p:spPr>
      </p:pic>
    </p:spTree>
    <p:extLst>
      <p:ext uri="{BB962C8B-B14F-4D97-AF65-F5344CB8AC3E}">
        <p14:creationId xmlns:p14="http://schemas.microsoft.com/office/powerpoint/2010/main" val="130836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0" y="457200"/>
            <a:ext cx="9144000" cy="883565"/>
          </a:xfrm>
          <a:prstGeom prst="rect">
            <a:avLst/>
          </a:prstGeom>
          <a:solidFill>
            <a:srgbClr val="FBC503"/>
          </a:solidFill>
          <a:ln w="9525">
            <a:solidFill>
              <a:schemeClr val="tx1"/>
            </a:solidFill>
            <a:miter lim="800000"/>
            <a:headEnd/>
            <a:tailEnd/>
          </a:ln>
        </p:spPr>
        <p:txBody>
          <a:bodyPr wrap="none" anchor="ctr"/>
          <a:lstStyle/>
          <a:p>
            <a:endParaRPr lang="en-US"/>
          </a:p>
        </p:txBody>
      </p:sp>
      <p:sp>
        <p:nvSpPr>
          <p:cNvPr id="13316" name="Rectangle 3"/>
          <p:cNvSpPr>
            <a:spLocks noGrp="1" noChangeArrowheads="1"/>
          </p:cNvSpPr>
          <p:nvPr>
            <p:ph type="title"/>
          </p:nvPr>
        </p:nvSpPr>
        <p:spPr>
          <a:xfrm>
            <a:off x="1981200" y="353439"/>
            <a:ext cx="7010400" cy="1143000"/>
          </a:xfrm>
        </p:spPr>
        <p:txBody>
          <a:bodyPr>
            <a:normAutofit/>
          </a:bodyPr>
          <a:lstStyle/>
          <a:p>
            <a:pPr algn="l" eaLnBrk="1" hangingPunct="1"/>
            <a:r>
              <a:rPr lang="en-US" sz="2800" dirty="0">
                <a:latin typeface="Arial" charset="0"/>
                <a:ea typeface="ＭＳ Ｐゴシック" charset="0"/>
                <a:cs typeface="ＭＳ Ｐゴシック" charset="0"/>
              </a:rPr>
              <a:t>Partners for Publicizing the Seal</a:t>
            </a:r>
          </a:p>
        </p:txBody>
      </p:sp>
      <p:sp>
        <p:nvSpPr>
          <p:cNvPr id="13317" name="Rectangle 4"/>
          <p:cNvSpPr>
            <a:spLocks noChangeArrowheads="1"/>
          </p:cNvSpPr>
          <p:nvPr/>
        </p:nvSpPr>
        <p:spPr bwMode="auto">
          <a:xfrm>
            <a:off x="446088" y="2603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13319" name="Rectangle 6"/>
          <p:cNvSpPr>
            <a:spLocks noChangeArrowheads="1"/>
          </p:cNvSpPr>
          <p:nvPr/>
        </p:nvSpPr>
        <p:spPr bwMode="auto">
          <a:xfrm>
            <a:off x="46038" y="16129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13320" name="Rectangle 8"/>
          <p:cNvSpPr>
            <a:spLocks noChangeArrowheads="1"/>
          </p:cNvSpPr>
          <p:nvPr/>
        </p:nvSpPr>
        <p:spPr bwMode="auto">
          <a:xfrm>
            <a:off x="1481138" y="19748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2" name="Content Placeholder 1"/>
          <p:cNvSpPr>
            <a:spLocks noGrp="1"/>
          </p:cNvSpPr>
          <p:nvPr>
            <p:ph idx="1"/>
          </p:nvPr>
        </p:nvSpPr>
        <p:spPr>
          <a:xfrm>
            <a:off x="446088" y="1807860"/>
            <a:ext cx="8229600" cy="624190"/>
          </a:xfrm>
        </p:spPr>
        <p:txBody>
          <a:bodyPr>
            <a:normAutofit/>
          </a:bodyPr>
          <a:lstStyle/>
          <a:p>
            <a:pPr marL="0" indent="0">
              <a:buNone/>
            </a:pPr>
            <a:r>
              <a:rPr lang="en-US" sz="2800" dirty="0">
                <a:solidFill>
                  <a:srgbClr val="FFFFFF"/>
                </a:solidFill>
              </a:rPr>
              <a:t>2</a:t>
            </a:r>
            <a:r>
              <a:rPr lang="en-US" sz="2800" baseline="30000" dirty="0">
                <a:solidFill>
                  <a:srgbClr val="FFFFFF"/>
                </a:solidFill>
              </a:rPr>
              <a:t>nd</a:t>
            </a:r>
            <a:r>
              <a:rPr lang="en-US" sz="2800" dirty="0">
                <a:solidFill>
                  <a:srgbClr val="FFFFFF"/>
                </a:solidFill>
              </a:rPr>
              <a:t> Roadmap Symposium: The Seal of Biliteracy (2016)</a:t>
            </a:r>
          </a:p>
        </p:txBody>
      </p:sp>
      <p:sp>
        <p:nvSpPr>
          <p:cNvPr id="6" name="TextBox 5"/>
          <p:cNvSpPr txBox="1"/>
          <p:nvPr/>
        </p:nvSpPr>
        <p:spPr>
          <a:xfrm>
            <a:off x="6259984" y="2704185"/>
            <a:ext cx="2884016" cy="2246769"/>
          </a:xfrm>
          <a:prstGeom prst="rect">
            <a:avLst/>
          </a:prstGeom>
          <a:noFill/>
        </p:spPr>
        <p:txBody>
          <a:bodyPr wrap="square" rtlCol="0">
            <a:spAutoFit/>
          </a:bodyPr>
          <a:lstStyle/>
          <a:p>
            <a:r>
              <a:rPr lang="en-US" dirty="0"/>
              <a:t>Publicizing the Seal</a:t>
            </a:r>
          </a:p>
          <a:p>
            <a:endParaRPr lang="en-US" dirty="0"/>
          </a:p>
          <a:p>
            <a:pPr marL="285750" indent="-285750">
              <a:buFont typeface="Arial" charset="0"/>
              <a:buChar char="•"/>
            </a:pPr>
            <a:r>
              <a:rPr lang="en-US" dirty="0"/>
              <a:t>Promoting awareness among policy makers, employers and leading community figures  </a:t>
            </a:r>
          </a:p>
          <a:p>
            <a:endParaRPr lang="en-US" sz="1400" dirty="0"/>
          </a:p>
          <a:p>
            <a:pPr marL="285750" indent="-285750">
              <a:buFont typeface="Arial" charset="0"/>
              <a:buChar char="•"/>
            </a:pPr>
            <a:r>
              <a:rPr lang="en-US" dirty="0"/>
              <a:t>Engaging educators</a:t>
            </a:r>
          </a:p>
        </p:txBody>
      </p:sp>
      <p:sp>
        <p:nvSpPr>
          <p:cNvPr id="12" name="TextBox 11"/>
          <p:cNvSpPr txBox="1"/>
          <p:nvPr/>
        </p:nvSpPr>
        <p:spPr>
          <a:xfrm>
            <a:off x="531203" y="5561643"/>
            <a:ext cx="5646906" cy="954107"/>
          </a:xfrm>
          <a:prstGeom prst="rect">
            <a:avLst/>
          </a:prstGeom>
          <a:noFill/>
        </p:spPr>
        <p:txBody>
          <a:bodyPr wrap="square" rtlCol="0">
            <a:spAutoFit/>
          </a:bodyPr>
          <a:lstStyle/>
          <a:p>
            <a:r>
              <a:rPr lang="en-US" sz="1400" i="1" dirty="0">
                <a:solidFill>
                  <a:schemeClr val="bg1"/>
                </a:solidFill>
              </a:rPr>
              <a:t>2</a:t>
            </a:r>
            <a:r>
              <a:rPr lang="en-US" sz="1400" i="1" baseline="30000" dirty="0">
                <a:solidFill>
                  <a:schemeClr val="bg1"/>
                </a:solidFill>
              </a:rPr>
              <a:t>nd</a:t>
            </a:r>
            <a:r>
              <a:rPr lang="en-US" sz="1400" i="1" dirty="0">
                <a:solidFill>
                  <a:schemeClr val="bg1"/>
                </a:solidFill>
              </a:rPr>
              <a:t> Roadmap Symposium: </a:t>
            </a:r>
            <a:r>
              <a:rPr lang="en-US" sz="1400" i="1" dirty="0"/>
              <a:t>Employer Panel</a:t>
            </a:r>
          </a:p>
          <a:p>
            <a:r>
              <a:rPr lang="en-US" sz="1400" i="1" dirty="0"/>
              <a:t>Peter Glick, Management &amp; Consulting</a:t>
            </a:r>
          </a:p>
          <a:p>
            <a:r>
              <a:rPr lang="en-US" sz="1400" i="1" dirty="0"/>
              <a:t>Dean </a:t>
            </a:r>
            <a:r>
              <a:rPr lang="en-US" sz="1400" i="1" dirty="0" err="1"/>
              <a:t>Okimoto</a:t>
            </a:r>
            <a:r>
              <a:rPr lang="en-US" sz="1400" i="1" dirty="0"/>
              <a:t>, Nalo Farms</a:t>
            </a:r>
          </a:p>
          <a:p>
            <a:r>
              <a:rPr lang="en-US" sz="1400" i="1" dirty="0"/>
              <a:t> </a:t>
            </a:r>
            <a:r>
              <a:rPr lang="en-US" sz="1400" i="1" dirty="0" err="1"/>
              <a:t>Niel</a:t>
            </a:r>
            <a:r>
              <a:rPr lang="en-US" sz="1400" i="1" dirty="0"/>
              <a:t> Mason, Outrigger</a:t>
            </a:r>
            <a:r>
              <a:rPr lang="haw-US" sz="1400" i="1" dirty="0">
                <a:solidFill>
                  <a:schemeClr val="bg1"/>
                </a:solidFill>
              </a:rPr>
              <a:t>gger)</a:t>
            </a:r>
            <a:endParaRPr lang="en-US" sz="1400" i="1"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37" r="2154"/>
          <a:stretch/>
        </p:blipFill>
        <p:spPr>
          <a:xfrm>
            <a:off x="403933" y="2704184"/>
            <a:ext cx="5503999" cy="2857459"/>
          </a:xfrm>
          <a:prstGeom prst="rect">
            <a:avLst/>
          </a:prstGeom>
        </p:spPr>
      </p:pic>
      <p:pic>
        <p:nvPicPr>
          <p:cNvPr id="14" name="Picture 13" descr="HRMIlogo_icon cop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758" y="367583"/>
            <a:ext cx="1227578" cy="1143000"/>
          </a:xfrm>
          <a:prstGeom prst="rect">
            <a:avLst/>
          </a:prstGeom>
        </p:spPr>
      </p:pic>
    </p:spTree>
    <p:extLst>
      <p:ext uri="{BB962C8B-B14F-4D97-AF65-F5344CB8AC3E}">
        <p14:creationId xmlns:p14="http://schemas.microsoft.com/office/powerpoint/2010/main" val="211783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0" y="457200"/>
            <a:ext cx="9144000" cy="1001949"/>
          </a:xfrm>
          <a:prstGeom prst="rect">
            <a:avLst/>
          </a:prstGeom>
          <a:solidFill>
            <a:srgbClr val="FBC503"/>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0" name="Shape 410"/>
          <p:cNvSpPr txBox="1">
            <a:spLocks noGrp="1"/>
          </p:cNvSpPr>
          <p:nvPr>
            <p:ph type="title"/>
          </p:nvPr>
        </p:nvSpPr>
        <p:spPr>
          <a:xfrm>
            <a:off x="457200" y="274638"/>
            <a:ext cx="86868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2800" b="0" i="0" u="none" strike="noStrike" cap="none" dirty="0">
                <a:latin typeface="Calibri"/>
                <a:ea typeface="Calibri"/>
                <a:cs typeface="Calibri"/>
                <a:sym typeface="Calibri"/>
              </a:rPr>
              <a:t>              Multilingual Career Development Day (2018)</a:t>
            </a:r>
            <a:br>
              <a:rPr lang="en-US" sz="2800" b="0" i="0" u="none" strike="noStrike" cap="none" dirty="0">
                <a:latin typeface="Calibri"/>
                <a:ea typeface="Calibri"/>
                <a:cs typeface="Calibri"/>
                <a:sym typeface="Calibri"/>
              </a:rPr>
            </a:br>
            <a:r>
              <a:rPr lang="en-US" sz="2800" b="0" i="0" u="none" strike="noStrike" cap="none" dirty="0">
                <a:latin typeface="Calibri"/>
                <a:ea typeface="Calibri"/>
                <a:cs typeface="Calibri"/>
                <a:sym typeface="Calibri"/>
              </a:rPr>
              <a:t>             Connecting Seal candidates to multilingual careers</a:t>
            </a:r>
          </a:p>
        </p:txBody>
      </p:sp>
      <p:pic>
        <p:nvPicPr>
          <p:cNvPr id="412" name="Shape 412" descr="HRMIlogo_icon copy.jpg"/>
          <p:cNvPicPr preferRelativeResize="0"/>
          <p:nvPr/>
        </p:nvPicPr>
        <p:blipFill rotWithShape="1">
          <a:blip r:embed="rId3">
            <a:alphaModFix/>
          </a:blip>
          <a:srcRect/>
          <a:stretch/>
        </p:blipFill>
        <p:spPr>
          <a:xfrm>
            <a:off x="367758" y="367583"/>
            <a:ext cx="1227578" cy="1143000"/>
          </a:xfrm>
          <a:prstGeom prst="rect">
            <a:avLst/>
          </a:prstGeom>
          <a:noFill/>
          <a:ln>
            <a:noFill/>
          </a:ln>
        </p:spPr>
      </p:pic>
      <p:pic>
        <p:nvPicPr>
          <p:cNvPr id="1026" name="Picture 2" descr="C:\Users\David\Downloads\20180328_13013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43920"/>
            <a:ext cx="5359484" cy="417108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486400" y="1981200"/>
            <a:ext cx="3505200" cy="7620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Changed my mind about my future.</a:t>
            </a:r>
          </a:p>
        </p:txBody>
      </p:sp>
      <p:sp>
        <p:nvSpPr>
          <p:cNvPr id="3" name="Rectangle 2"/>
          <p:cNvSpPr/>
          <p:nvPr/>
        </p:nvSpPr>
        <p:spPr>
          <a:xfrm>
            <a:off x="5562600" y="2971800"/>
            <a:ext cx="3276600" cy="923330"/>
          </a:xfrm>
          <a:prstGeom prst="rect">
            <a:avLst/>
          </a:prstGeom>
          <a:solidFill>
            <a:srgbClr val="FFC000"/>
          </a:solidFill>
        </p:spPr>
        <p:txBody>
          <a:bodyPr wrap="square">
            <a:spAutoFit/>
          </a:bodyPr>
          <a:lstStyle/>
          <a:p>
            <a:r>
              <a:rPr lang="en-US" dirty="0">
                <a:solidFill>
                  <a:schemeClr val="lt1"/>
                </a:solidFill>
              </a:rPr>
              <a:t>Found companies I would love to work for that I would never have thought of before! </a:t>
            </a:r>
          </a:p>
        </p:txBody>
      </p:sp>
      <p:sp>
        <p:nvSpPr>
          <p:cNvPr id="4" name="Isosceles Triangle 3"/>
          <p:cNvSpPr/>
          <p:nvPr/>
        </p:nvSpPr>
        <p:spPr>
          <a:xfrm>
            <a:off x="5715000" y="3918942"/>
            <a:ext cx="3276600" cy="2786658"/>
          </a:xfrm>
          <a:prstGeom prst="triangle">
            <a:avLst>
              <a:gd name="adj" fmla="val 4912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Found interesting jobs that I never knew were out there.</a:t>
            </a:r>
          </a:p>
        </p:txBody>
      </p:sp>
    </p:spTree>
    <p:extLst>
      <p:ext uri="{BB962C8B-B14F-4D97-AF65-F5344CB8AC3E}">
        <p14:creationId xmlns:p14="http://schemas.microsoft.com/office/powerpoint/2010/main" val="1653501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21346</TotalTime>
  <Words>2360</Words>
  <Application>Microsoft Office PowerPoint</Application>
  <PresentationFormat>On-screen Show (4:3)</PresentationFormat>
  <Paragraphs>266</Paragraphs>
  <Slides>27</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Gill Sans</vt:lpstr>
      <vt:lpstr>MS Mincho</vt:lpstr>
      <vt:lpstr>ＭＳ Ｐゴシック</vt:lpstr>
      <vt:lpstr>ＭＳ Ｐゴシック</vt:lpstr>
      <vt:lpstr>Arial</vt:lpstr>
      <vt:lpstr>Calibri</vt:lpstr>
      <vt:lpstr>Cambria</vt:lpstr>
      <vt:lpstr>Times New Roman</vt:lpstr>
      <vt:lpstr>Office Theme</vt:lpstr>
      <vt:lpstr>PowerPoint Presentation</vt:lpstr>
      <vt:lpstr>        Our mission</vt:lpstr>
      <vt:lpstr>        The Hawai‘i Language Roadmap: First steps</vt:lpstr>
      <vt:lpstr>            A Growing Demand in the                 Workforce: World Language Skills</vt:lpstr>
      <vt:lpstr>The 8 Roadmap Initiatives</vt:lpstr>
      <vt:lpstr>               Initiative 5: Implement the Hawai‘i World       Language Initiative - Hawai‘i Seal of Biliteracy </vt:lpstr>
      <vt:lpstr>  The Hawai‘i Seal of Biliteracy           BOE Policy 105.15</vt:lpstr>
      <vt:lpstr>Partners for Publicizing the Seal</vt:lpstr>
      <vt:lpstr>              Multilingual Career Development Day (2018)              Connecting Seal candidates to multilingual careers</vt:lpstr>
      <vt:lpstr>The Global Seal: A new post-secondary option</vt:lpstr>
      <vt:lpstr>Top-tier Global Seal of Biliteracy</vt:lpstr>
      <vt:lpstr>  </vt:lpstr>
      <vt:lpstr>  </vt:lpstr>
      <vt:lpstr> US Civil Rights law concerning discrimination    by national origin and implementation</vt:lpstr>
      <vt:lpstr> Hawai‘i’s Language Access Law  Language Access to State services (2006)</vt:lpstr>
      <vt:lpstr>Hawai‘i State Judiciary Court interpreter Certification Program (2015)</vt:lpstr>
      <vt:lpstr>Hawai‘i State Judiciary  Demand for Court interpreters</vt:lpstr>
      <vt:lpstr>                  Next-step career opportunity                  Bilingual attorneys and legal assistants        </vt:lpstr>
      <vt:lpstr>        The vision</vt:lpstr>
      <vt:lpstr>  </vt:lpstr>
      <vt:lpstr>  </vt:lpstr>
      <vt:lpstr>  </vt:lpstr>
      <vt:lpstr>What does a T/I Pathway look like?</vt:lpstr>
      <vt:lpstr>Building a T/I Career Pathway</vt:lpstr>
      <vt:lpstr>      This is what success looks like</vt:lpstr>
      <vt:lpstr>Want to learn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Dina Yoshimi</cp:lastModifiedBy>
  <cp:revision>195</cp:revision>
  <dcterms:created xsi:type="dcterms:W3CDTF">2017-10-27T00:17:30Z</dcterms:created>
  <dcterms:modified xsi:type="dcterms:W3CDTF">2023-03-01T10:14:26Z</dcterms:modified>
</cp:coreProperties>
</file>