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742" r:id="rId6"/>
    <p:sldId id="867" r:id="rId7"/>
    <p:sldId id="864" r:id="rId8"/>
    <p:sldId id="865" r:id="rId9"/>
    <p:sldId id="863" r:id="rId10"/>
    <p:sldId id="868" r:id="rId11"/>
    <p:sldId id="862" r:id="rId12"/>
    <p:sldId id="869" r:id="rId13"/>
    <p:sldId id="861"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9F4730-6440-4A90-AA98-295350F5B188}" v="1" dt="2023-11-21T16:23:43.485"/>
    <p1510:client id="{50FF7BCE-436F-4051-A1EA-6F7E8351E71C}" v="111" dt="2023-11-09T17:16:45.123"/>
    <p1510:client id="{AEDFA7C6-BD52-4FBC-9EE6-C883A70BCE36}" v="1" dt="2023-11-08T19:28:26.078"/>
    <p1510:client id="{C6D72DA3-C050-4627-9A06-4F2F19255872}" v="1" dt="2023-10-24T18:07:38.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0B62B35-0EAC-4A7A-8A40-9F43F871096D}" type="datetimeFigureOut">
              <a:rPr lang="en-US" smtClean="0"/>
              <a:t>3/22/2024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646CF5-C42D-411E-B41C-B54F51D92BD3}" type="slidenum">
              <a:rPr lang="en-US" smtClean="0"/>
              <a:t>‹#›</a:t>
            </a:fld>
            <a:endParaRPr lang="en-US"/>
          </a:p>
        </p:txBody>
      </p:sp>
    </p:spTree>
    <p:extLst>
      <p:ext uri="{BB962C8B-B14F-4D97-AF65-F5344CB8AC3E}">
        <p14:creationId xmlns:p14="http://schemas.microsoft.com/office/powerpoint/2010/main" val="396080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97586"/>
            <a:ext cx="5982208" cy="4083999"/>
          </a:xfrm>
        </p:spPr>
        <p:txBody>
          <a:bodyPr>
            <a:normAutofit/>
          </a:bodyPr>
          <a:lstStyle/>
          <a:p>
            <a:endParaRPr lang="en-US"/>
          </a:p>
        </p:txBody>
      </p:sp>
    </p:spTree>
    <p:extLst>
      <p:ext uri="{BB962C8B-B14F-4D97-AF65-F5344CB8AC3E}">
        <p14:creationId xmlns:p14="http://schemas.microsoft.com/office/powerpoint/2010/main" val="377486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1704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ECD8AF-3865-5D69-9383-B98BCFED3FBD}"/>
              </a:ext>
            </a:extLst>
          </p:cNvPr>
          <p:cNvPicPr>
            <a:picLocks noChangeAspect="1"/>
          </p:cNvPicPr>
          <p:nvPr userDrawn="1"/>
        </p:nvPicPr>
        <p:blipFill>
          <a:blip r:embed="rId2"/>
          <a:stretch>
            <a:fillRect/>
          </a:stretch>
        </p:blipFill>
        <p:spPr>
          <a:xfrm>
            <a:off x="10760504" y="407441"/>
            <a:ext cx="1072989" cy="609653"/>
          </a:xfrm>
          <a:prstGeom prst="rect">
            <a:avLst/>
          </a:prstGeom>
        </p:spPr>
      </p:pic>
    </p:spTree>
    <p:extLst>
      <p:ext uri="{BB962C8B-B14F-4D97-AF65-F5344CB8AC3E}">
        <p14:creationId xmlns:p14="http://schemas.microsoft.com/office/powerpoint/2010/main" val="331520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518AD-2285-F666-4BA5-824FC41E910E}"/>
              </a:ext>
            </a:extLst>
          </p:cNvPr>
          <p:cNvPicPr>
            <a:picLocks noChangeAspect="1"/>
          </p:cNvPicPr>
          <p:nvPr userDrawn="1"/>
        </p:nvPicPr>
        <p:blipFill>
          <a:blip r:embed="rId2"/>
          <a:stretch>
            <a:fillRect/>
          </a:stretch>
        </p:blipFill>
        <p:spPr>
          <a:xfrm>
            <a:off x="10849135" y="149479"/>
            <a:ext cx="1072989" cy="609653"/>
          </a:xfrm>
          <a:prstGeom prst="rect">
            <a:avLst/>
          </a:prstGeom>
        </p:spPr>
      </p:pic>
      <p:pic>
        <p:nvPicPr>
          <p:cNvPr id="2" name="Picture 1">
            <a:extLst>
              <a:ext uri="{FF2B5EF4-FFF2-40B4-BE49-F238E27FC236}">
                <a16:creationId xmlns:a16="http://schemas.microsoft.com/office/drawing/2014/main" id="{C1DCFAAB-04A1-7360-088B-80E92058D555}"/>
              </a:ext>
            </a:extLst>
          </p:cNvPr>
          <p:cNvPicPr>
            <a:picLocks noChangeAspect="1"/>
          </p:cNvPicPr>
          <p:nvPr userDrawn="1"/>
        </p:nvPicPr>
        <p:blipFill rotWithShape="1">
          <a:blip r:embed="rId3"/>
          <a:srcRect r="2040"/>
          <a:stretch/>
        </p:blipFill>
        <p:spPr>
          <a:xfrm>
            <a:off x="0" y="12924"/>
            <a:ext cx="1608667" cy="876752"/>
          </a:xfrm>
          <a:prstGeom prst="rect">
            <a:avLst/>
          </a:prstGeom>
        </p:spPr>
      </p:pic>
    </p:spTree>
    <p:extLst>
      <p:ext uri="{BB962C8B-B14F-4D97-AF65-F5344CB8AC3E}">
        <p14:creationId xmlns:p14="http://schemas.microsoft.com/office/powerpoint/2010/main" val="416862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191"/>
            </a:lvl1pPr>
            <a:lvl2pPr marL="226931" indent="0" algn="ctr">
              <a:buNone/>
              <a:defRPr sz="993"/>
            </a:lvl2pPr>
            <a:lvl3pPr marL="453862" indent="0" algn="ctr">
              <a:buNone/>
              <a:defRPr sz="894"/>
            </a:lvl3pPr>
            <a:lvl4pPr marL="680794" indent="0" algn="ctr">
              <a:buNone/>
              <a:defRPr sz="794"/>
            </a:lvl4pPr>
            <a:lvl5pPr marL="907725" indent="0" algn="ctr">
              <a:buNone/>
              <a:defRPr sz="794"/>
            </a:lvl5pPr>
            <a:lvl6pPr marL="1134656" indent="0" algn="ctr">
              <a:buNone/>
              <a:defRPr sz="794"/>
            </a:lvl6pPr>
            <a:lvl7pPr marL="1361587" indent="0" algn="ctr">
              <a:buNone/>
              <a:defRPr sz="794"/>
            </a:lvl7pPr>
            <a:lvl8pPr marL="1588519" indent="0" algn="ctr">
              <a:buNone/>
              <a:defRPr sz="794"/>
            </a:lvl8pPr>
            <a:lvl9pPr marL="1815450" indent="0" algn="ctr">
              <a:buNone/>
              <a:defRPr sz="794"/>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Title 6"/>
          <p:cNvSpPr>
            <a:spLocks noGrp="1"/>
          </p:cNvSpPr>
          <p:nvPr>
            <p:ph type="title"/>
          </p:nvPr>
        </p:nvSpPr>
        <p:spPr>
          <a:xfrm>
            <a:off x="1016000" y="2057401"/>
            <a:ext cx="10515600" cy="1325563"/>
          </a:xfrm>
          <a:prstGeom prst="rect">
            <a:avLst/>
          </a:prstGeom>
        </p:spPr>
        <p:txBody>
          <a:bodyPr/>
          <a:lstStyle/>
          <a:p>
            <a:r>
              <a:rPr lang="en-US"/>
              <a:t>Click to edit Master title style</a:t>
            </a:r>
          </a:p>
        </p:txBody>
      </p:sp>
      <p:pic>
        <p:nvPicPr>
          <p:cNvPr id="2" name="Picture 1">
            <a:extLst>
              <a:ext uri="{FF2B5EF4-FFF2-40B4-BE49-F238E27FC236}">
                <a16:creationId xmlns:a16="http://schemas.microsoft.com/office/drawing/2014/main" id="{F50CEABB-2F1A-F2FF-2167-E139777A5D6F}"/>
              </a:ext>
            </a:extLst>
          </p:cNvPr>
          <p:cNvPicPr>
            <a:picLocks noChangeAspect="1"/>
          </p:cNvPicPr>
          <p:nvPr userDrawn="1"/>
        </p:nvPicPr>
        <p:blipFill>
          <a:blip r:embed="rId2"/>
          <a:stretch>
            <a:fillRect/>
          </a:stretch>
        </p:blipFill>
        <p:spPr>
          <a:xfrm>
            <a:off x="10995105" y="137904"/>
            <a:ext cx="1072989" cy="609653"/>
          </a:xfrm>
          <a:prstGeom prst="rect">
            <a:avLst/>
          </a:prstGeom>
        </p:spPr>
      </p:pic>
      <p:pic>
        <p:nvPicPr>
          <p:cNvPr id="6" name="Picture 5">
            <a:extLst>
              <a:ext uri="{FF2B5EF4-FFF2-40B4-BE49-F238E27FC236}">
                <a16:creationId xmlns:a16="http://schemas.microsoft.com/office/drawing/2014/main" id="{326E4447-0114-BDA6-1DA6-3823D166483F}"/>
              </a:ext>
            </a:extLst>
          </p:cNvPr>
          <p:cNvPicPr>
            <a:picLocks noChangeAspect="1"/>
          </p:cNvPicPr>
          <p:nvPr userDrawn="1"/>
        </p:nvPicPr>
        <p:blipFill rotWithShape="1">
          <a:blip r:embed="rId3"/>
          <a:srcRect r="2040"/>
          <a:stretch/>
        </p:blipFill>
        <p:spPr>
          <a:xfrm>
            <a:off x="0" y="12924"/>
            <a:ext cx="1608667" cy="876752"/>
          </a:xfrm>
          <a:prstGeom prst="rect">
            <a:avLst/>
          </a:prstGeom>
        </p:spPr>
      </p:pic>
    </p:spTree>
    <p:extLst>
      <p:ext uri="{BB962C8B-B14F-4D97-AF65-F5344CB8AC3E}">
        <p14:creationId xmlns:p14="http://schemas.microsoft.com/office/powerpoint/2010/main" val="204998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F81193-4E41-9DC7-76FE-1010788EEA14}"/>
              </a:ext>
            </a:extLst>
          </p:cNvPr>
          <p:cNvPicPr>
            <a:picLocks noChangeAspect="1"/>
          </p:cNvPicPr>
          <p:nvPr userDrawn="1"/>
        </p:nvPicPr>
        <p:blipFill>
          <a:blip r:embed="rId2"/>
          <a:stretch>
            <a:fillRect/>
          </a:stretch>
        </p:blipFill>
        <p:spPr>
          <a:xfrm>
            <a:off x="10802837" y="195778"/>
            <a:ext cx="1072989" cy="609653"/>
          </a:xfrm>
          <a:prstGeom prst="rect">
            <a:avLst/>
          </a:prstGeom>
        </p:spPr>
      </p:pic>
      <p:pic>
        <p:nvPicPr>
          <p:cNvPr id="4" name="Picture 3">
            <a:extLst>
              <a:ext uri="{FF2B5EF4-FFF2-40B4-BE49-F238E27FC236}">
                <a16:creationId xmlns:a16="http://schemas.microsoft.com/office/drawing/2014/main" id="{93E96E0C-CA89-BD88-FF81-D73BF2C9E9BD}"/>
              </a:ext>
            </a:extLst>
          </p:cNvPr>
          <p:cNvPicPr>
            <a:picLocks noChangeAspect="1"/>
          </p:cNvPicPr>
          <p:nvPr userDrawn="1"/>
        </p:nvPicPr>
        <p:blipFill rotWithShape="1">
          <a:blip r:embed="rId3"/>
          <a:srcRect r="2040"/>
          <a:stretch/>
        </p:blipFill>
        <p:spPr>
          <a:xfrm>
            <a:off x="0" y="12924"/>
            <a:ext cx="1608667" cy="876752"/>
          </a:xfrm>
          <a:prstGeom prst="rect">
            <a:avLst/>
          </a:prstGeom>
        </p:spPr>
      </p:pic>
    </p:spTree>
    <p:extLst>
      <p:ext uri="{BB962C8B-B14F-4D97-AF65-F5344CB8AC3E}">
        <p14:creationId xmlns:p14="http://schemas.microsoft.com/office/powerpoint/2010/main" val="198378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fld id="{0D0D604F-ECE5-43E7-AD97-FB3B9AB9A5D5}" type="slidenum">
              <a:rPr lang="en-US" smtClean="0"/>
              <a:pPr/>
              <a:t>‹#›</a:t>
            </a:fld>
            <a:endParaRPr lang="en-US"/>
          </a:p>
        </p:txBody>
      </p:sp>
      <p:pic>
        <p:nvPicPr>
          <p:cNvPr id="4" name="Picture 3">
            <a:extLst>
              <a:ext uri="{FF2B5EF4-FFF2-40B4-BE49-F238E27FC236}">
                <a16:creationId xmlns:a16="http://schemas.microsoft.com/office/drawing/2014/main" id="{F2C0E641-DD50-2020-FBCE-54BD998796B8}"/>
              </a:ext>
            </a:extLst>
          </p:cNvPr>
          <p:cNvPicPr>
            <a:picLocks noChangeAspect="1"/>
          </p:cNvPicPr>
          <p:nvPr userDrawn="1"/>
        </p:nvPicPr>
        <p:blipFill>
          <a:blip r:embed="rId2"/>
          <a:stretch>
            <a:fillRect/>
          </a:stretch>
        </p:blipFill>
        <p:spPr>
          <a:xfrm>
            <a:off x="10930158" y="172629"/>
            <a:ext cx="1072989" cy="609653"/>
          </a:xfrm>
          <a:prstGeom prst="rect">
            <a:avLst/>
          </a:prstGeom>
        </p:spPr>
      </p:pic>
      <p:pic>
        <p:nvPicPr>
          <p:cNvPr id="5" name="Picture 4">
            <a:extLst>
              <a:ext uri="{FF2B5EF4-FFF2-40B4-BE49-F238E27FC236}">
                <a16:creationId xmlns:a16="http://schemas.microsoft.com/office/drawing/2014/main" id="{145751D1-020D-45C6-4FAC-0035CE92579F}"/>
              </a:ext>
            </a:extLst>
          </p:cNvPr>
          <p:cNvPicPr>
            <a:picLocks noChangeAspect="1"/>
          </p:cNvPicPr>
          <p:nvPr userDrawn="1"/>
        </p:nvPicPr>
        <p:blipFill rotWithShape="1">
          <a:blip r:embed="rId3"/>
          <a:srcRect r="2040"/>
          <a:stretch/>
        </p:blipFill>
        <p:spPr>
          <a:xfrm>
            <a:off x="0" y="12924"/>
            <a:ext cx="1608667" cy="876752"/>
          </a:xfrm>
          <a:prstGeom prst="rect">
            <a:avLst/>
          </a:prstGeom>
        </p:spPr>
      </p:pic>
    </p:spTree>
    <p:extLst>
      <p:ext uri="{BB962C8B-B14F-4D97-AF65-F5344CB8AC3E}">
        <p14:creationId xmlns:p14="http://schemas.microsoft.com/office/powerpoint/2010/main" val="1419924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080410-B5E5-E64D-8D4B-145E03C28251}"/>
              </a:ext>
            </a:extLst>
          </p:cNvPr>
          <p:cNvSpPr txBox="1"/>
          <p:nvPr userDrawn="1"/>
        </p:nvSpPr>
        <p:spPr>
          <a:xfrm>
            <a:off x="5285678" y="1"/>
            <a:ext cx="1613994" cy="256478"/>
          </a:xfrm>
          <a:prstGeom prst="rect">
            <a:avLst/>
          </a:prstGeom>
          <a:solidFill>
            <a:srgbClr val="7030A0"/>
          </a:solidFill>
        </p:spPr>
        <p:txBody>
          <a:bodyPr wrap="square" lIns="0" tIns="0" rIns="0" bIns="0" rtlCol="0" anchor="ctr">
            <a:noAutofit/>
          </a:bodyPr>
          <a:lstStyle/>
          <a:p>
            <a:pPr algn="ctr" defTabSz="457200">
              <a:lnSpc>
                <a:spcPct val="95000"/>
              </a:lnSpc>
              <a:spcBef>
                <a:spcPts val="1000"/>
              </a:spcBef>
              <a:buSzPct val="100000"/>
              <a:buFont typeface="Arial"/>
              <a:buNone/>
            </a:pPr>
            <a:r>
              <a:rPr lang="en-US" sz="1000" b="1">
                <a:solidFill>
                  <a:srgbClr val="FFFFFF"/>
                </a:solidFill>
                <a:latin typeface="Arial"/>
              </a:rPr>
              <a:t>CUI</a:t>
            </a:r>
          </a:p>
        </p:txBody>
      </p:sp>
      <p:sp>
        <p:nvSpPr>
          <p:cNvPr id="8" name="TextBox 7">
            <a:extLst>
              <a:ext uri="{FF2B5EF4-FFF2-40B4-BE49-F238E27FC236}">
                <a16:creationId xmlns:a16="http://schemas.microsoft.com/office/drawing/2014/main" id="{D09ED670-9F68-3D81-FAC0-8F65821DD693}"/>
              </a:ext>
            </a:extLst>
          </p:cNvPr>
          <p:cNvSpPr txBox="1"/>
          <p:nvPr userDrawn="1"/>
        </p:nvSpPr>
        <p:spPr>
          <a:xfrm>
            <a:off x="5292328" y="6596009"/>
            <a:ext cx="1607344" cy="264319"/>
          </a:xfrm>
          <a:prstGeom prst="rect">
            <a:avLst/>
          </a:prstGeom>
          <a:solidFill>
            <a:srgbClr val="7030A0"/>
          </a:solidFill>
        </p:spPr>
        <p:txBody>
          <a:bodyPr wrap="square" lIns="0" tIns="0" rIns="0" bIns="0" rtlCol="0" anchor="ctr">
            <a:noAutofit/>
          </a:bodyPr>
          <a:lstStyle/>
          <a:p>
            <a:pPr algn="ctr" defTabSz="457200">
              <a:lnSpc>
                <a:spcPct val="95000"/>
              </a:lnSpc>
              <a:spcBef>
                <a:spcPts val="1000"/>
              </a:spcBef>
              <a:buSzPct val="100000"/>
              <a:buFont typeface="Arial"/>
              <a:buNone/>
            </a:pPr>
            <a:r>
              <a:rPr lang="en-US" sz="1000" b="1">
                <a:solidFill>
                  <a:srgbClr val="FFFFFF"/>
                </a:solidFill>
                <a:latin typeface="Arial"/>
              </a:rPr>
              <a:t>CUI</a:t>
            </a:r>
          </a:p>
        </p:txBody>
      </p:sp>
      <p:sp>
        <p:nvSpPr>
          <p:cNvPr id="9" name="Footer">
            <a:extLst>
              <a:ext uri="{FF2B5EF4-FFF2-40B4-BE49-F238E27FC236}">
                <a16:creationId xmlns:a16="http://schemas.microsoft.com/office/drawing/2014/main" id="{79656B14-6B54-D5C3-C430-8A7904BC46E3}"/>
              </a:ext>
            </a:extLst>
          </p:cNvPr>
          <p:cNvSpPr txBox="1"/>
          <p:nvPr userDrawn="1"/>
        </p:nvSpPr>
        <p:spPr>
          <a:xfrm>
            <a:off x="548639" y="6263640"/>
            <a:ext cx="5365328" cy="182880"/>
          </a:xfrm>
          <a:prstGeom prst="rect">
            <a:avLst/>
          </a:prstGeom>
          <a:noFill/>
        </p:spPr>
        <p:txBody>
          <a:bodyPr wrap="none" lIns="0" tIns="0" rIns="0" bIns="0" rtlCol="0" anchor="b" anchorCtr="0">
            <a:noAutofit/>
          </a:bodyPr>
          <a:lstStyle/>
          <a:p>
            <a:pPr defTabSz="457200">
              <a:buSzPct val="100000"/>
            </a:pPr>
            <a:r>
              <a:rPr lang="en-US" sz="700" b="1" cap="all" dirty="0">
                <a:solidFill>
                  <a:srgbClr val="221F20"/>
                </a:solidFill>
                <a:latin typeface="Arial"/>
              </a:rPr>
              <a:t>Private Public partnership office   |  Ms. </a:t>
            </a:r>
            <a:r>
              <a:rPr lang="en-US" sz="700" b="1" cap="all" dirty="0" err="1">
                <a:solidFill>
                  <a:srgbClr val="221F20"/>
                </a:solidFill>
                <a:latin typeface="Arial"/>
              </a:rPr>
              <a:t>alecia</a:t>
            </a:r>
            <a:r>
              <a:rPr lang="en-US" sz="700" b="1" cap="all" dirty="0">
                <a:solidFill>
                  <a:srgbClr val="221F20"/>
                </a:solidFill>
                <a:latin typeface="Arial"/>
              </a:rPr>
              <a:t> </a:t>
            </a:r>
            <a:r>
              <a:rPr lang="en-US" sz="700" b="1" cap="all" dirty="0" err="1">
                <a:solidFill>
                  <a:srgbClr val="221F20"/>
                </a:solidFill>
                <a:latin typeface="Arial"/>
              </a:rPr>
              <a:t>grady</a:t>
            </a:r>
            <a:r>
              <a:rPr lang="en-US" sz="700" b="1" cap="all" dirty="0">
                <a:solidFill>
                  <a:srgbClr val="221F20"/>
                </a:solidFill>
                <a:latin typeface="Arial"/>
              </a:rPr>
              <a:t>, director</a:t>
            </a:r>
          </a:p>
        </p:txBody>
      </p:sp>
    </p:spTree>
    <p:extLst>
      <p:ext uri="{BB962C8B-B14F-4D97-AF65-F5344CB8AC3E}">
        <p14:creationId xmlns:p14="http://schemas.microsoft.com/office/powerpoint/2010/main" val="112983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michael.d.schultz.ctr@army.mil" TargetMode="External"/><Relationship Id="rId13" Type="http://schemas.openxmlformats.org/officeDocument/2006/relationships/hyperlink" Target="http://www.instagram.com/p3o_usar" TargetMode="External"/><Relationship Id="rId3" Type="http://schemas.openxmlformats.org/officeDocument/2006/relationships/hyperlink" Target="mailto:malisa.a.hamper.mil@army.mil" TargetMode="External"/><Relationship Id="rId7" Type="http://schemas.openxmlformats.org/officeDocument/2006/relationships/hyperlink" Target="mailto:andrew.l.marsh@army.mil" TargetMode="External"/><Relationship Id="rId12" Type="http://schemas.openxmlformats.org/officeDocument/2006/relationships/hyperlink" Target="http://www.linkedin.com/PrivatePublicPartnership"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mailto:robert.p.stubbs.mil@army.mil" TargetMode="External"/><Relationship Id="rId11" Type="http://schemas.openxmlformats.org/officeDocument/2006/relationships/hyperlink" Target="http://www.facebook.com/PrivatePublicPartnership" TargetMode="External"/><Relationship Id="rId5" Type="http://schemas.openxmlformats.org/officeDocument/2006/relationships/hyperlink" Target="mailto:lakish.l.hale-earle.mil@army.mil" TargetMode="External"/><Relationship Id="rId10" Type="http://schemas.openxmlformats.org/officeDocument/2006/relationships/hyperlink" Target="http://www.usar.army.mil/P3" TargetMode="External"/><Relationship Id="rId4" Type="http://schemas.openxmlformats.org/officeDocument/2006/relationships/hyperlink" Target="mailto:john.a.thomas266@army.mil" TargetMode="External"/><Relationship Id="rId9" Type="http://schemas.openxmlformats.org/officeDocument/2006/relationships/hyperlink" Target="mailto:aromero@goldenkeygroup.com"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mailto:usarmy.usarc.ocar.mbx.p3@army.mil" TargetMode="External"/><Relationship Id="rId2" Type="http://schemas.openxmlformats.org/officeDocument/2006/relationships/hyperlink" Target="http://www.usar.army.mil/P3"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usar.army.mil/P3" TargetMode="External"/><Relationship Id="rId2" Type="http://schemas.openxmlformats.org/officeDocument/2006/relationships/hyperlink" Target="../../../../../../../../../../../../../../../../../../../Documents/3%20-%20Briefing%20Slides/UNIT%20slides/P3%20Information%20Brief%20(20%20Jan%2021)%20v8.pptx" TargetMode="Externa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www.usar.army.mil/P3" TargetMode="External"/><Relationship Id="rId2" Type="http://schemas.openxmlformats.org/officeDocument/2006/relationships/hyperlink" Target="../../../../../../../../../../../../../../../../../../../Documents/3%20-%20Briefing%20Slides/UNIT%20slides/P3%20Information%20Brief%20(20%20Jan%2021)%20v8.pptx" TargetMode="Externa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Documents/3%20-%20Briefing%20Slides/UNIT%20slides/P3%20Information%20Brief%20(20%20Jan%2021)%20v8.pptx" TargetMode="External"/><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hyperlink" Target="https://www.esgr.mil/About-ESGR/Contact/Local-State-Page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1A9D2B-1061-EAFD-FD30-4C750C80B7A1}"/>
              </a:ext>
            </a:extLst>
          </p:cNvPr>
          <p:cNvSpPr txBox="1">
            <a:spLocks noGrp="1"/>
          </p:cNvSpPr>
          <p:nvPr>
            <p:ph type="ctrTitle" idx="4294967295"/>
          </p:nvPr>
        </p:nvSpPr>
        <p:spPr>
          <a:xfrm>
            <a:off x="1523999" y="1302472"/>
            <a:ext cx="9144000" cy="2387600"/>
          </a:xfr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latin typeface="Arial" panose="020B0604020202020204" pitchFamily="34" charset="0"/>
                <a:cs typeface="Arial" panose="020B0604020202020204" pitchFamily="34" charset="0"/>
              </a:rPr>
              <a:t>Private Public Partnership Office (P3O)</a:t>
            </a:r>
            <a:endParaRPr lang="en-US" sz="4000" b="1" dirty="0">
              <a:latin typeface=" Arial"/>
              <a:cs typeface="Arial" pitchFamily="34" charset="0"/>
            </a:endParaRPr>
          </a:p>
          <a:p>
            <a:endParaRPr lang="en-US" sz="3500" b="1" dirty="0">
              <a:solidFill>
                <a:srgbClr val="0000FF"/>
              </a:solidFill>
              <a:latin typeface=" Arial"/>
              <a:cs typeface="Arial" pitchFamily="34" charset="0"/>
            </a:endParaRPr>
          </a:p>
          <a:p>
            <a:endParaRPr lang="en-US" sz="3500" b="1" dirty="0">
              <a:solidFill>
                <a:srgbClr val="0000FF"/>
              </a:solidFill>
              <a:latin typeface=" Arial"/>
              <a:cs typeface="Arial" pitchFamily="34" charset="0"/>
            </a:endParaRPr>
          </a:p>
          <a:p>
            <a:endParaRPr lang="en-US" sz="3500" b="1" dirty="0">
              <a:solidFill>
                <a:srgbClr val="0000FF"/>
              </a:solidFill>
              <a:latin typeface=" Arial"/>
              <a:cs typeface="Arial" pitchFamily="34" charset="0"/>
            </a:endParaRPr>
          </a:p>
          <a:p>
            <a:endParaRPr lang="en-US" sz="3500" b="1" dirty="0">
              <a:solidFill>
                <a:srgbClr val="0000FF"/>
              </a:solidFill>
              <a:latin typeface=" Arial"/>
              <a:cs typeface="Arial" pitchFamily="34" charset="0"/>
            </a:endParaRPr>
          </a:p>
          <a:p>
            <a:endParaRPr lang="en-US" sz="3500" b="1" dirty="0">
              <a:solidFill>
                <a:srgbClr val="0000FF"/>
              </a:solidFill>
              <a:latin typeface=" Arial"/>
              <a:cs typeface="Arial" pitchFamily="34" charset="0"/>
            </a:endParaRPr>
          </a:p>
          <a:p>
            <a:r>
              <a:rPr lang="en-US" sz="3500" b="1" dirty="0">
                <a:solidFill>
                  <a:srgbClr val="0000FF"/>
                </a:solidFill>
                <a:latin typeface=" Arial"/>
                <a:cs typeface="Arial" pitchFamily="34" charset="0"/>
              </a:rPr>
              <a:t> </a:t>
            </a:r>
            <a:br>
              <a:rPr lang="en-US" sz="3500" b="1" dirty="0">
                <a:latin typeface="Arial" panose="020B0604020202020204" pitchFamily="34" charset="0"/>
                <a:cs typeface="Arial" panose="020B0604020202020204" pitchFamily="34" charset="0"/>
              </a:rPr>
            </a:br>
            <a:endParaRPr lang="en-US" sz="2000" b="1" dirty="0">
              <a:latin typeface=" Arial"/>
              <a:cs typeface="Arial" pitchFamily="34" charset="0"/>
            </a:endParaRPr>
          </a:p>
          <a:p>
            <a:endParaRPr lang="en-US" sz="3500" b="1" dirty="0">
              <a:solidFill>
                <a:srgbClr val="0000FF"/>
              </a:solidFill>
              <a:latin typeface=" Arial"/>
              <a:cs typeface="Arial" pitchFamily="34" charset="0"/>
            </a:endParaRPr>
          </a:p>
        </p:txBody>
      </p:sp>
      <p:pic>
        <p:nvPicPr>
          <p:cNvPr id="7" name="Picture 6">
            <a:extLst>
              <a:ext uri="{FF2B5EF4-FFF2-40B4-BE49-F238E27FC236}">
                <a16:creationId xmlns:a16="http://schemas.microsoft.com/office/drawing/2014/main" id="{D876E7AB-AC1F-B3D4-7347-B698765C6203}"/>
              </a:ext>
            </a:extLst>
          </p:cNvPr>
          <p:cNvPicPr>
            <a:picLocks noChangeAspect="1"/>
          </p:cNvPicPr>
          <p:nvPr/>
        </p:nvPicPr>
        <p:blipFill>
          <a:blip r:embed="rId2"/>
          <a:stretch>
            <a:fillRect/>
          </a:stretch>
        </p:blipFill>
        <p:spPr>
          <a:xfrm>
            <a:off x="3939309" y="2675731"/>
            <a:ext cx="4313381" cy="2650541"/>
          </a:xfrm>
          <a:prstGeom prst="rect">
            <a:avLst/>
          </a:prstGeom>
        </p:spPr>
      </p:pic>
    </p:spTree>
    <p:extLst>
      <p:ext uri="{BB962C8B-B14F-4D97-AF65-F5344CB8AC3E}">
        <p14:creationId xmlns:p14="http://schemas.microsoft.com/office/powerpoint/2010/main" val="304332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1669233" y="466623"/>
            <a:ext cx="4214447" cy="4794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stStyle>
          <a:p>
            <a:r>
              <a:rPr lang="en-US" sz="2400" b="1" dirty="0"/>
              <a:t>Stay Connected with Us!</a:t>
            </a:r>
          </a:p>
        </p:txBody>
      </p:sp>
      <p:sp>
        <p:nvSpPr>
          <p:cNvPr id="24" name="Content Placeholder 2"/>
          <p:cNvSpPr txBox="1">
            <a:spLocks/>
          </p:cNvSpPr>
          <p:nvPr/>
        </p:nvSpPr>
        <p:spPr>
          <a:xfrm>
            <a:off x="280657" y="3088239"/>
            <a:ext cx="10173545" cy="3025323"/>
          </a:xfrm>
          <a:prstGeom prst="rect">
            <a:avLst/>
          </a:prstGeom>
          <a:noFill/>
          <a:ln w="9525">
            <a:solidFill>
              <a:schemeClr val="tx1"/>
            </a:solidFill>
          </a:ln>
        </p:spPr>
        <p:txBody>
          <a:bodyPr lIns="91440" tIns="45720" rIns="91440" bIns="4572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en-US" sz="1300" dirty="0">
              <a:latin typeface="Arial"/>
              <a:cs typeface="Arial"/>
            </a:endParaRPr>
          </a:p>
          <a:p>
            <a:pPr marL="0" indent="0">
              <a:spcBef>
                <a:spcPts val="0"/>
              </a:spcBef>
              <a:buNone/>
            </a:pPr>
            <a:endParaRPr lang="en-US" sz="1300" dirty="0">
              <a:latin typeface="Arial"/>
              <a:cs typeface="Arial"/>
            </a:endParaRPr>
          </a:p>
          <a:p>
            <a:pPr marL="0" indent="0">
              <a:spcBef>
                <a:spcPts val="0"/>
              </a:spcBef>
              <a:buNone/>
            </a:pPr>
            <a:r>
              <a:rPr lang="en-US" sz="1300" dirty="0">
                <a:latin typeface="Arial"/>
                <a:cs typeface="Arial"/>
              </a:rPr>
              <a:t>      P3 Deputy Director                       P3 Operations                            P3 Senior HR Officer                     P3 Public Affairs 	       </a:t>
            </a:r>
            <a:endParaRPr lang="en-US" sz="1300" dirty="0">
              <a:latin typeface="Arial" panose="020B0604020202020204" pitchFamily="34" charset="0"/>
              <a:cs typeface="Arial" panose="020B0604020202020204" pitchFamily="34" charset="0"/>
            </a:endParaRPr>
          </a:p>
          <a:p>
            <a:pPr marL="0" indent="0">
              <a:spcBef>
                <a:spcPts val="0"/>
              </a:spcBef>
              <a:buNone/>
            </a:pPr>
            <a:r>
              <a:rPr lang="en-US" sz="1300" dirty="0">
                <a:latin typeface="Arial"/>
                <a:cs typeface="Arial"/>
              </a:rPr>
              <a:t>      LTC Malisa Hamper                      LTC John (Ayden) Thomas        MAJ Lakisha Hale-Earle                MAJ Rob Stubbs</a:t>
            </a:r>
          </a:p>
          <a:p>
            <a:pPr marL="0" indent="0">
              <a:spcBef>
                <a:spcPts val="0"/>
              </a:spcBef>
              <a:buNone/>
            </a:pPr>
            <a:r>
              <a:rPr lang="en-US" sz="1300" dirty="0">
                <a:latin typeface="Arial"/>
                <a:cs typeface="Arial"/>
              </a:rPr>
              <a:t>      </a:t>
            </a:r>
            <a:r>
              <a:rPr lang="en-US" sz="1300" dirty="0">
                <a:latin typeface="Arial"/>
                <a:cs typeface="Arial"/>
                <a:hlinkClick r:id="rId3"/>
              </a:rPr>
              <a:t>malisa.a.hamper.mil@army.mil</a:t>
            </a:r>
            <a:r>
              <a:rPr lang="en-US" sz="1300" dirty="0">
                <a:latin typeface="Arial"/>
                <a:cs typeface="Arial"/>
              </a:rPr>
              <a:t>     </a:t>
            </a:r>
            <a:r>
              <a:rPr lang="en-US" sz="1300" dirty="0">
                <a:latin typeface="Arial"/>
                <a:cs typeface="Arial"/>
                <a:hlinkClick r:id="rId4"/>
              </a:rPr>
              <a:t>john.a.thomas266@army.mil</a:t>
            </a:r>
            <a:r>
              <a:rPr lang="en-US" sz="1300" dirty="0">
                <a:latin typeface="Arial"/>
                <a:cs typeface="Arial"/>
              </a:rPr>
              <a:t>     </a:t>
            </a:r>
            <a:r>
              <a:rPr lang="en-US" sz="1300" dirty="0">
                <a:latin typeface="Arial"/>
                <a:cs typeface="Arial"/>
                <a:hlinkClick r:id="rId5"/>
              </a:rPr>
              <a:t>lakish.l.hale-earle.mil@army.mil</a:t>
            </a:r>
            <a:r>
              <a:rPr lang="en-US" sz="1300" dirty="0">
                <a:latin typeface="Arial"/>
                <a:cs typeface="Arial"/>
              </a:rPr>
              <a:t>    </a:t>
            </a:r>
            <a:r>
              <a:rPr lang="en-US" sz="1300" dirty="0">
                <a:latin typeface="Arial"/>
                <a:cs typeface="Arial"/>
                <a:hlinkClick r:id="rId6"/>
              </a:rPr>
              <a:t>robert.p.stubbs.mil@army.mil</a:t>
            </a:r>
            <a:r>
              <a:rPr lang="en-US" sz="1300" dirty="0">
                <a:latin typeface="Arial"/>
                <a:cs typeface="Arial"/>
              </a:rPr>
              <a:t>  </a:t>
            </a:r>
            <a:endParaRPr lang="en-US" sz="1300" dirty="0">
              <a:latin typeface="Arial" panose="020B0604020202020204" pitchFamily="34" charset="0"/>
              <a:cs typeface="Arial" panose="020B0604020202020204" pitchFamily="34" charset="0"/>
            </a:endParaRPr>
          </a:p>
          <a:p>
            <a:pPr marL="0" indent="0">
              <a:spcBef>
                <a:spcPts val="0"/>
              </a:spcBef>
              <a:buNone/>
            </a:pPr>
            <a:r>
              <a:rPr lang="en-US" sz="1300" dirty="0">
                <a:latin typeface="Arial"/>
                <a:cs typeface="Arial"/>
              </a:rPr>
              <a:t>      (703) 806-6740                             (910) 570-8821                          (910) 570-8189                              (910) 570-8146</a:t>
            </a:r>
            <a:r>
              <a:rPr lang="en-US" sz="1600" dirty="0">
                <a:latin typeface="Arial"/>
                <a:cs typeface="Arial"/>
              </a:rPr>
              <a:t>			</a:t>
            </a:r>
          </a:p>
          <a:p>
            <a:pPr marL="0" indent="0">
              <a:spcBef>
                <a:spcPts val="0"/>
              </a:spcBef>
              <a:buNone/>
            </a:pPr>
            <a:endParaRPr lang="en-US" sz="1300" dirty="0">
              <a:latin typeface="Arial" panose="020B0604020202020204" pitchFamily="34" charset="0"/>
              <a:cs typeface="Arial" panose="020B0604020202020204" pitchFamily="34" charset="0"/>
            </a:endParaRPr>
          </a:p>
          <a:p>
            <a:pPr marL="0" indent="0">
              <a:spcBef>
                <a:spcPts val="0"/>
              </a:spcBef>
              <a:buNone/>
            </a:pPr>
            <a:r>
              <a:rPr lang="en-US" sz="1300" dirty="0">
                <a:latin typeface="Arial"/>
                <a:cs typeface="Arial"/>
              </a:rPr>
              <a:t>      P3 Data &amp; System Analyst           Contractor PM		Army Reserve Employment Specialist - Lead</a:t>
            </a:r>
          </a:p>
          <a:p>
            <a:pPr marL="0" indent="0">
              <a:spcBef>
                <a:spcPts val="0"/>
              </a:spcBef>
              <a:buNone/>
            </a:pPr>
            <a:r>
              <a:rPr lang="en-US" sz="1300" dirty="0">
                <a:latin typeface="Arial"/>
                <a:cs typeface="Arial"/>
              </a:rPr>
              <a:t>      MAJ Andrew Marsh                      Mr. Mike Schultz		Arthur Romero</a:t>
            </a:r>
          </a:p>
          <a:p>
            <a:pPr marL="0" indent="0">
              <a:spcBef>
                <a:spcPts val="0"/>
              </a:spcBef>
              <a:buNone/>
            </a:pPr>
            <a:r>
              <a:rPr lang="en-US" sz="1300" dirty="0">
                <a:latin typeface="Arial"/>
                <a:cs typeface="Arial"/>
              </a:rPr>
              <a:t>      </a:t>
            </a:r>
            <a:r>
              <a:rPr lang="en-US" sz="1300" dirty="0">
                <a:latin typeface="Arial"/>
                <a:cs typeface="Arial"/>
                <a:hlinkClick r:id="rId7"/>
              </a:rPr>
              <a:t>andrew.l.marsh@army.mil</a:t>
            </a:r>
            <a:r>
              <a:rPr lang="en-US" sz="1300" dirty="0">
                <a:latin typeface="Arial"/>
                <a:cs typeface="Arial"/>
              </a:rPr>
              <a:t>            </a:t>
            </a:r>
            <a:r>
              <a:rPr lang="en-US" sz="1300" dirty="0">
                <a:latin typeface="Arial"/>
                <a:cs typeface="Arial"/>
                <a:hlinkClick r:id="rId8"/>
              </a:rPr>
              <a:t>michael.d.schultz.ctr@army.mil</a:t>
            </a:r>
            <a:r>
              <a:rPr lang="en-US" sz="1300" dirty="0">
                <a:latin typeface="Arial"/>
                <a:cs typeface="Arial"/>
              </a:rPr>
              <a:t>  	</a:t>
            </a:r>
            <a:r>
              <a:rPr lang="en-US" sz="1300" dirty="0">
                <a:latin typeface="Arial"/>
                <a:cs typeface="Arial"/>
                <a:hlinkClick r:id="rId9"/>
              </a:rPr>
              <a:t>aromero@goldenkeygroup.com</a:t>
            </a:r>
            <a:r>
              <a:rPr lang="en-US" sz="1300" dirty="0">
                <a:latin typeface="Arial"/>
                <a:cs typeface="Arial"/>
              </a:rPr>
              <a:t>	</a:t>
            </a:r>
            <a:endParaRPr lang="en-US" sz="1300" dirty="0">
              <a:latin typeface="Arial" panose="020B0604020202020204" pitchFamily="34" charset="0"/>
              <a:cs typeface="Arial" panose="020B0604020202020204" pitchFamily="34" charset="0"/>
            </a:endParaRPr>
          </a:p>
          <a:p>
            <a:pPr marL="0" indent="0">
              <a:spcBef>
                <a:spcPts val="0"/>
              </a:spcBef>
              <a:buNone/>
            </a:pPr>
            <a:r>
              <a:rPr lang="en-US" sz="1300" dirty="0">
                <a:latin typeface="Arial"/>
                <a:cs typeface="Arial"/>
              </a:rPr>
              <a:t>      (910) 570.8092                             (703) 806-6848		(808) 438-1600 </a:t>
            </a:r>
            <a:r>
              <a:rPr lang="en-US" sz="1300" dirty="0" err="1">
                <a:latin typeface="Arial"/>
                <a:cs typeface="Arial"/>
              </a:rPr>
              <a:t>ext</a:t>
            </a:r>
            <a:r>
              <a:rPr lang="en-US" sz="1300" dirty="0">
                <a:latin typeface="Arial"/>
                <a:cs typeface="Arial"/>
              </a:rPr>
              <a:t> 3128</a:t>
            </a:r>
          </a:p>
          <a:p>
            <a:pPr marL="0" indent="0">
              <a:spcBef>
                <a:spcPts val="0"/>
              </a:spcBef>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P3 E-mail: usarmy.usarc.ocar.mbx.p3@army.mil</a:t>
            </a:r>
            <a:endParaRPr lang="en-US" sz="20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1866899" y="946102"/>
            <a:ext cx="6733893" cy="2308324"/>
          </a:xfrm>
          <a:prstGeom prst="rect">
            <a:avLst/>
          </a:prstGeom>
          <a:noFill/>
        </p:spPr>
        <p:txBody>
          <a:bodyPr wrap="square" rtlCol="0">
            <a:spAutoFit/>
          </a:bodyPr>
          <a:lstStyle/>
          <a:p>
            <a:r>
              <a:rPr lang="en-US" dirty="0"/>
              <a:t>Website:     </a:t>
            </a:r>
            <a:r>
              <a:rPr lang="en-US" dirty="0">
                <a:hlinkClick r:id="rId10"/>
              </a:rPr>
              <a:t>www.usar.army.mil/P3</a:t>
            </a:r>
            <a:r>
              <a:rPr lang="en-US" dirty="0"/>
              <a:t> </a:t>
            </a:r>
          </a:p>
          <a:p>
            <a:endParaRPr lang="en-US" dirty="0"/>
          </a:p>
          <a:p>
            <a:r>
              <a:rPr lang="en-US" dirty="0"/>
              <a:t>Facebook:   </a:t>
            </a:r>
            <a:r>
              <a:rPr lang="en-US" dirty="0">
                <a:hlinkClick r:id="rId11"/>
              </a:rPr>
              <a:t>www.facebook.com/PrivatePublicPartnership</a:t>
            </a:r>
            <a:endParaRPr lang="en-US" dirty="0"/>
          </a:p>
          <a:p>
            <a:endParaRPr lang="en-US" dirty="0"/>
          </a:p>
          <a:p>
            <a:r>
              <a:rPr lang="en-US" dirty="0"/>
              <a:t>LinkedIn:     </a:t>
            </a:r>
            <a:r>
              <a:rPr lang="en-US" dirty="0">
                <a:hlinkClick r:id="rId12"/>
              </a:rPr>
              <a:t>www.linkedin.com/PrivatePublicPartnership</a:t>
            </a:r>
            <a:r>
              <a:rPr lang="en-US" dirty="0"/>
              <a:t> </a:t>
            </a:r>
          </a:p>
          <a:p>
            <a:endParaRPr lang="en-US" dirty="0"/>
          </a:p>
          <a:p>
            <a:r>
              <a:rPr lang="en-US" dirty="0"/>
              <a:t>Instagram:  </a:t>
            </a:r>
            <a:r>
              <a:rPr lang="en-US" dirty="0">
                <a:hlinkClick r:id="rId13"/>
              </a:rPr>
              <a:t>www.Instagram.com/p3o_usar</a:t>
            </a:r>
            <a:r>
              <a:rPr lang="en-US" dirty="0"/>
              <a:t> </a:t>
            </a:r>
          </a:p>
          <a:p>
            <a:endParaRPr lang="en-US" dirty="0"/>
          </a:p>
        </p:txBody>
      </p:sp>
      <p:pic>
        <p:nvPicPr>
          <p:cNvPr id="2" name="Picture 1"/>
          <p:cNvPicPr>
            <a:picLocks noChangeAspect="1"/>
          </p:cNvPicPr>
          <p:nvPr/>
        </p:nvPicPr>
        <p:blipFill>
          <a:blip r:embed="rId14"/>
          <a:stretch>
            <a:fillRect/>
          </a:stretch>
        </p:blipFill>
        <p:spPr>
          <a:xfrm>
            <a:off x="8721714" y="949326"/>
            <a:ext cx="1603387" cy="1450974"/>
          </a:xfrm>
          <a:prstGeom prst="rect">
            <a:avLst/>
          </a:prstGeom>
        </p:spPr>
      </p:pic>
    </p:spTree>
    <p:extLst>
      <p:ext uri="{BB962C8B-B14F-4D97-AF65-F5344CB8AC3E}">
        <p14:creationId xmlns:p14="http://schemas.microsoft.com/office/powerpoint/2010/main" val="392555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9765" y="831558"/>
            <a:ext cx="8327687" cy="830997"/>
          </a:xfrm>
          <a:prstGeom prst="rect">
            <a:avLst/>
          </a:prstGeom>
          <a:noFill/>
        </p:spPr>
        <p:txBody>
          <a:bodyPr wrap="square" rtlCol="0">
            <a:spAutoFit/>
          </a:bodyPr>
          <a:lstStyle/>
          <a:p>
            <a:r>
              <a:rPr lang="en-US" sz="2400" b="1" dirty="0">
                <a:solidFill>
                  <a:prstClr val="black"/>
                </a:solidFill>
                <a:latin typeface="Arial" pitchFamily="34" charset="0"/>
                <a:cs typeface="Arial" pitchFamily="34" charset="0"/>
              </a:rPr>
              <a:t>How P3O Works: </a:t>
            </a:r>
            <a:r>
              <a:rPr lang="en-US" sz="2400" b="1" dirty="0">
                <a:solidFill>
                  <a:srgbClr val="FF0000"/>
                </a:solidFill>
                <a:latin typeface="Arial" panose="020B0604020202020204" pitchFamily="34" charset="0"/>
                <a:cs typeface="Arial" panose="020B0604020202020204" pitchFamily="34" charset="0"/>
              </a:rPr>
              <a:t>P3 = EMPLOYMENT</a:t>
            </a:r>
          </a:p>
          <a:p>
            <a:endParaRPr lang="en-US" sz="2400" b="1" dirty="0">
              <a:solidFill>
                <a:prstClr val="black"/>
              </a:solidFill>
              <a:latin typeface="Arial" pitchFamily="34" charset="0"/>
              <a:cs typeface="Arial" pitchFamily="34" charset="0"/>
            </a:endParaRPr>
          </a:p>
        </p:txBody>
      </p:sp>
      <p:sp>
        <p:nvSpPr>
          <p:cNvPr id="5" name="TextBox 4"/>
          <p:cNvSpPr txBox="1"/>
          <p:nvPr/>
        </p:nvSpPr>
        <p:spPr>
          <a:xfrm>
            <a:off x="2057400" y="1066800"/>
            <a:ext cx="7772400" cy="338554"/>
          </a:xfrm>
          <a:prstGeom prst="rect">
            <a:avLst/>
          </a:prstGeom>
          <a:noFill/>
        </p:spPr>
        <p:txBody>
          <a:bodyPr wrap="square" rtlCol="0">
            <a:spAutoFit/>
          </a:bodyPr>
          <a:lstStyle/>
          <a:p>
            <a:pPr marL="285750" indent="-285750">
              <a:buFont typeface="Arial" panose="020B0604020202020204" pitchFamily="34" charset="0"/>
              <a:buChar char="•"/>
            </a:pPr>
            <a:endParaRPr lang="en-US" sz="1600"/>
          </a:p>
        </p:txBody>
      </p:sp>
      <p:sp>
        <p:nvSpPr>
          <p:cNvPr id="6" name="TextBox 5"/>
          <p:cNvSpPr txBox="1"/>
          <p:nvPr/>
        </p:nvSpPr>
        <p:spPr>
          <a:xfrm>
            <a:off x="574431" y="1405354"/>
            <a:ext cx="11043138" cy="480131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provide Soldiers, their Family members and Veterans assistance in finding employment or education opportunities with our vetted partners through our Army Reserve Employment Specialists and Transition Readiness Liaisons.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P3 assesses every employer and training partner to ensure we have a mutually beneficial partnership that supports USAR Soldiers, their Families and Veterans in obtaining meaningful employment or education and to ensure employers are gaining the talent they seek for their company.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support Recruitment in two ways: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Supporting Active Component to Reserve Component (AC2RC) Soldiers at transition sites apply for training with industry programs through our partners.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Working with U.S. Army Recruiting Command by connecting new recruits with our Army Reserve Employment Specialists early in the recruitment process to start their career exploration.</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support Retention by: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Assisting TPU Soldiers with career exploration and guiding them toward relevant employment opportunities.</a:t>
            </a:r>
          </a:p>
        </p:txBody>
      </p:sp>
    </p:spTree>
    <p:extLst>
      <p:ext uri="{BB962C8B-B14F-4D97-AF65-F5344CB8AC3E}">
        <p14:creationId xmlns:p14="http://schemas.microsoft.com/office/powerpoint/2010/main" val="3039081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or">
            <a:extLst>
              <a:ext uri="{FF2B5EF4-FFF2-40B4-BE49-F238E27FC236}">
                <a16:creationId xmlns:a16="http://schemas.microsoft.com/office/drawing/2014/main" id="{F4874AA5-C6AE-2324-774E-1A9B5C9087DC}"/>
              </a:ext>
              <a:ext uri="{C183D7F6-B498-43B3-948B-1728B52AA6E4}">
                <adec:decorative xmlns:adec="http://schemas.microsoft.com/office/drawing/2017/decorative" val="1"/>
              </a:ext>
            </a:extLst>
          </p:cNvPr>
          <p:cNvCxnSpPr>
            <a:cxnSpLocks/>
          </p:cNvCxnSpPr>
          <p:nvPr/>
        </p:nvCxnSpPr>
        <p:spPr>
          <a:xfrm>
            <a:off x="1916803" y="2361814"/>
            <a:ext cx="0" cy="374626"/>
          </a:xfrm>
          <a:prstGeom prst="line">
            <a:avLst/>
          </a:prstGeom>
          <a:ln w="19050" cap="flat">
            <a:miter/>
          </a:ln>
        </p:spPr>
        <p:style>
          <a:lnRef idx="1">
            <a:schemeClr val="accent1"/>
          </a:lnRef>
          <a:fillRef idx="0">
            <a:schemeClr val="accent1"/>
          </a:fillRef>
          <a:effectRef idx="0">
            <a:srgbClr val="000000"/>
          </a:effectRef>
          <a:fontRef idx="minor">
            <a:srgbClr val="FFFFFF"/>
          </a:fontRef>
        </p:style>
      </p:cxnSp>
      <p:cxnSp>
        <p:nvCxnSpPr>
          <p:cNvPr id="5" name="Connector">
            <a:extLst>
              <a:ext uri="{FF2B5EF4-FFF2-40B4-BE49-F238E27FC236}">
                <a16:creationId xmlns:a16="http://schemas.microsoft.com/office/drawing/2014/main" id="{27259F22-FE15-9281-8A42-8C40C33E90A6}"/>
              </a:ext>
              <a:ext uri="{C183D7F6-B498-43B3-948B-1728B52AA6E4}">
                <adec:decorative xmlns:adec="http://schemas.microsoft.com/office/drawing/2017/decorative" val="1"/>
              </a:ext>
            </a:extLst>
          </p:cNvPr>
          <p:cNvCxnSpPr>
            <a:cxnSpLocks/>
          </p:cNvCxnSpPr>
          <p:nvPr/>
        </p:nvCxnSpPr>
        <p:spPr>
          <a:xfrm flipH="1">
            <a:off x="9823351" y="2360332"/>
            <a:ext cx="424" cy="320040"/>
          </a:xfrm>
          <a:prstGeom prst="line">
            <a:avLst/>
          </a:prstGeom>
          <a:ln w="19050" cap="flat">
            <a:prstDash val="dash"/>
            <a:miter/>
          </a:ln>
        </p:spPr>
        <p:style>
          <a:lnRef idx="1">
            <a:schemeClr val="accent1"/>
          </a:lnRef>
          <a:fillRef idx="0">
            <a:schemeClr val="accent1"/>
          </a:fillRef>
          <a:effectRef idx="0">
            <a:srgbClr val="000000"/>
          </a:effectRef>
          <a:fontRef idx="minor">
            <a:srgbClr val="FFFFFF"/>
          </a:fontRef>
        </p:style>
      </p:cxnSp>
      <p:grpSp>
        <p:nvGrpSpPr>
          <p:cNvPr id="6" name="Group">
            <a:extLst>
              <a:ext uri="{FF2B5EF4-FFF2-40B4-BE49-F238E27FC236}">
                <a16:creationId xmlns:a16="http://schemas.microsoft.com/office/drawing/2014/main" id="{0167D2A2-21E7-A26A-EFFD-C02B1F0C0A99}"/>
              </a:ext>
            </a:extLst>
          </p:cNvPr>
          <p:cNvGrpSpPr/>
          <p:nvPr/>
        </p:nvGrpSpPr>
        <p:grpSpPr>
          <a:xfrm>
            <a:off x="611295" y="1499880"/>
            <a:ext cx="10533665" cy="2000196"/>
            <a:chOff x="637675" y="1600200"/>
            <a:chExt cx="7899873" cy="2000196"/>
          </a:xfrm>
        </p:grpSpPr>
        <p:cxnSp>
          <p:nvCxnSpPr>
            <p:cNvPr id="8" name="Connector">
              <a:extLst>
                <a:ext uri="{FF2B5EF4-FFF2-40B4-BE49-F238E27FC236}">
                  <a16:creationId xmlns:a16="http://schemas.microsoft.com/office/drawing/2014/main" id="{5671E5F0-7AE4-76E8-8D61-78B14130ADD3}"/>
                </a:ext>
                <a:ext uri="{C183D7F6-B498-43B3-948B-1728B52AA6E4}">
                  <adec:decorative xmlns:adec="http://schemas.microsoft.com/office/drawing/2017/decorative" val="1"/>
                </a:ext>
              </a:extLst>
            </p:cNvPr>
            <p:cNvCxnSpPr>
              <a:cxnSpLocks/>
            </p:cNvCxnSpPr>
            <p:nvPr/>
          </p:nvCxnSpPr>
          <p:spPr>
            <a:xfrm flipH="1">
              <a:off x="7543185" y="3176813"/>
              <a:ext cx="4231" cy="423583"/>
            </a:xfrm>
            <a:prstGeom prst="line">
              <a:avLst/>
            </a:prstGeom>
            <a:ln w="19050" cap="flat">
              <a:prstDash val="dash"/>
              <a:miter/>
            </a:ln>
          </p:spPr>
          <p:style>
            <a:lnRef idx="1">
              <a:schemeClr val="accent1"/>
            </a:lnRef>
            <a:fillRef idx="0">
              <a:schemeClr val="accent1"/>
            </a:fillRef>
            <a:effectRef idx="0">
              <a:srgbClr val="000000"/>
            </a:effectRef>
            <a:fontRef idx="minor">
              <a:srgbClr val="FFFFFF"/>
            </a:fontRef>
          </p:style>
        </p:cxnSp>
        <p:cxnSp>
          <p:nvCxnSpPr>
            <p:cNvPr id="9" name="Connector">
              <a:extLst>
                <a:ext uri="{FF2B5EF4-FFF2-40B4-BE49-F238E27FC236}">
                  <a16:creationId xmlns:a16="http://schemas.microsoft.com/office/drawing/2014/main" id="{09A262BA-6815-08FF-FD2A-207187CB1562}"/>
                </a:ext>
                <a:ext uri="{C183D7F6-B498-43B3-948B-1728B52AA6E4}">
                  <adec:decorative xmlns:adec="http://schemas.microsoft.com/office/drawing/2017/decorative" val="1"/>
                </a:ext>
              </a:extLst>
            </p:cNvPr>
            <p:cNvCxnSpPr>
              <a:cxnSpLocks/>
            </p:cNvCxnSpPr>
            <p:nvPr/>
          </p:nvCxnSpPr>
          <p:spPr>
            <a:xfrm>
              <a:off x="4576572" y="3167010"/>
              <a:ext cx="1440" cy="419885"/>
            </a:xfrm>
            <a:prstGeom prst="line">
              <a:avLst/>
            </a:prstGeom>
            <a:ln w="19050" cap="flat">
              <a:miter/>
            </a:ln>
          </p:spPr>
          <p:style>
            <a:lnRef idx="1">
              <a:schemeClr val="accent1"/>
            </a:lnRef>
            <a:fillRef idx="0">
              <a:schemeClr val="accent1"/>
            </a:fillRef>
            <a:effectRef idx="0">
              <a:srgbClr val="000000"/>
            </a:effectRef>
            <a:fontRef idx="minor">
              <a:srgbClr val="FFFFFF"/>
            </a:fontRef>
          </p:style>
        </p:cxnSp>
        <p:sp>
          <p:nvSpPr>
            <p:cNvPr id="10" name="Rectangle">
              <a:extLst>
                <a:ext uri="{FF2B5EF4-FFF2-40B4-BE49-F238E27FC236}">
                  <a16:creationId xmlns:a16="http://schemas.microsoft.com/office/drawing/2014/main" id="{B0C7DFD3-42DE-1790-FA60-515F44ACE648}"/>
                </a:ext>
              </a:extLst>
            </p:cNvPr>
            <p:cNvSpPr/>
            <p:nvPr/>
          </p:nvSpPr>
          <p:spPr>
            <a:xfrm>
              <a:off x="3360420" y="1600200"/>
              <a:ext cx="2432304" cy="640080"/>
            </a:xfrm>
            <a:prstGeom prst="rect">
              <a:avLst/>
            </a:pr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all" spc="0" normalizeH="0" baseline="0" noProof="0" dirty="0">
                  <a:ln>
                    <a:noFill/>
                  </a:ln>
                  <a:solidFill>
                    <a:srgbClr val="FFCC01"/>
                  </a:solidFill>
                  <a:effectLst/>
                  <a:uLnTx/>
                  <a:uFillTx/>
                  <a:latin typeface="Arial"/>
                  <a:ea typeface="+mn-ea"/>
                  <a:cs typeface="+mn-cs"/>
                </a:rPr>
                <a:t>DIRECTOR, gs-15 (OCAR)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all" spc="0" normalizeH="0" baseline="0" noProof="0" dirty="0" err="1">
                  <a:ln>
                    <a:noFill/>
                  </a:ln>
                  <a:solidFill>
                    <a:srgbClr val="FFCC01"/>
                  </a:solidFill>
                  <a:effectLst/>
                  <a:uLnTx/>
                  <a:uFillTx/>
                  <a:latin typeface="Arial"/>
                  <a:ea typeface="+mn-ea"/>
                  <a:cs typeface="+mn-cs"/>
                </a:rPr>
                <a:t>mS.</a:t>
              </a:r>
              <a:r>
                <a:rPr kumimoji="0" lang="en-US" sz="800" b="1" i="0" u="none" strike="noStrike" kern="1200" cap="all" spc="0" normalizeH="0" baseline="0" noProof="0" dirty="0">
                  <a:ln>
                    <a:noFill/>
                  </a:ln>
                  <a:solidFill>
                    <a:srgbClr val="FFCC01"/>
                  </a:solidFill>
                  <a:effectLst/>
                  <a:uLnTx/>
                  <a:uFillTx/>
                  <a:latin typeface="Arial"/>
                  <a:ea typeface="+mn-ea"/>
                  <a:cs typeface="+mn-cs"/>
                </a:rPr>
                <a:t> Alecia </a:t>
              </a:r>
              <a:r>
                <a:rPr kumimoji="0" lang="en-US" sz="800" b="1" i="0" u="none" strike="noStrike" kern="1200" cap="all" spc="0" normalizeH="0" baseline="0" noProof="0" dirty="0" err="1">
                  <a:ln>
                    <a:noFill/>
                  </a:ln>
                  <a:solidFill>
                    <a:srgbClr val="FFCC01"/>
                  </a:solidFill>
                  <a:effectLst/>
                  <a:uLnTx/>
                  <a:uFillTx/>
                  <a:latin typeface="Arial"/>
                  <a:ea typeface="+mn-ea"/>
                  <a:cs typeface="+mn-cs"/>
                </a:rPr>
                <a:t>grady</a:t>
              </a:r>
              <a:endParaRPr kumimoji="0" lang="en-US" sz="800" b="1" i="0" u="none" strike="noStrike" kern="1200" cap="all" spc="0" normalizeH="0" baseline="0" noProof="0" dirty="0">
                <a:ln>
                  <a:noFill/>
                </a:ln>
                <a:solidFill>
                  <a:srgbClr val="FFCC01"/>
                </a:solidFill>
                <a:effectLst/>
                <a:uLnTx/>
                <a:uFillTx/>
                <a:latin typeface="Arial"/>
                <a:ea typeface="+mn-ea"/>
                <a:cs typeface="+mn-cs"/>
              </a:endParaRPr>
            </a:p>
          </p:txBody>
        </p:sp>
        <p:cxnSp>
          <p:nvCxnSpPr>
            <p:cNvPr id="11" name="Connector">
              <a:extLst>
                <a:ext uri="{FF2B5EF4-FFF2-40B4-BE49-F238E27FC236}">
                  <a16:creationId xmlns:a16="http://schemas.microsoft.com/office/drawing/2014/main" id="{16E6EA6D-58C8-28D0-F3ED-3100EE145ACC}"/>
                </a:ext>
                <a:ext uri="{C183D7F6-B498-43B3-948B-1728B52AA6E4}">
                  <adec:decorative xmlns:adec="http://schemas.microsoft.com/office/drawing/2017/decorative" val="1"/>
                </a:ext>
              </a:extLst>
            </p:cNvPr>
            <p:cNvCxnSpPr>
              <a:cxnSpLocks/>
              <a:stCxn id="10" idx="2"/>
            </p:cNvCxnSpPr>
            <p:nvPr/>
          </p:nvCxnSpPr>
          <p:spPr>
            <a:xfrm flipH="1">
              <a:off x="4576572" y="2240280"/>
              <a:ext cx="1" cy="419885"/>
            </a:xfrm>
            <a:prstGeom prst="line">
              <a:avLst/>
            </a:prstGeom>
            <a:ln w="19050" cap="flat">
              <a:miter/>
            </a:ln>
          </p:spPr>
          <p:style>
            <a:lnRef idx="1">
              <a:schemeClr val="accent1"/>
            </a:lnRef>
            <a:fillRef idx="0">
              <a:schemeClr val="accent1"/>
            </a:fillRef>
            <a:effectRef idx="0">
              <a:srgbClr val="000000"/>
            </a:effectRef>
            <a:fontRef idx="minor">
              <a:srgbClr val="FFFFFF"/>
            </a:fontRef>
          </p:style>
        </p:cxnSp>
        <p:cxnSp>
          <p:nvCxnSpPr>
            <p:cNvPr id="12" name="Connector">
              <a:extLst>
                <a:ext uri="{FF2B5EF4-FFF2-40B4-BE49-F238E27FC236}">
                  <a16:creationId xmlns:a16="http://schemas.microsoft.com/office/drawing/2014/main" id="{B65331F0-FE39-B372-24B3-4133C3A16609}"/>
                </a:ext>
                <a:ext uri="{C183D7F6-B498-43B3-948B-1728B52AA6E4}">
                  <adec:decorative xmlns:adec="http://schemas.microsoft.com/office/drawing/2017/decorative" val="1"/>
                </a:ext>
              </a:extLst>
            </p:cNvPr>
            <p:cNvCxnSpPr>
              <a:cxnSpLocks/>
            </p:cNvCxnSpPr>
            <p:nvPr/>
          </p:nvCxnSpPr>
          <p:spPr>
            <a:xfrm>
              <a:off x="1618262" y="3170199"/>
              <a:ext cx="0" cy="265019"/>
            </a:xfrm>
            <a:prstGeom prst="line">
              <a:avLst/>
            </a:prstGeom>
            <a:ln w="19050" cap="flat">
              <a:miter/>
            </a:ln>
          </p:spPr>
          <p:style>
            <a:lnRef idx="1">
              <a:schemeClr val="accent1"/>
            </a:lnRef>
            <a:fillRef idx="0">
              <a:schemeClr val="accent1"/>
            </a:fillRef>
            <a:effectRef idx="0">
              <a:srgbClr val="000000"/>
            </a:effectRef>
            <a:fontRef idx="minor">
              <a:srgbClr val="FFFFFF"/>
            </a:fontRef>
          </p:style>
        </p:cxnSp>
        <p:sp>
          <p:nvSpPr>
            <p:cNvPr id="14" name="Rectangle">
              <a:extLst>
                <a:ext uri="{FF2B5EF4-FFF2-40B4-BE49-F238E27FC236}">
                  <a16:creationId xmlns:a16="http://schemas.microsoft.com/office/drawing/2014/main" id="{9B5E0628-76D3-3746-22D3-2158D60E65FA}"/>
                </a:ext>
              </a:extLst>
            </p:cNvPr>
            <p:cNvSpPr/>
            <p:nvPr/>
          </p:nvSpPr>
          <p:spPr>
            <a:xfrm>
              <a:off x="3518658" y="2626776"/>
              <a:ext cx="1988725" cy="548640"/>
            </a:xfrm>
            <a:prstGeom prst="rect">
              <a:avLst/>
            </a:prstGeom>
            <a:solidFill>
              <a:srgbClr val="F1E4C7"/>
            </a:solidFill>
            <a:ln w="19050">
              <a:solidFill>
                <a:schemeClr val="accent1"/>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all" spc="0" normalizeH="0" baseline="0" noProof="0" dirty="0">
                  <a:ln>
                    <a:noFill/>
                  </a:ln>
                  <a:solidFill>
                    <a:srgbClr val="221F20"/>
                  </a:solidFill>
                  <a:effectLst/>
                  <a:uLnTx/>
                  <a:uFillTx/>
                  <a:latin typeface="Arial"/>
                  <a:ea typeface="+mn-ea"/>
                  <a:cs typeface="Arial"/>
                </a:rPr>
                <a:t>USARC</a:t>
              </a:r>
              <a:endParaRPr kumimoji="0" lang="en-US" sz="800" b="1" i="0" u="none" strike="noStrike" kern="1200" cap="all" spc="0" normalizeH="0" baseline="0" noProof="0" dirty="0">
                <a:ln>
                  <a:noFill/>
                </a:ln>
                <a:solidFill>
                  <a:srgbClr val="221F20"/>
                </a:solidFill>
                <a:effectLst/>
                <a:uLnTx/>
                <a:uFillTx/>
                <a:latin typeface="Arial"/>
                <a:ea typeface="+mn-ea"/>
                <a:cs typeface="+mn-cs"/>
              </a:endParaRPr>
            </a:p>
          </p:txBody>
        </p:sp>
        <p:sp>
          <p:nvSpPr>
            <p:cNvPr id="15" name="Rectangle">
              <a:extLst>
                <a:ext uri="{FF2B5EF4-FFF2-40B4-BE49-F238E27FC236}">
                  <a16:creationId xmlns:a16="http://schemas.microsoft.com/office/drawing/2014/main" id="{82239E59-8C79-A8BB-B1A3-237E6114CDE1}"/>
                </a:ext>
              </a:extLst>
            </p:cNvPr>
            <p:cNvSpPr/>
            <p:nvPr/>
          </p:nvSpPr>
          <p:spPr>
            <a:xfrm>
              <a:off x="6548823" y="2648166"/>
              <a:ext cx="1988725" cy="548640"/>
            </a:xfrm>
            <a:prstGeom prst="rect">
              <a:avLst/>
            </a:prstGeom>
            <a:solidFill>
              <a:srgbClr val="FFCC01"/>
            </a:solidFill>
            <a:ln w="19050">
              <a:solidFill>
                <a:schemeClr val="accent1"/>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914400" rtl="0" eaLnBrk="1" fontAlgn="auto" latinLnBrk="0" hangingPunct="1">
                <a:lnSpc>
                  <a:spcPts val="900"/>
                </a:lnSpc>
                <a:spcBef>
                  <a:spcPts val="0"/>
                </a:spcBef>
                <a:spcAft>
                  <a:spcPts val="0"/>
                </a:spcAft>
                <a:buClrTx/>
                <a:buSzTx/>
                <a:buFontTx/>
                <a:buNone/>
                <a:tabLst>
                  <a:tab pos="1574169" algn="r"/>
                </a:tabLst>
                <a:defRPr/>
              </a:pPr>
              <a:r>
                <a:rPr kumimoji="0" lang="en-US" sz="800" b="1" i="0" u="none" strike="noStrike" kern="1200" cap="none" spc="0" normalizeH="0" baseline="0" noProof="0">
                  <a:ln>
                    <a:noFill/>
                  </a:ln>
                  <a:solidFill>
                    <a:srgbClr val="221F20"/>
                  </a:solidFill>
                  <a:effectLst/>
                  <a:uLnTx/>
                  <a:uFillTx/>
                  <a:latin typeface="Arial"/>
                  <a:ea typeface="+mn-ea"/>
                  <a:cs typeface="Arial"/>
                </a:rPr>
                <a:t>CONTRACT SUPPORT</a:t>
              </a:r>
            </a:p>
          </p:txBody>
        </p:sp>
        <p:sp>
          <p:nvSpPr>
            <p:cNvPr id="16" name="Rectangle">
              <a:extLst>
                <a:ext uri="{FF2B5EF4-FFF2-40B4-BE49-F238E27FC236}">
                  <a16:creationId xmlns:a16="http://schemas.microsoft.com/office/drawing/2014/main" id="{D6FF1FED-731C-B0AC-08EA-89252716F202}"/>
                </a:ext>
              </a:extLst>
            </p:cNvPr>
            <p:cNvSpPr/>
            <p:nvPr/>
          </p:nvSpPr>
          <p:spPr>
            <a:xfrm>
              <a:off x="637675" y="2618370"/>
              <a:ext cx="1988725" cy="548640"/>
            </a:xfrm>
            <a:prstGeom prst="rect">
              <a:avLst/>
            </a:prstGeom>
            <a:solidFill>
              <a:srgbClr val="FFCC01"/>
            </a:solidFill>
            <a:ln w="19050">
              <a:solidFill>
                <a:schemeClr val="accent1"/>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21F20"/>
                </a:solidFill>
                <a:effectLst/>
                <a:uLnTx/>
                <a:uFillTx/>
                <a:latin typeface=" Arial"/>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21F20"/>
                  </a:solidFill>
                  <a:effectLst/>
                  <a:uLnTx/>
                  <a:uFillTx/>
                  <a:latin typeface=" Arial"/>
                  <a:ea typeface="+mn-ea"/>
                  <a:cs typeface="Arial" panose="020B0604020202020204" pitchFamily="34" charset="0"/>
                </a:rPr>
                <a:t>OCAR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all" spc="0" normalizeH="0" baseline="0" noProof="0" dirty="0">
                <a:ln>
                  <a:noFill/>
                </a:ln>
                <a:solidFill>
                  <a:srgbClr val="221F20"/>
                </a:solidFill>
                <a:effectLst/>
                <a:uLnTx/>
                <a:uFillTx/>
                <a:latin typeface="Arial"/>
                <a:ea typeface="+mn-ea"/>
                <a:cs typeface="+mn-cs"/>
              </a:endParaRPr>
            </a:p>
          </p:txBody>
        </p:sp>
      </p:grpSp>
      <p:cxnSp>
        <p:nvCxnSpPr>
          <p:cNvPr id="17" name="Connector">
            <a:extLst>
              <a:ext uri="{FF2B5EF4-FFF2-40B4-BE49-F238E27FC236}">
                <a16:creationId xmlns:a16="http://schemas.microsoft.com/office/drawing/2014/main" id="{7F5960DC-775A-FE54-7AB9-FC6C36D76876}"/>
              </a:ext>
              <a:ext uri="{C183D7F6-B498-43B3-948B-1728B52AA6E4}">
                <adec:decorative xmlns:adec="http://schemas.microsoft.com/office/drawing/2017/decorative" val="1"/>
              </a:ext>
            </a:extLst>
          </p:cNvPr>
          <p:cNvCxnSpPr>
            <a:cxnSpLocks/>
          </p:cNvCxnSpPr>
          <p:nvPr/>
        </p:nvCxnSpPr>
        <p:spPr>
          <a:xfrm>
            <a:off x="11144959" y="4179971"/>
            <a:ext cx="0" cy="1029257"/>
          </a:xfrm>
          <a:prstGeom prst="line">
            <a:avLst/>
          </a:prstGeom>
          <a:ln w="19050" cap="flat">
            <a:miter/>
          </a:ln>
        </p:spPr>
        <p:style>
          <a:lnRef idx="1">
            <a:schemeClr val="accent1"/>
          </a:lnRef>
          <a:fillRef idx="0">
            <a:schemeClr val="accent1"/>
          </a:fillRef>
          <a:effectRef idx="0">
            <a:srgbClr val="000000"/>
          </a:effectRef>
          <a:fontRef idx="minor">
            <a:srgbClr val="FFFFFF"/>
          </a:fontRef>
        </p:style>
      </p:cxnSp>
      <p:cxnSp>
        <p:nvCxnSpPr>
          <p:cNvPr id="18" name="Connector">
            <a:extLst>
              <a:ext uri="{FF2B5EF4-FFF2-40B4-BE49-F238E27FC236}">
                <a16:creationId xmlns:a16="http://schemas.microsoft.com/office/drawing/2014/main" id="{706C0D2A-A00F-6B43-58A5-22975049725E}"/>
              </a:ext>
              <a:ext uri="{C183D7F6-B498-43B3-948B-1728B52AA6E4}">
                <adec:decorative xmlns:adec="http://schemas.microsoft.com/office/drawing/2017/decorative" val="1"/>
              </a:ext>
            </a:extLst>
          </p:cNvPr>
          <p:cNvCxnSpPr>
            <a:cxnSpLocks/>
          </p:cNvCxnSpPr>
          <p:nvPr/>
        </p:nvCxnSpPr>
        <p:spPr>
          <a:xfrm flipH="1">
            <a:off x="9816924" y="3964449"/>
            <a:ext cx="2154" cy="424919"/>
          </a:xfrm>
          <a:prstGeom prst="line">
            <a:avLst/>
          </a:prstGeom>
          <a:ln w="19050" cap="flat">
            <a:miter/>
          </a:ln>
        </p:spPr>
        <p:style>
          <a:lnRef idx="1">
            <a:schemeClr val="accent1"/>
          </a:lnRef>
          <a:fillRef idx="0">
            <a:schemeClr val="accent1"/>
          </a:fillRef>
          <a:effectRef idx="0">
            <a:srgbClr val="000000"/>
          </a:effectRef>
          <a:fontRef idx="minor">
            <a:srgbClr val="FFFFFF"/>
          </a:fontRef>
        </p:style>
      </p:cxnSp>
      <p:cxnSp>
        <p:nvCxnSpPr>
          <p:cNvPr id="19" name="Connector">
            <a:extLst>
              <a:ext uri="{FF2B5EF4-FFF2-40B4-BE49-F238E27FC236}">
                <a16:creationId xmlns:a16="http://schemas.microsoft.com/office/drawing/2014/main" id="{09A77D16-853E-380B-3166-E4BE2311948B}"/>
              </a:ext>
              <a:ext uri="{C183D7F6-B498-43B3-948B-1728B52AA6E4}">
                <adec:decorative xmlns:adec="http://schemas.microsoft.com/office/drawing/2017/decorative" val="1"/>
              </a:ext>
            </a:extLst>
          </p:cNvPr>
          <p:cNvCxnSpPr>
            <a:cxnSpLocks/>
          </p:cNvCxnSpPr>
          <p:nvPr/>
        </p:nvCxnSpPr>
        <p:spPr>
          <a:xfrm>
            <a:off x="8493200" y="4177355"/>
            <a:ext cx="0" cy="1172666"/>
          </a:xfrm>
          <a:prstGeom prst="line">
            <a:avLst/>
          </a:prstGeom>
          <a:ln w="19050" cap="flat">
            <a:miter/>
          </a:ln>
        </p:spPr>
        <p:style>
          <a:lnRef idx="1">
            <a:schemeClr val="accent1"/>
          </a:lnRef>
          <a:fillRef idx="0">
            <a:schemeClr val="accent1"/>
          </a:fillRef>
          <a:effectRef idx="0">
            <a:srgbClr val="000000"/>
          </a:effectRef>
          <a:fontRef idx="minor">
            <a:srgbClr val="FFFFFF"/>
          </a:fontRef>
        </p:style>
      </p:cxnSp>
      <p:sp>
        <p:nvSpPr>
          <p:cNvPr id="20" name="TextBox 19">
            <a:extLst>
              <a:ext uri="{FF2B5EF4-FFF2-40B4-BE49-F238E27FC236}">
                <a16:creationId xmlns:a16="http://schemas.microsoft.com/office/drawing/2014/main" id="{5F089874-6D17-26FB-E4FA-0E6753C68969}"/>
              </a:ext>
            </a:extLst>
          </p:cNvPr>
          <p:cNvSpPr txBox="1">
            <a:spLocks/>
          </p:cNvSpPr>
          <p:nvPr/>
        </p:nvSpPr>
        <p:spPr>
          <a:xfrm>
            <a:off x="8493200" y="3416997"/>
            <a:ext cx="2651759" cy="548640"/>
          </a:xfrm>
          <a:prstGeom prst="rect">
            <a:avLst/>
          </a:prstGeom>
          <a:solidFill>
            <a:schemeClr val="bg2"/>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lIns="0" tIns="45720" rIns="0" bIns="45720" rtlCol="0" anchor="ctr" anchorCtr="1">
            <a:noAutofit/>
          </a:bodyPr>
          <a:lstStyle/>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a:ln>
                  <a:noFill/>
                </a:ln>
                <a:solidFill>
                  <a:srgbClr val="221F20"/>
                </a:solidFill>
                <a:effectLst/>
                <a:uLnTx/>
                <a:uFillTx/>
                <a:latin typeface="Arial"/>
                <a:ea typeface="+mn-ea"/>
                <a:cs typeface="Arial"/>
              </a:rPr>
              <a:t>Project Manager </a:t>
            </a:r>
            <a:endParaRPr kumimoji="0" lang="en-US" sz="850" b="1" i="0" u="none" strike="noStrike" kern="1200" cap="none" spc="0" normalizeH="0" baseline="0" noProof="0">
              <a:ln>
                <a:noFill/>
              </a:ln>
              <a:solidFill>
                <a:srgbClr val="221F20"/>
              </a:solidFill>
              <a:effectLst/>
              <a:uLnTx/>
              <a:uFillTx/>
              <a:latin typeface="Arial"/>
              <a:ea typeface="+mn-ea"/>
              <a:cs typeface="Arial"/>
            </a:endParaRPr>
          </a:p>
          <a:p>
            <a:pPr marL="0" marR="0" lvl="0" indent="0" algn="ctr" defTabSz="114297" rtl="0" eaLnBrk="1" fontAlgn="auto" latinLnBrk="0" hangingPunct="1">
              <a:lnSpc>
                <a:spcPts val="850"/>
              </a:lnSpc>
              <a:spcBef>
                <a:spcPts val="0"/>
              </a:spcBef>
              <a:spcAft>
                <a:spcPts val="0"/>
              </a:spcAft>
              <a:buClrTx/>
              <a:buSzTx/>
              <a:buFontTx/>
              <a:buNone/>
              <a:tabLst/>
              <a:defRPr/>
            </a:pPr>
            <a:r>
              <a:rPr kumimoji="0" lang="en-US" sz="850" b="1" i="0" u="none" strike="noStrike" kern="1200" cap="none" spc="0" normalizeH="0" baseline="0" noProof="0">
                <a:ln>
                  <a:noFill/>
                </a:ln>
                <a:solidFill>
                  <a:srgbClr val="221F20"/>
                </a:solidFill>
                <a:effectLst/>
                <a:uLnTx/>
                <a:uFillTx/>
                <a:latin typeface="Arial"/>
                <a:ea typeface="+mn-ea"/>
                <a:cs typeface="Arial"/>
              </a:rPr>
              <a:t>Mr. Mike Schultz</a:t>
            </a:r>
          </a:p>
          <a:p>
            <a:pPr marL="0" marR="0" lvl="0" indent="0" algn="ctr" defTabSz="114297" rtl="0" eaLnBrk="1" fontAlgn="auto" latinLnBrk="0" hangingPunct="1">
              <a:lnSpc>
                <a:spcPts val="850"/>
              </a:lnSpc>
              <a:spcBef>
                <a:spcPts val="0"/>
              </a:spcBef>
              <a:spcAft>
                <a:spcPts val="0"/>
              </a:spcAft>
              <a:buClrTx/>
              <a:buSzTx/>
              <a:buFontTx/>
              <a:buNone/>
              <a:tabLst/>
              <a:defRPr/>
            </a:pPr>
            <a:endParaRPr kumimoji="0" lang="en-US" sz="850" b="0" i="0" u="none" strike="noStrike" kern="1200" cap="none" spc="0" normalizeH="0" baseline="0" noProof="0">
              <a:ln>
                <a:noFill/>
              </a:ln>
              <a:solidFill>
                <a:srgbClr val="221F20"/>
              </a:solidFill>
              <a:effectLst/>
              <a:uLnTx/>
              <a:uFillTx/>
              <a:latin typeface="Arial" panose="020B0604020202020204" pitchFamily="34" charset="0"/>
              <a:ea typeface="+mn-ea"/>
              <a:cs typeface="Arial" panose="020B0604020202020204" pitchFamily="34" charset="0"/>
            </a:endParaRPr>
          </a:p>
        </p:txBody>
      </p:sp>
      <p:sp>
        <p:nvSpPr>
          <p:cNvPr id="22" name="Title 1">
            <a:extLst>
              <a:ext uri="{FF2B5EF4-FFF2-40B4-BE49-F238E27FC236}">
                <a16:creationId xmlns:a16="http://schemas.microsoft.com/office/drawing/2014/main" id="{B161EA6B-ED98-360A-1A7A-46F6052A6C7C}"/>
              </a:ext>
            </a:extLst>
          </p:cNvPr>
          <p:cNvSpPr txBox="1">
            <a:spLocks/>
          </p:cNvSpPr>
          <p:nvPr/>
        </p:nvSpPr>
        <p:spPr>
          <a:xfrm>
            <a:off x="1747760" y="977615"/>
            <a:ext cx="8231293" cy="914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P3o ORGANIZATION CHART</a:t>
            </a:r>
          </a:p>
        </p:txBody>
      </p:sp>
      <p:sp>
        <p:nvSpPr>
          <p:cNvPr id="23" name="TextBox 22">
            <a:extLst>
              <a:ext uri="{FF2B5EF4-FFF2-40B4-BE49-F238E27FC236}">
                <a16:creationId xmlns:a16="http://schemas.microsoft.com/office/drawing/2014/main" id="{F00E42C6-82B8-1DD9-AC0D-8E2E0FFBC1CC}"/>
              </a:ext>
            </a:extLst>
          </p:cNvPr>
          <p:cNvSpPr txBox="1">
            <a:spLocks/>
          </p:cNvSpPr>
          <p:nvPr/>
        </p:nvSpPr>
        <p:spPr>
          <a:xfrm>
            <a:off x="606200" y="3295224"/>
            <a:ext cx="2651761" cy="548640"/>
          </a:xfrm>
          <a:prstGeom prst="rect">
            <a:avLst/>
          </a:prstGeom>
          <a:solidFill>
            <a:schemeClr val="bg2"/>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none" lIns="0" tIns="45720" rIns="0" bIns="0" rtlCol="0" anchor="ctr" anchorCtr="1">
            <a:noAutofit/>
          </a:bodyPr>
          <a:lstStyle/>
          <a:p>
            <a:pPr algn="ctr">
              <a:tabLst>
                <a:tab pos="1574169" algn="r"/>
              </a:tabLst>
              <a:defRPr/>
            </a:pPr>
            <a:r>
              <a:rPr lang="en-US" sz="850" dirty="0">
                <a:solidFill>
                  <a:srgbClr val="221F20"/>
                </a:solidFill>
                <a:latin typeface="Arial"/>
                <a:ea typeface="+mn-lt"/>
                <a:cs typeface="Arial"/>
              </a:rPr>
              <a:t>            Deputy Director, Strategic</a:t>
            </a:r>
            <a:r>
              <a:rPr kumimoji="0" lang="en-US" sz="850" b="0" i="0" u="none" strike="noStrike" kern="1200" cap="none" spc="0" normalizeH="0" baseline="0" noProof="0" dirty="0">
                <a:ln>
                  <a:noFill/>
                </a:ln>
                <a:solidFill>
                  <a:srgbClr val="221F20"/>
                </a:solidFill>
                <a:effectLst/>
                <a:uLnTx/>
                <a:uFillTx/>
                <a:latin typeface="Arial"/>
                <a:ea typeface="+mn-lt"/>
                <a:cs typeface="Arial"/>
              </a:rPr>
              <a:t> Planner</a:t>
            </a:r>
            <a:endParaRPr kumimoji="0" lang="en-US" sz="850" b="0" i="0" u="none" strike="noStrike" kern="1200" cap="none" spc="0" normalizeH="0" baseline="0" noProof="0" dirty="0">
              <a:ln>
                <a:noFill/>
              </a:ln>
              <a:solidFill>
                <a:srgbClr val="221F20"/>
              </a:solidFill>
              <a:effectLst/>
              <a:uLnTx/>
              <a:uFillTx/>
              <a:latin typeface="Arial"/>
              <a:ea typeface="+mn-ea"/>
              <a:cs typeface="Arial"/>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1" i="0" u="none" strike="noStrike" kern="1200" cap="none" spc="0" normalizeH="0" baseline="0" noProof="0" dirty="0">
                <a:ln>
                  <a:noFill/>
                </a:ln>
                <a:solidFill>
                  <a:srgbClr val="221F20"/>
                </a:solidFill>
                <a:effectLst/>
                <a:uLnTx/>
                <a:uFillTx/>
                <a:latin typeface=" Arial"/>
                <a:ea typeface="+mn-ea"/>
                <a:cs typeface="Arial"/>
              </a:rPr>
              <a:t>LTC Malisa Hamper</a:t>
            </a:r>
            <a:endParaRPr kumimoji="0" lang="en-US" sz="850" b="0" i="0" u="none" strike="noStrike" kern="1200" cap="none" spc="0" normalizeH="0" baseline="0" noProof="0" dirty="0">
              <a:ln>
                <a:noFill/>
              </a:ln>
              <a:solidFill>
                <a:srgbClr val="221F20"/>
              </a:solidFill>
              <a:effectLst/>
              <a:uLnTx/>
              <a:uFillTx/>
              <a:latin typeface=" Arial"/>
              <a:ea typeface="+mn-ea"/>
              <a:cs typeface="Arial"/>
            </a:endParaRPr>
          </a:p>
        </p:txBody>
      </p:sp>
      <p:grpSp>
        <p:nvGrpSpPr>
          <p:cNvPr id="27" name="Group 26">
            <a:extLst>
              <a:ext uri="{FF2B5EF4-FFF2-40B4-BE49-F238E27FC236}">
                <a16:creationId xmlns:a16="http://schemas.microsoft.com/office/drawing/2014/main" id="{A8D8C430-9EE1-CC9C-6478-E057D6D34C42}"/>
              </a:ext>
            </a:extLst>
          </p:cNvPr>
          <p:cNvGrpSpPr/>
          <p:nvPr/>
        </p:nvGrpSpPr>
        <p:grpSpPr>
          <a:xfrm>
            <a:off x="4443886" y="3294061"/>
            <a:ext cx="2651760" cy="548640"/>
            <a:chOff x="6297458" y="4042467"/>
            <a:chExt cx="2377440" cy="548640"/>
          </a:xfrm>
          <a:solidFill>
            <a:srgbClr val="F1E4C7"/>
          </a:solidFill>
        </p:grpSpPr>
        <p:sp>
          <p:nvSpPr>
            <p:cNvPr id="28" name="Rectangle: Rounded Corners 27">
              <a:extLst>
                <a:ext uri="{FF2B5EF4-FFF2-40B4-BE49-F238E27FC236}">
                  <a16:creationId xmlns:a16="http://schemas.microsoft.com/office/drawing/2014/main" id="{8B1F8EDE-F72E-9AA1-9D5E-0A600F6C54CF}"/>
                </a:ext>
              </a:extLst>
            </p:cNvPr>
            <p:cNvSpPr/>
            <p:nvPr/>
          </p:nvSpPr>
          <p:spPr>
            <a:xfrm>
              <a:off x="6297458" y="4042467"/>
              <a:ext cx="2377440" cy="548640"/>
            </a:xfrm>
            <a:prstGeom prst="roundRect">
              <a:avLst>
                <a:gd name="adj" fmla="val 9628"/>
              </a:avLst>
            </a:prstGeom>
            <a:grp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0" marR="0" lvl="0" indent="0" algn="ctr" defTabSz="457200" rtl="0" eaLnBrk="1" fontAlgn="auto" latinLnBrk="0" hangingPunct="1">
                <a:lnSpc>
                  <a:spcPts val="850"/>
                </a:lnSpc>
                <a:spcBef>
                  <a:spcPts val="0"/>
                </a:spcBef>
                <a:spcAft>
                  <a:spcPts val="0"/>
                </a:spcAft>
                <a:buClrTx/>
                <a:buSzTx/>
                <a:buFontTx/>
                <a:buNone/>
                <a:tabLst/>
                <a:defRPr/>
              </a:pPr>
              <a:endParaRPr kumimoji="0" lang="en-US" sz="85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9FB0590F-8220-8F5F-F827-10F1BBEAC076}"/>
                </a:ext>
              </a:extLst>
            </p:cNvPr>
            <p:cNvSpPr txBox="1">
              <a:spLocks/>
            </p:cNvSpPr>
            <p:nvPr/>
          </p:nvSpPr>
          <p:spPr>
            <a:xfrm>
              <a:off x="6830092" y="4042467"/>
              <a:ext cx="1844806" cy="548640"/>
            </a:xfrm>
            <a:prstGeom prst="rect">
              <a:avLst/>
            </a:prstGeom>
            <a:grp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lIns="0" tIns="45720" rIns="0" bIns="45720" rtlCol="0" anchor="ctr" anchorCtr="1">
              <a:noAutofit/>
            </a:bodyPr>
            <a:lstStyle/>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Operations Chief</a:t>
              </a:r>
              <a:endPar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1" i="0" u="none" strike="noStrike" kern="1200" cap="none" spc="0" normalizeH="0" baseline="0" noProof="0" dirty="0">
                  <a:ln>
                    <a:noFill/>
                  </a:ln>
                  <a:solidFill>
                    <a:prstClr val="black"/>
                  </a:solidFill>
                  <a:effectLst/>
                  <a:uLnTx/>
                  <a:uFillTx/>
                  <a:latin typeface="Arial"/>
                  <a:ea typeface="+mn-ea"/>
                  <a:cs typeface="Arial"/>
                </a:rPr>
                <a:t>LTC </a:t>
              </a:r>
              <a:r>
                <a:rPr lang="en-US" sz="850" b="1" dirty="0">
                  <a:solidFill>
                    <a:prstClr val="black"/>
                  </a:solidFill>
                  <a:latin typeface="Arial"/>
                  <a:cs typeface="Arial"/>
                </a:rPr>
                <a:t>John (Ayden) Thomas</a:t>
              </a:r>
              <a:endParaRPr kumimoji="0" lang="en-US" sz="85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srgbClr val="221F20"/>
                </a:solidFill>
                <a:effectLst/>
                <a:uLnTx/>
                <a:uFillTx/>
                <a:latin typeface="Arial"/>
                <a:ea typeface="+mn-ea"/>
                <a:cs typeface="Arial"/>
              </a:endParaRPr>
            </a:p>
          </p:txBody>
        </p:sp>
      </p:grpSp>
      <p:pic>
        <p:nvPicPr>
          <p:cNvPr id="30" name="Picture 29">
            <a:extLst>
              <a:ext uri="{FF2B5EF4-FFF2-40B4-BE49-F238E27FC236}">
                <a16:creationId xmlns:a16="http://schemas.microsoft.com/office/drawing/2014/main" id="{C1ACFCB9-A5B3-2FFE-7A6E-BDD1EF6F53F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402" t="3078" r="25897" b="62941"/>
          <a:stretch/>
        </p:blipFill>
        <p:spPr>
          <a:xfrm>
            <a:off x="4435942" y="3260551"/>
            <a:ext cx="599976" cy="591502"/>
          </a:xfrm>
          <a:prstGeom prst="rect">
            <a:avLst/>
          </a:prstGeom>
          <a:ln w="19050">
            <a:solidFill>
              <a:schemeClr val="accent1"/>
            </a:solidFill>
          </a:ln>
        </p:spPr>
      </p:pic>
      <p:pic>
        <p:nvPicPr>
          <p:cNvPr id="31" name="Picture 30">
            <a:extLst>
              <a:ext uri="{FF2B5EF4-FFF2-40B4-BE49-F238E27FC236}">
                <a16:creationId xmlns:a16="http://schemas.microsoft.com/office/drawing/2014/main" id="{1A885976-01A7-D14B-6C87-E912BAEE68D1}"/>
              </a:ext>
            </a:extLst>
          </p:cNvPr>
          <p:cNvPicPr>
            <a:picLocks noChangeAspect="1"/>
          </p:cNvPicPr>
          <p:nvPr/>
        </p:nvPicPr>
        <p:blipFill rotWithShape="1">
          <a:blip r:embed="rId4"/>
          <a:srcRect t="1" b="-2958"/>
          <a:stretch/>
        </p:blipFill>
        <p:spPr>
          <a:xfrm>
            <a:off x="4231059" y="1499189"/>
            <a:ext cx="640080" cy="654503"/>
          </a:xfrm>
          <a:prstGeom prst="rect">
            <a:avLst/>
          </a:prstGeom>
        </p:spPr>
      </p:pic>
      <p:pic>
        <p:nvPicPr>
          <p:cNvPr id="32" name="Picture 31">
            <a:extLst>
              <a:ext uri="{FF2B5EF4-FFF2-40B4-BE49-F238E27FC236}">
                <a16:creationId xmlns:a16="http://schemas.microsoft.com/office/drawing/2014/main" id="{79E6983B-C023-C20B-6B3E-61FA1C1AE0AC}"/>
              </a:ext>
            </a:extLst>
          </p:cNvPr>
          <p:cNvPicPr>
            <a:picLocks noChangeAspect="1"/>
          </p:cNvPicPr>
          <p:nvPr/>
        </p:nvPicPr>
        <p:blipFill rotWithShape="1">
          <a:blip r:embed="rId5"/>
          <a:srcRect b="4458"/>
          <a:stretch/>
        </p:blipFill>
        <p:spPr>
          <a:xfrm>
            <a:off x="8502233" y="3419514"/>
            <a:ext cx="570516" cy="544935"/>
          </a:xfrm>
          <a:prstGeom prst="rect">
            <a:avLst/>
          </a:prstGeom>
          <a:ln w="12700">
            <a:solidFill>
              <a:schemeClr val="accent1"/>
            </a:solidFill>
          </a:ln>
        </p:spPr>
      </p:pic>
      <p:grpSp>
        <p:nvGrpSpPr>
          <p:cNvPr id="33" name="Group 32">
            <a:extLst>
              <a:ext uri="{FF2B5EF4-FFF2-40B4-BE49-F238E27FC236}">
                <a16:creationId xmlns:a16="http://schemas.microsoft.com/office/drawing/2014/main" id="{6ABA96A8-B288-372C-33D8-5B65305C8AD0}"/>
              </a:ext>
            </a:extLst>
          </p:cNvPr>
          <p:cNvGrpSpPr/>
          <p:nvPr/>
        </p:nvGrpSpPr>
        <p:grpSpPr>
          <a:xfrm>
            <a:off x="4518795" y="4593192"/>
            <a:ext cx="2568906" cy="548640"/>
            <a:chOff x="6297458" y="3361334"/>
            <a:chExt cx="2869735" cy="548640"/>
          </a:xfrm>
          <a:solidFill>
            <a:srgbClr val="F1E4C7"/>
          </a:solidFill>
        </p:grpSpPr>
        <p:sp>
          <p:nvSpPr>
            <p:cNvPr id="34" name="Rectangle: Rounded Corners 33">
              <a:extLst>
                <a:ext uri="{FF2B5EF4-FFF2-40B4-BE49-F238E27FC236}">
                  <a16:creationId xmlns:a16="http://schemas.microsoft.com/office/drawing/2014/main" id="{1FB0D442-5AB4-582E-BA78-E5250338B104}"/>
                </a:ext>
              </a:extLst>
            </p:cNvPr>
            <p:cNvSpPr/>
            <p:nvPr/>
          </p:nvSpPr>
          <p:spPr>
            <a:xfrm>
              <a:off x="6297458" y="3361334"/>
              <a:ext cx="2377440" cy="548640"/>
            </a:xfrm>
            <a:prstGeom prst="roundRect">
              <a:avLst>
                <a:gd name="adj" fmla="val 9628"/>
              </a:avLst>
            </a:prstGeom>
            <a:grp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0" marR="0" lvl="0" indent="0" algn="ctr" defTabSz="457200" rtl="0" eaLnBrk="1" fontAlgn="auto" latinLnBrk="0" hangingPunct="1">
                <a:lnSpc>
                  <a:spcPts val="850"/>
                </a:lnSpc>
                <a:spcBef>
                  <a:spcPts val="0"/>
                </a:spcBef>
                <a:spcAft>
                  <a:spcPts val="0"/>
                </a:spcAft>
                <a:buClrTx/>
                <a:buSzTx/>
                <a:buFontTx/>
                <a:buNone/>
                <a:tabLst/>
                <a:defRPr/>
              </a:pPr>
              <a:endParaRPr kumimoji="0" lang="en-US" sz="85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753EDAD8-0F83-96EA-9AF2-2ED980EC8EA0}"/>
                </a:ext>
              </a:extLst>
            </p:cNvPr>
            <p:cNvSpPr txBox="1">
              <a:spLocks/>
            </p:cNvSpPr>
            <p:nvPr/>
          </p:nvSpPr>
          <p:spPr>
            <a:xfrm>
              <a:off x="6743375" y="3361334"/>
              <a:ext cx="2423818" cy="548640"/>
            </a:xfrm>
            <a:prstGeom prst="rect">
              <a:avLst/>
            </a:prstGeom>
            <a:grp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lIns="0" tIns="45720" rIns="0" bIns="45720" rtlCol="0" anchor="ctr" anchorCtr="1">
              <a:noAutofit/>
            </a:bodyPr>
            <a:lstStyle/>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a:ln>
                    <a:noFill/>
                  </a:ln>
                  <a:solidFill>
                    <a:srgbClr val="221F20"/>
                  </a:solidFill>
                  <a:effectLst/>
                  <a:uLnTx/>
                  <a:uFillTx/>
                  <a:latin typeface="Arial"/>
                  <a:ea typeface="+mn-ea"/>
                  <a:cs typeface="Arial"/>
                </a:rPr>
                <a:t>Public Affairs and Outreach</a:t>
              </a:r>
              <a:endParaRPr kumimoji="0" lang="en-US" sz="850" b="1" i="0" u="none" strike="noStrike" kern="1200" cap="none" spc="0" normalizeH="0" baseline="0" noProof="0">
                <a:ln>
                  <a:noFill/>
                </a:ln>
                <a:solidFill>
                  <a:srgbClr val="221F20"/>
                </a:solidFill>
                <a:effectLst/>
                <a:uLnTx/>
                <a:uFillTx/>
                <a:latin typeface="Arial"/>
                <a:ea typeface="+mn-ea"/>
                <a:cs typeface="Arial"/>
              </a:endParaRPr>
            </a:p>
            <a:p>
              <a:pPr marL="0" marR="0" lvl="0" indent="0" algn="ctr" defTabSz="114297" rtl="0" eaLnBrk="1" fontAlgn="auto" latinLnBrk="0" hangingPunct="1">
                <a:lnSpc>
                  <a:spcPts val="850"/>
                </a:lnSpc>
                <a:spcBef>
                  <a:spcPts val="0"/>
                </a:spcBef>
                <a:spcAft>
                  <a:spcPts val="0"/>
                </a:spcAft>
                <a:buClrTx/>
                <a:buSzTx/>
                <a:buFontTx/>
                <a:buNone/>
                <a:tabLst/>
                <a:defRPr/>
              </a:pPr>
              <a:r>
                <a:rPr kumimoji="0" lang="en-US" sz="850" b="1" i="0" u="none" strike="noStrike" kern="1200" cap="none" spc="0" normalizeH="0" baseline="0" noProof="0">
                  <a:ln>
                    <a:noFill/>
                  </a:ln>
                  <a:solidFill>
                    <a:srgbClr val="221F20"/>
                  </a:solidFill>
                  <a:effectLst/>
                  <a:uLnTx/>
                  <a:uFillTx/>
                  <a:latin typeface="Arial"/>
                  <a:ea typeface="+mn-ea"/>
                  <a:cs typeface="Arial"/>
                </a:rPr>
                <a:t>MAJ Rob Stubbs</a:t>
              </a:r>
            </a:p>
            <a:p>
              <a:pPr marL="0" marR="0" lvl="0" indent="0" algn="ctr" defTabSz="114297" rtl="0" eaLnBrk="1" fontAlgn="auto" latinLnBrk="0" hangingPunct="1">
                <a:lnSpc>
                  <a:spcPts val="850"/>
                </a:lnSpc>
                <a:spcBef>
                  <a:spcPts val="0"/>
                </a:spcBef>
                <a:spcAft>
                  <a:spcPts val="0"/>
                </a:spcAft>
                <a:buClrTx/>
                <a:buSzTx/>
                <a:buFontTx/>
                <a:buNone/>
                <a:tabLst/>
                <a:defRPr/>
              </a:pPr>
              <a:endParaRPr kumimoji="0" lang="en-US" sz="850" b="0" i="0" u="none" strike="noStrike" kern="1200" cap="none" spc="0" normalizeH="0" baseline="0" noProof="0">
                <a:ln>
                  <a:noFill/>
                </a:ln>
                <a:solidFill>
                  <a:srgbClr val="221F20"/>
                </a:solidFill>
                <a:effectLst/>
                <a:uLnTx/>
                <a:uFillTx/>
                <a:latin typeface="Arial" panose="020B0604020202020204" pitchFamily="34" charset="0"/>
                <a:ea typeface="+mn-ea"/>
                <a:cs typeface="Arial" panose="020B0604020202020204" pitchFamily="34" charset="0"/>
              </a:endParaRPr>
            </a:p>
          </p:txBody>
        </p:sp>
      </p:grpSp>
      <p:grpSp>
        <p:nvGrpSpPr>
          <p:cNvPr id="36" name="Group 35">
            <a:extLst>
              <a:ext uri="{FF2B5EF4-FFF2-40B4-BE49-F238E27FC236}">
                <a16:creationId xmlns:a16="http://schemas.microsoft.com/office/drawing/2014/main" id="{1E23CC43-3857-17E3-8132-F5A7E8CB6022}"/>
              </a:ext>
            </a:extLst>
          </p:cNvPr>
          <p:cNvGrpSpPr/>
          <p:nvPr/>
        </p:nvGrpSpPr>
        <p:grpSpPr>
          <a:xfrm>
            <a:off x="4435942" y="3946067"/>
            <a:ext cx="2651760" cy="548640"/>
            <a:chOff x="6297458" y="4042467"/>
            <a:chExt cx="2910074" cy="548640"/>
          </a:xfrm>
          <a:solidFill>
            <a:srgbClr val="F1E4C7"/>
          </a:solidFill>
        </p:grpSpPr>
        <p:sp>
          <p:nvSpPr>
            <p:cNvPr id="37" name="Rectangle: Rounded Corners 36">
              <a:extLst>
                <a:ext uri="{FF2B5EF4-FFF2-40B4-BE49-F238E27FC236}">
                  <a16:creationId xmlns:a16="http://schemas.microsoft.com/office/drawing/2014/main" id="{3402A4A9-FCCF-05B2-04FD-D782CAC02414}"/>
                </a:ext>
              </a:extLst>
            </p:cNvPr>
            <p:cNvSpPr/>
            <p:nvPr/>
          </p:nvSpPr>
          <p:spPr>
            <a:xfrm>
              <a:off x="6297458" y="4042467"/>
              <a:ext cx="2377440" cy="548640"/>
            </a:xfrm>
            <a:prstGeom prst="roundRect">
              <a:avLst>
                <a:gd name="adj" fmla="val 9628"/>
              </a:avLst>
            </a:prstGeom>
            <a:grp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0" marR="0" lvl="0" indent="0" algn="ctr" defTabSz="457200" rtl="0" eaLnBrk="1" fontAlgn="auto" latinLnBrk="0" hangingPunct="1">
                <a:lnSpc>
                  <a:spcPts val="850"/>
                </a:lnSpc>
                <a:spcBef>
                  <a:spcPts val="0"/>
                </a:spcBef>
                <a:spcAft>
                  <a:spcPts val="0"/>
                </a:spcAft>
                <a:buClrTx/>
                <a:buSzTx/>
                <a:buFontTx/>
                <a:buNone/>
                <a:tabLst/>
                <a:defRPr/>
              </a:pPr>
              <a:endParaRPr kumimoji="0" lang="en-US" sz="85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FCBB4EF3-8ADD-ACFB-5349-78F7C56E0E2C}"/>
                </a:ext>
              </a:extLst>
            </p:cNvPr>
            <p:cNvSpPr txBox="1">
              <a:spLocks/>
            </p:cNvSpPr>
            <p:nvPr/>
          </p:nvSpPr>
          <p:spPr>
            <a:xfrm>
              <a:off x="6830092" y="4042467"/>
              <a:ext cx="2377440" cy="548640"/>
            </a:xfrm>
            <a:prstGeom prst="rect">
              <a:avLst/>
            </a:prstGeom>
            <a:grp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lIns="0" tIns="45720" rIns="0" bIns="45720" rtlCol="0" anchor="ctr" anchorCtr="1">
              <a:noAutofit/>
            </a:bodyPr>
            <a:lstStyle/>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Human Resources Officer</a:t>
              </a:r>
            </a:p>
            <a:p>
              <a:pPr algn="ctr">
                <a:lnSpc>
                  <a:spcPts val="850"/>
                </a:lnSpc>
                <a:tabLst>
                  <a:tab pos="1574169" algn="r"/>
                </a:tabLst>
                <a:defRPr/>
              </a:pPr>
              <a:r>
                <a:rPr kumimoji="0" lang="en-US" sz="850" b="1" i="0" u="none" strike="noStrike" kern="1200" cap="none" spc="0" normalizeH="0" baseline="0" noProof="0" dirty="0">
                  <a:ln>
                    <a:noFill/>
                  </a:ln>
                  <a:effectLst/>
                  <a:uLnTx/>
                  <a:uFillTx/>
                  <a:latin typeface="Arial"/>
                  <a:ea typeface="+mn-ea"/>
                  <a:cs typeface="Arial"/>
                </a:rPr>
                <a:t>MAJ </a:t>
              </a:r>
              <a:r>
                <a:rPr lang="en-US" sz="850" b="1" dirty="0">
                  <a:latin typeface="Arial"/>
                  <a:cs typeface="Arial"/>
                </a:rPr>
                <a:t>Lakisha Hale-Earle</a:t>
              </a:r>
              <a:endParaRPr lang="en-US" sz="850" b="1" i="0" u="none" strike="noStrike" kern="1200" cap="none" spc="0" normalizeH="0" baseline="0" noProof="0" dirty="0">
                <a:ln>
                  <a:noFill/>
                </a:ln>
                <a:effectLst/>
                <a:uLnTx/>
                <a:uFillTx/>
                <a:latin typeface="Arial"/>
                <a:cs typeface="Arial"/>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srgbClr val="221F20"/>
                </a:solidFill>
                <a:effectLst/>
                <a:uLnTx/>
                <a:uFillTx/>
                <a:latin typeface="Arial"/>
                <a:ea typeface="+mn-ea"/>
                <a:cs typeface="Arial"/>
              </a:endParaRPr>
            </a:p>
          </p:txBody>
        </p:sp>
      </p:grpSp>
      <p:pic>
        <p:nvPicPr>
          <p:cNvPr id="39" name="Picture 38" descr="A person in a military uniform&#10;&#10;Description automatically generated with medium confidence">
            <a:extLst>
              <a:ext uri="{FF2B5EF4-FFF2-40B4-BE49-F238E27FC236}">
                <a16:creationId xmlns:a16="http://schemas.microsoft.com/office/drawing/2014/main" id="{9BB6EA96-C16B-D2E4-7C0C-C8158AADF201}"/>
              </a:ext>
            </a:extLst>
          </p:cNvPr>
          <p:cNvPicPr>
            <a:picLocks noChangeAspect="1"/>
          </p:cNvPicPr>
          <p:nvPr/>
        </p:nvPicPr>
        <p:blipFill rotWithShape="1">
          <a:blip r:embed="rId6"/>
          <a:srcRect b="5172"/>
          <a:stretch/>
        </p:blipFill>
        <p:spPr>
          <a:xfrm>
            <a:off x="4443887" y="4589685"/>
            <a:ext cx="592029" cy="560989"/>
          </a:xfrm>
          <a:prstGeom prst="rect">
            <a:avLst/>
          </a:prstGeom>
          <a:ln w="19050">
            <a:solidFill>
              <a:schemeClr val="accent1"/>
            </a:solidFill>
          </a:ln>
        </p:spPr>
      </p:pic>
      <p:sp>
        <p:nvSpPr>
          <p:cNvPr id="45" name="TextBox 44">
            <a:extLst>
              <a:ext uri="{FF2B5EF4-FFF2-40B4-BE49-F238E27FC236}">
                <a16:creationId xmlns:a16="http://schemas.microsoft.com/office/drawing/2014/main" id="{933003A9-E107-A947-B5F6-137DCF334A44}"/>
              </a:ext>
            </a:extLst>
          </p:cNvPr>
          <p:cNvSpPr txBox="1">
            <a:spLocks/>
          </p:cNvSpPr>
          <p:nvPr/>
        </p:nvSpPr>
        <p:spPr>
          <a:xfrm>
            <a:off x="8080614" y="5150675"/>
            <a:ext cx="837871" cy="548640"/>
          </a:xfrm>
          <a:prstGeom prst="rect">
            <a:avLst/>
          </a:prstGeom>
          <a:solidFill>
            <a:schemeClr val="bg2"/>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lIns="0" tIns="45720" rIns="0" bIns="45720" rtlCol="0" anchor="ctr" anchorCtr="1">
            <a:noAutofit/>
          </a:bodyPr>
          <a:lstStyle/>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1" i="0" u="none" strike="noStrike" kern="1200" cap="none" spc="0" normalizeH="0" baseline="0" noProof="0" dirty="0">
                <a:ln>
                  <a:noFill/>
                </a:ln>
                <a:solidFill>
                  <a:prstClr val="black"/>
                </a:solidFill>
                <a:effectLst/>
                <a:uLnTx/>
                <a:uFillTx/>
                <a:latin typeface="Arial"/>
                <a:ea typeface="+mn-ea"/>
                <a:cs typeface="Arial"/>
              </a:rPr>
              <a:t>Support Staff</a:t>
            </a: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dirty="0">
                <a:ln>
                  <a:noFill/>
                </a:ln>
                <a:solidFill>
                  <a:prstClr val="black"/>
                </a:solidFill>
                <a:effectLst/>
                <a:uLnTx/>
                <a:uFillTx/>
                <a:latin typeface="Arial"/>
                <a:ea typeface="+mn-ea"/>
                <a:cs typeface="Arial"/>
              </a:rPr>
              <a:t>OCAR</a:t>
            </a: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srgbClr val="221F20"/>
              </a:solidFill>
              <a:effectLst/>
              <a:uLnTx/>
              <a:uFillTx/>
              <a:latin typeface="Arial"/>
              <a:ea typeface="+mn-ea"/>
              <a:cs typeface="Arial"/>
            </a:endParaRPr>
          </a:p>
        </p:txBody>
      </p:sp>
      <p:sp>
        <p:nvSpPr>
          <p:cNvPr id="46" name="TextBox 45">
            <a:extLst>
              <a:ext uri="{FF2B5EF4-FFF2-40B4-BE49-F238E27FC236}">
                <a16:creationId xmlns:a16="http://schemas.microsoft.com/office/drawing/2014/main" id="{23B2B7A8-FEB4-319D-0A21-B66C24796A0D}"/>
              </a:ext>
            </a:extLst>
          </p:cNvPr>
          <p:cNvSpPr txBox="1">
            <a:spLocks/>
          </p:cNvSpPr>
          <p:nvPr/>
        </p:nvSpPr>
        <p:spPr>
          <a:xfrm>
            <a:off x="8731239" y="4352715"/>
            <a:ext cx="2237071" cy="548640"/>
          </a:xfrm>
          <a:prstGeom prst="rect">
            <a:avLst/>
          </a:prstGeom>
          <a:solidFill>
            <a:srgbClr val="DDDDDE"/>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lIns="0" tIns="45720" rIns="0" bIns="45720" rtlCol="0" anchor="ctr" anchorCtr="1">
            <a:noAutofit/>
          </a:bodyPr>
          <a:lstStyle/>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1" i="0" u="none" strike="noStrike" kern="1200" cap="none" spc="0" normalizeH="0" baseline="0" noProof="0" dirty="0">
                <a:ln>
                  <a:noFill/>
                </a:ln>
                <a:solidFill>
                  <a:prstClr val="black"/>
                </a:solidFill>
                <a:effectLst/>
                <a:uLnTx/>
                <a:uFillTx/>
                <a:latin typeface="Arial"/>
                <a:ea typeface="+mn-ea"/>
                <a:cs typeface="Arial"/>
              </a:rPr>
              <a:t>Army Reserve Employment Specialists</a:t>
            </a: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dirty="0">
                <a:ln>
                  <a:noFill/>
                </a:ln>
                <a:solidFill>
                  <a:prstClr val="black"/>
                </a:solidFill>
                <a:effectLst/>
                <a:uLnTx/>
                <a:uFillTx/>
                <a:latin typeface="Arial"/>
                <a:ea typeface="+mn-ea"/>
                <a:cs typeface="Arial"/>
              </a:rPr>
              <a:t>USAR CONUS Reserve Centers</a:t>
            </a: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dirty="0">
                <a:ln>
                  <a:noFill/>
                </a:ln>
                <a:solidFill>
                  <a:prstClr val="black"/>
                </a:solidFill>
                <a:effectLst/>
                <a:uLnTx/>
                <a:uFillTx/>
                <a:latin typeface="Arial"/>
                <a:ea typeface="+mn-ea"/>
                <a:cs typeface="Arial"/>
              </a:rPr>
              <a:t> and 1</a:t>
            </a:r>
            <a:r>
              <a:rPr kumimoji="0" lang="en-US" sz="850" b="0" i="0" u="none" strike="noStrike" kern="1200" cap="none" spc="0" normalizeH="0" baseline="30000" noProof="0" dirty="0">
                <a:ln>
                  <a:noFill/>
                </a:ln>
                <a:solidFill>
                  <a:prstClr val="black"/>
                </a:solidFill>
                <a:effectLst/>
                <a:uLnTx/>
                <a:uFillTx/>
                <a:latin typeface="Arial"/>
                <a:ea typeface="+mn-ea"/>
                <a:cs typeface="Arial"/>
              </a:rPr>
              <a:t>st</a:t>
            </a:r>
            <a:r>
              <a:rPr kumimoji="0" lang="en-US" sz="850" b="0" i="0" u="none" strike="noStrike" kern="1200" cap="none" spc="0" normalizeH="0" baseline="0" noProof="0" dirty="0">
                <a:ln>
                  <a:noFill/>
                </a:ln>
                <a:solidFill>
                  <a:prstClr val="black"/>
                </a:solidFill>
                <a:effectLst/>
                <a:uLnTx/>
                <a:uFillTx/>
                <a:latin typeface="Arial"/>
                <a:ea typeface="+mn-ea"/>
                <a:cs typeface="Arial"/>
              </a:rPr>
              <a:t>, 7</a:t>
            </a:r>
            <a:r>
              <a:rPr kumimoji="0" lang="en-US" sz="850" b="0" i="0" u="none" strike="noStrike" kern="1200" cap="none" spc="0" normalizeH="0" baseline="30000" noProof="0" dirty="0">
                <a:ln>
                  <a:noFill/>
                </a:ln>
                <a:solidFill>
                  <a:prstClr val="black"/>
                </a:solidFill>
                <a:effectLst/>
                <a:uLnTx/>
                <a:uFillTx/>
                <a:latin typeface="Arial"/>
                <a:ea typeface="+mn-ea"/>
                <a:cs typeface="Arial"/>
              </a:rPr>
              <a:t>th</a:t>
            </a:r>
            <a:r>
              <a:rPr kumimoji="0" lang="en-US" sz="850" b="0" i="0" u="none" strike="noStrike" kern="1200" cap="none" spc="0" normalizeH="0" baseline="0" noProof="0" dirty="0">
                <a:ln>
                  <a:noFill/>
                </a:ln>
                <a:solidFill>
                  <a:prstClr val="black"/>
                </a:solidFill>
                <a:effectLst/>
                <a:uLnTx/>
                <a:uFillTx/>
                <a:latin typeface="Arial"/>
                <a:ea typeface="+mn-ea"/>
                <a:cs typeface="Arial"/>
              </a:rPr>
              <a:t>, 9</a:t>
            </a:r>
            <a:r>
              <a:rPr kumimoji="0" lang="en-US" sz="850" b="0" i="0" u="none" strike="noStrike" kern="1200" cap="none" spc="0" normalizeH="0" baseline="30000" noProof="0" dirty="0">
                <a:ln>
                  <a:noFill/>
                </a:ln>
                <a:solidFill>
                  <a:prstClr val="black"/>
                </a:solidFill>
                <a:effectLst/>
                <a:uLnTx/>
                <a:uFillTx/>
                <a:latin typeface="Arial"/>
                <a:ea typeface="+mn-ea"/>
                <a:cs typeface="Arial"/>
              </a:rPr>
              <a:t>th</a:t>
            </a:r>
            <a:r>
              <a:rPr kumimoji="0" lang="en-US" sz="850" b="0" i="0" u="none" strike="noStrike" kern="1200" cap="none" spc="0" normalizeH="0" baseline="0" noProof="0" dirty="0">
                <a:ln>
                  <a:noFill/>
                </a:ln>
                <a:solidFill>
                  <a:prstClr val="black"/>
                </a:solidFill>
                <a:effectLst/>
                <a:uLnTx/>
                <a:uFillTx/>
                <a:latin typeface="Arial"/>
                <a:ea typeface="+mn-ea"/>
                <a:cs typeface="Arial"/>
              </a:rPr>
              <a:t> MSC Reserve Centers</a:t>
            </a: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1"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srgbClr val="221F20"/>
              </a:solidFill>
              <a:effectLst/>
              <a:uLnTx/>
              <a:uFillTx/>
              <a:latin typeface="Arial"/>
              <a:ea typeface="+mn-ea"/>
              <a:cs typeface="Arial"/>
            </a:endParaRPr>
          </a:p>
        </p:txBody>
      </p:sp>
      <p:sp>
        <p:nvSpPr>
          <p:cNvPr id="47" name="TextBox 46">
            <a:extLst>
              <a:ext uri="{FF2B5EF4-FFF2-40B4-BE49-F238E27FC236}">
                <a16:creationId xmlns:a16="http://schemas.microsoft.com/office/drawing/2014/main" id="{788A51FC-AC45-C9A7-77BD-E18686C79C14}"/>
              </a:ext>
            </a:extLst>
          </p:cNvPr>
          <p:cNvSpPr txBox="1">
            <a:spLocks/>
          </p:cNvSpPr>
          <p:nvPr/>
        </p:nvSpPr>
        <p:spPr>
          <a:xfrm>
            <a:off x="10230512" y="5150675"/>
            <a:ext cx="1786360" cy="548640"/>
          </a:xfrm>
          <a:prstGeom prst="rect">
            <a:avLst/>
          </a:prstGeom>
          <a:solidFill>
            <a:srgbClr val="DDDDDE"/>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lIns="0" tIns="45720" rIns="0" bIns="45720" rtlCol="0" anchor="ctr" anchorCtr="1">
            <a:noAutofit/>
          </a:bodyPr>
          <a:lstStyle/>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1" i="0" u="none" strike="noStrike" kern="1200" cap="none" spc="0" normalizeH="0" baseline="0" noProof="0" dirty="0">
                <a:ln>
                  <a:noFill/>
                </a:ln>
                <a:solidFill>
                  <a:prstClr val="black"/>
                </a:solidFill>
                <a:effectLst/>
                <a:uLnTx/>
                <a:uFillTx/>
                <a:latin typeface="Arial"/>
                <a:ea typeface="+mn-ea"/>
                <a:cs typeface="Arial"/>
              </a:rPr>
              <a:t>Transition Readiness Liaisons</a:t>
            </a: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kumimoji="0" lang="en-US" sz="850" b="0" i="0" u="none" strike="noStrike" kern="1200" cap="none" spc="0" normalizeH="0" baseline="0" noProof="0" dirty="0">
                <a:ln>
                  <a:noFill/>
                </a:ln>
                <a:solidFill>
                  <a:prstClr val="black"/>
                </a:solidFill>
                <a:effectLst/>
                <a:uLnTx/>
                <a:uFillTx/>
                <a:latin typeface="Arial"/>
                <a:ea typeface="+mn-ea"/>
                <a:cs typeface="Arial"/>
              </a:rPr>
              <a:t>6 Active Component Installations</a:t>
            </a: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0" i="0" u="none" strike="noStrike" kern="1200" cap="none" spc="0" normalizeH="0" baseline="0" noProof="0" dirty="0">
              <a:ln>
                <a:noFill/>
              </a:ln>
              <a:solidFill>
                <a:srgbClr val="221F20"/>
              </a:solidFill>
              <a:effectLst/>
              <a:uLnTx/>
              <a:uFillTx/>
              <a:latin typeface="Arial"/>
              <a:ea typeface="+mn-ea"/>
              <a:cs typeface="Arial"/>
            </a:endParaRPr>
          </a:p>
        </p:txBody>
      </p:sp>
      <p:grpSp>
        <p:nvGrpSpPr>
          <p:cNvPr id="48" name="Group 47">
            <a:extLst>
              <a:ext uri="{FF2B5EF4-FFF2-40B4-BE49-F238E27FC236}">
                <a16:creationId xmlns:a16="http://schemas.microsoft.com/office/drawing/2014/main" id="{1A6D776A-04DD-E664-E25F-5474AA3CE129}"/>
              </a:ext>
            </a:extLst>
          </p:cNvPr>
          <p:cNvGrpSpPr/>
          <p:nvPr/>
        </p:nvGrpSpPr>
        <p:grpSpPr>
          <a:xfrm>
            <a:off x="223255" y="4612152"/>
            <a:ext cx="3451326" cy="1038445"/>
            <a:chOff x="-32717" y="5809078"/>
            <a:chExt cx="1629190" cy="890153"/>
          </a:xfrm>
        </p:grpSpPr>
        <p:sp>
          <p:nvSpPr>
            <p:cNvPr id="49" name="Rectangle 48">
              <a:extLst>
                <a:ext uri="{FF2B5EF4-FFF2-40B4-BE49-F238E27FC236}">
                  <a16:creationId xmlns:a16="http://schemas.microsoft.com/office/drawing/2014/main" id="{626E5AB9-1B63-AD39-8AAC-09AD9D8E47F0}"/>
                </a:ext>
              </a:extLst>
            </p:cNvPr>
            <p:cNvSpPr/>
            <p:nvPr/>
          </p:nvSpPr>
          <p:spPr>
            <a:xfrm>
              <a:off x="-32717" y="5816786"/>
              <a:ext cx="1629190" cy="8824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TextBox 49">
              <a:extLst>
                <a:ext uri="{FF2B5EF4-FFF2-40B4-BE49-F238E27FC236}">
                  <a16:creationId xmlns:a16="http://schemas.microsoft.com/office/drawing/2014/main" id="{8261E9C2-47E5-8939-BC48-EF23D1AFCEDE}"/>
                </a:ext>
              </a:extLst>
            </p:cNvPr>
            <p:cNvSpPr txBox="1"/>
            <p:nvPr/>
          </p:nvSpPr>
          <p:spPr>
            <a:xfrm>
              <a:off x="13081" y="5809078"/>
              <a:ext cx="370175" cy="23744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21F20"/>
                  </a:solidFill>
                  <a:effectLst/>
                  <a:uLnTx/>
                  <a:uFillTx/>
                  <a:latin typeface="Arial"/>
                  <a:ea typeface="+mn-ea"/>
                  <a:cs typeface="+mn-cs"/>
                </a:rPr>
                <a:t>Legend:</a:t>
              </a:r>
            </a:p>
          </p:txBody>
        </p:sp>
      </p:grpSp>
      <p:grpSp>
        <p:nvGrpSpPr>
          <p:cNvPr id="51" name="Group 50">
            <a:extLst>
              <a:ext uri="{FF2B5EF4-FFF2-40B4-BE49-F238E27FC236}">
                <a16:creationId xmlns:a16="http://schemas.microsoft.com/office/drawing/2014/main" id="{FCD702F6-31C2-B188-75D8-F1DC3599B002}"/>
              </a:ext>
            </a:extLst>
          </p:cNvPr>
          <p:cNvGrpSpPr/>
          <p:nvPr/>
        </p:nvGrpSpPr>
        <p:grpSpPr>
          <a:xfrm>
            <a:off x="471749" y="4917357"/>
            <a:ext cx="3073644" cy="547909"/>
            <a:chOff x="2636730" y="1422128"/>
            <a:chExt cx="2706037" cy="497272"/>
          </a:xfrm>
        </p:grpSpPr>
        <p:sp>
          <p:nvSpPr>
            <p:cNvPr id="52" name="Rectangle 51">
              <a:extLst>
                <a:ext uri="{FF2B5EF4-FFF2-40B4-BE49-F238E27FC236}">
                  <a16:creationId xmlns:a16="http://schemas.microsoft.com/office/drawing/2014/main" id="{62CB22B6-9E69-F0B1-AF0D-FA8DE5DAE9AB}"/>
                </a:ext>
              </a:extLst>
            </p:cNvPr>
            <p:cNvSpPr/>
            <p:nvPr/>
          </p:nvSpPr>
          <p:spPr>
            <a:xfrm>
              <a:off x="2636730" y="1434558"/>
              <a:ext cx="641333" cy="1875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Arial"/>
                  <a:ea typeface="+mn-ea"/>
                  <a:cs typeface="+mn-cs"/>
                </a:rPr>
                <a:t>OCAR</a:t>
              </a:r>
            </a:p>
          </p:txBody>
        </p:sp>
        <p:sp>
          <p:nvSpPr>
            <p:cNvPr id="53" name="Rectangle 52">
              <a:extLst>
                <a:ext uri="{FF2B5EF4-FFF2-40B4-BE49-F238E27FC236}">
                  <a16:creationId xmlns:a16="http://schemas.microsoft.com/office/drawing/2014/main" id="{7D593CEB-3D01-1DE1-0CD1-06010812730C}"/>
                </a:ext>
              </a:extLst>
            </p:cNvPr>
            <p:cNvSpPr/>
            <p:nvPr/>
          </p:nvSpPr>
          <p:spPr>
            <a:xfrm>
              <a:off x="3437892" y="1422128"/>
              <a:ext cx="625382" cy="212489"/>
            </a:xfrm>
            <a:prstGeom prst="rect">
              <a:avLst/>
            </a:prstGeom>
            <a:solidFill>
              <a:srgbClr val="F1E4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Arial"/>
                  <a:ea typeface="+mn-ea"/>
                  <a:cs typeface="+mn-cs"/>
                </a:rPr>
                <a:t>USARC</a:t>
              </a:r>
            </a:p>
          </p:txBody>
        </p:sp>
        <p:sp>
          <p:nvSpPr>
            <p:cNvPr id="57" name="TextBox 56">
              <a:extLst>
                <a:ext uri="{FF2B5EF4-FFF2-40B4-BE49-F238E27FC236}">
                  <a16:creationId xmlns:a16="http://schemas.microsoft.com/office/drawing/2014/main" id="{61CA122F-6B65-419B-87A4-F853E94C455F}"/>
                </a:ext>
              </a:extLst>
            </p:cNvPr>
            <p:cNvSpPr txBox="1"/>
            <p:nvPr/>
          </p:nvSpPr>
          <p:spPr>
            <a:xfrm>
              <a:off x="3663184" y="1710212"/>
              <a:ext cx="1398865" cy="20918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1F20"/>
                  </a:solidFill>
                  <a:effectLst/>
                  <a:uLnTx/>
                  <a:uFillTx/>
                  <a:latin typeface="Arial"/>
                  <a:ea typeface="+mn-ea"/>
                  <a:cs typeface="+mn-cs"/>
                </a:rPr>
                <a:t>Coordinating relationship</a:t>
              </a:r>
            </a:p>
          </p:txBody>
        </p:sp>
        <p:cxnSp>
          <p:nvCxnSpPr>
            <p:cNvPr id="58" name="Straight Connector 57">
              <a:extLst>
                <a:ext uri="{FF2B5EF4-FFF2-40B4-BE49-F238E27FC236}">
                  <a16:creationId xmlns:a16="http://schemas.microsoft.com/office/drawing/2014/main" id="{DF03D2EF-75A2-2139-C119-0E3815B3F6BC}"/>
                </a:ext>
              </a:extLst>
            </p:cNvPr>
            <p:cNvCxnSpPr>
              <a:cxnSpLocks/>
            </p:cNvCxnSpPr>
            <p:nvPr/>
          </p:nvCxnSpPr>
          <p:spPr>
            <a:xfrm>
              <a:off x="2759096" y="1814806"/>
              <a:ext cx="67879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66E8B3B4-AF9B-D02B-8084-41A73F482225}"/>
                </a:ext>
              </a:extLst>
            </p:cNvPr>
            <p:cNvSpPr/>
            <p:nvPr/>
          </p:nvSpPr>
          <p:spPr>
            <a:xfrm>
              <a:off x="4223104" y="1434557"/>
              <a:ext cx="1119663" cy="19932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221F20"/>
                  </a:solidFill>
                  <a:effectLst/>
                  <a:uLnTx/>
                  <a:uFillTx/>
                  <a:latin typeface="Arial"/>
                  <a:ea typeface="+mn-ea"/>
                  <a:cs typeface="+mn-cs"/>
                </a:rPr>
                <a:t>OTHER LOCATIONS</a:t>
              </a:r>
            </a:p>
          </p:txBody>
        </p:sp>
      </p:grpSp>
      <p:cxnSp>
        <p:nvCxnSpPr>
          <p:cNvPr id="60" name="Connector">
            <a:extLst>
              <a:ext uri="{FF2B5EF4-FFF2-40B4-BE49-F238E27FC236}">
                <a16:creationId xmlns:a16="http://schemas.microsoft.com/office/drawing/2014/main" id="{12793C3E-A944-C5D2-9AA6-930C3BC36AA7}"/>
              </a:ext>
              <a:ext uri="{C183D7F6-B498-43B3-948B-1728B52AA6E4}">
                <adec:decorative xmlns:adec="http://schemas.microsoft.com/office/drawing/2017/decorative" val="1"/>
              </a:ext>
            </a:extLst>
          </p:cNvPr>
          <p:cNvCxnSpPr>
            <a:cxnSpLocks/>
          </p:cNvCxnSpPr>
          <p:nvPr/>
        </p:nvCxnSpPr>
        <p:spPr>
          <a:xfrm flipH="1">
            <a:off x="1915139" y="2358803"/>
            <a:ext cx="7903941" cy="0"/>
          </a:xfrm>
          <a:prstGeom prst="line">
            <a:avLst/>
          </a:prstGeom>
          <a:ln w="19050" cap="flat">
            <a:miter/>
          </a:ln>
        </p:spPr>
        <p:style>
          <a:lnRef idx="1">
            <a:schemeClr val="accent1"/>
          </a:lnRef>
          <a:fillRef idx="0">
            <a:schemeClr val="accent1"/>
          </a:fillRef>
          <a:effectRef idx="0">
            <a:srgbClr val="000000"/>
          </a:effectRef>
          <a:fontRef idx="minor">
            <a:srgbClr val="FFFFFF"/>
          </a:fontRef>
        </p:style>
      </p:cxnSp>
      <p:cxnSp>
        <p:nvCxnSpPr>
          <p:cNvPr id="61" name="Connector">
            <a:extLst>
              <a:ext uri="{FF2B5EF4-FFF2-40B4-BE49-F238E27FC236}">
                <a16:creationId xmlns:a16="http://schemas.microsoft.com/office/drawing/2014/main" id="{C1E445C0-C3F2-9171-1A54-78A7E723E3B1}"/>
              </a:ext>
              <a:ext uri="{C183D7F6-B498-43B3-948B-1728B52AA6E4}">
                <adec:decorative xmlns:adec="http://schemas.microsoft.com/office/drawing/2017/decorative" val="1"/>
              </a:ext>
            </a:extLst>
          </p:cNvPr>
          <p:cNvCxnSpPr>
            <a:cxnSpLocks/>
          </p:cNvCxnSpPr>
          <p:nvPr/>
        </p:nvCxnSpPr>
        <p:spPr>
          <a:xfrm flipH="1">
            <a:off x="8499550" y="4178932"/>
            <a:ext cx="2651759" cy="7660"/>
          </a:xfrm>
          <a:prstGeom prst="line">
            <a:avLst/>
          </a:prstGeom>
          <a:ln w="19050" cap="flat">
            <a:miter/>
          </a:ln>
        </p:spPr>
        <p:style>
          <a:lnRef idx="1">
            <a:schemeClr val="accent1"/>
          </a:lnRef>
          <a:fillRef idx="0">
            <a:schemeClr val="accent1"/>
          </a:fillRef>
          <a:effectRef idx="0">
            <a:srgbClr val="000000"/>
          </a:effectRef>
          <a:fontRef idx="minor">
            <a:srgbClr val="FFFFFF"/>
          </a:fontRef>
        </p:style>
      </p:cxnSp>
      <p:pic>
        <p:nvPicPr>
          <p:cNvPr id="83" name="Picture 82">
            <a:extLst>
              <a:ext uri="{FF2B5EF4-FFF2-40B4-BE49-F238E27FC236}">
                <a16:creationId xmlns:a16="http://schemas.microsoft.com/office/drawing/2014/main" id="{D50D078D-E0C0-B388-6EEB-736D5D3A261F}"/>
              </a:ext>
            </a:extLst>
          </p:cNvPr>
          <p:cNvPicPr>
            <a:picLocks noChangeAspect="1"/>
          </p:cNvPicPr>
          <p:nvPr/>
        </p:nvPicPr>
        <p:blipFill>
          <a:blip r:embed="rId7"/>
          <a:stretch>
            <a:fillRect/>
          </a:stretch>
        </p:blipFill>
        <p:spPr>
          <a:xfrm>
            <a:off x="606061" y="3307777"/>
            <a:ext cx="548894" cy="521208"/>
          </a:xfrm>
          <a:prstGeom prst="rect">
            <a:avLst/>
          </a:prstGeom>
          <a:ln w="19050">
            <a:solidFill>
              <a:schemeClr val="accent1"/>
            </a:solidFill>
          </a:ln>
        </p:spPr>
      </p:pic>
      <p:pic>
        <p:nvPicPr>
          <p:cNvPr id="7" name="Picture 12">
            <a:extLst>
              <a:ext uri="{FF2B5EF4-FFF2-40B4-BE49-F238E27FC236}">
                <a16:creationId xmlns:a16="http://schemas.microsoft.com/office/drawing/2014/main" id="{19C12360-C5F5-FB20-5E4B-CE5FC0EF4073}"/>
              </a:ext>
            </a:extLst>
          </p:cNvPr>
          <p:cNvPicPr>
            <a:picLocks noChangeAspect="1"/>
          </p:cNvPicPr>
          <p:nvPr/>
        </p:nvPicPr>
        <p:blipFill rotWithShape="1">
          <a:blip r:embed="rId8"/>
          <a:srcRect l="590" t="2986" r="-1316" b="11487"/>
          <a:stretch/>
        </p:blipFill>
        <p:spPr>
          <a:xfrm>
            <a:off x="4447915" y="3944708"/>
            <a:ext cx="589924" cy="538559"/>
          </a:xfrm>
          <a:prstGeom prst="rect">
            <a:avLst/>
          </a:prstGeom>
          <a:ln w="12700">
            <a:solidFill>
              <a:srgbClr val="0070C0"/>
            </a:solidFill>
          </a:ln>
        </p:spPr>
      </p:pic>
      <p:grpSp>
        <p:nvGrpSpPr>
          <p:cNvPr id="2" name="Group 1">
            <a:extLst>
              <a:ext uri="{FF2B5EF4-FFF2-40B4-BE49-F238E27FC236}">
                <a16:creationId xmlns:a16="http://schemas.microsoft.com/office/drawing/2014/main" id="{EEFDF476-42EE-F6D6-78B9-9AC4D7970FAA}"/>
              </a:ext>
            </a:extLst>
          </p:cNvPr>
          <p:cNvGrpSpPr/>
          <p:nvPr/>
        </p:nvGrpSpPr>
        <p:grpSpPr>
          <a:xfrm>
            <a:off x="4530515" y="5266099"/>
            <a:ext cx="2568906" cy="548640"/>
            <a:chOff x="6297458" y="3361334"/>
            <a:chExt cx="2869735" cy="548640"/>
          </a:xfrm>
          <a:solidFill>
            <a:srgbClr val="F1E4C7"/>
          </a:solidFill>
        </p:grpSpPr>
        <p:sp>
          <p:nvSpPr>
            <p:cNvPr id="3" name="Rectangle: Rounded Corners 2">
              <a:extLst>
                <a:ext uri="{FF2B5EF4-FFF2-40B4-BE49-F238E27FC236}">
                  <a16:creationId xmlns:a16="http://schemas.microsoft.com/office/drawing/2014/main" id="{6C4F83CE-D6B2-9C02-D109-C668B1BF5F74}"/>
                </a:ext>
              </a:extLst>
            </p:cNvPr>
            <p:cNvSpPr/>
            <p:nvPr/>
          </p:nvSpPr>
          <p:spPr>
            <a:xfrm>
              <a:off x="6297458" y="3361334"/>
              <a:ext cx="2377440" cy="548640"/>
            </a:xfrm>
            <a:prstGeom prst="roundRect">
              <a:avLst>
                <a:gd name="adj" fmla="val 9628"/>
              </a:avLst>
            </a:prstGeom>
            <a:grp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45720" rtlCol="0" anchor="ctr"/>
            <a:lstStyle/>
            <a:p>
              <a:pPr marL="0" marR="0" lvl="0" indent="0" algn="ctr" defTabSz="457200" rtl="0" eaLnBrk="1" fontAlgn="auto" latinLnBrk="0" hangingPunct="1">
                <a:lnSpc>
                  <a:spcPts val="850"/>
                </a:lnSpc>
                <a:spcBef>
                  <a:spcPts val="0"/>
                </a:spcBef>
                <a:spcAft>
                  <a:spcPts val="0"/>
                </a:spcAft>
                <a:buClrTx/>
                <a:buSzTx/>
                <a:buFontTx/>
                <a:buNone/>
                <a:tabLst/>
                <a:defRPr/>
              </a:pPr>
              <a:endParaRPr kumimoji="0" lang="en-US" sz="85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56951F0B-5EF9-0F33-F05E-150DB8BD9DB0}"/>
                </a:ext>
              </a:extLst>
            </p:cNvPr>
            <p:cNvSpPr txBox="1">
              <a:spLocks/>
            </p:cNvSpPr>
            <p:nvPr/>
          </p:nvSpPr>
          <p:spPr>
            <a:xfrm>
              <a:off x="6743375" y="3361334"/>
              <a:ext cx="2423818" cy="548640"/>
            </a:xfrm>
            <a:prstGeom prst="rect">
              <a:avLst/>
            </a:prstGeom>
            <a:grpFill/>
            <a:ln w="19050">
              <a:solidFill>
                <a:schemeClr val="accent1"/>
              </a:solidFill>
            </a:ln>
          </p:spPr>
          <p:style>
            <a:lnRef idx="2">
              <a:schemeClr val="accent1"/>
            </a:lnRef>
            <a:fillRef idx="1">
              <a:schemeClr val="lt1"/>
            </a:fillRef>
            <a:effectRef idx="0">
              <a:schemeClr val="accent1"/>
            </a:effectRef>
            <a:fontRef idx="minor">
              <a:schemeClr val="dk1"/>
            </a:fontRef>
          </p:style>
          <p:txBody>
            <a:bodyPr wrap="square" lIns="0" tIns="45720" rIns="0" bIns="45720" rtlCol="0" anchor="ctr" anchorCtr="1">
              <a:noAutofit/>
            </a:bodyPr>
            <a:lstStyle/>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endPar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850"/>
                </a:lnSpc>
                <a:spcBef>
                  <a:spcPts val="0"/>
                </a:spcBef>
                <a:spcAft>
                  <a:spcPts val="0"/>
                </a:spcAft>
                <a:buClrTx/>
                <a:buSzTx/>
                <a:buFontTx/>
                <a:buNone/>
                <a:tabLst>
                  <a:tab pos="1574169" algn="r"/>
                </a:tabLst>
                <a:defRPr/>
              </a:pPr>
              <a:r>
                <a:rPr lang="en-US" sz="850" dirty="0">
                  <a:solidFill>
                    <a:srgbClr val="221F20"/>
                  </a:solidFill>
                  <a:latin typeface="Arial"/>
                  <a:cs typeface="Arial"/>
                </a:rPr>
                <a:t>Data &amp; System Analyst </a:t>
              </a:r>
              <a:endParaRPr kumimoji="0" lang="en-US" sz="850" b="1" i="0" u="none" strike="noStrike" kern="1200" cap="none" spc="0" normalizeH="0" baseline="0" noProof="0" dirty="0">
                <a:ln>
                  <a:noFill/>
                </a:ln>
                <a:solidFill>
                  <a:srgbClr val="221F20"/>
                </a:solidFill>
                <a:effectLst/>
                <a:uLnTx/>
                <a:uFillTx/>
                <a:latin typeface="Arial"/>
                <a:ea typeface="+mn-ea"/>
                <a:cs typeface="Arial"/>
              </a:endParaRPr>
            </a:p>
            <a:p>
              <a:pPr marL="0" marR="0" lvl="0" indent="0" algn="ctr" defTabSz="114297" rtl="0" eaLnBrk="1" fontAlgn="auto" latinLnBrk="0" hangingPunct="1">
                <a:lnSpc>
                  <a:spcPts val="85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221F20"/>
                  </a:solidFill>
                  <a:effectLst/>
                  <a:uLnTx/>
                  <a:uFillTx/>
                  <a:latin typeface="Arial"/>
                  <a:ea typeface="+mn-ea"/>
                  <a:cs typeface="Arial"/>
                </a:rPr>
                <a:t>MAJ </a:t>
              </a:r>
              <a:r>
                <a:rPr lang="en-US" sz="850" b="1" dirty="0">
                  <a:solidFill>
                    <a:srgbClr val="221F20"/>
                  </a:solidFill>
                  <a:latin typeface="Arial"/>
                  <a:cs typeface="Arial"/>
                </a:rPr>
                <a:t>Andrew Marsh</a:t>
              </a:r>
              <a:endParaRPr kumimoji="0" lang="en-US" sz="850" b="1" i="0" u="none" strike="noStrike" kern="1200" cap="none" spc="0" normalizeH="0" baseline="0" noProof="0" dirty="0">
                <a:ln>
                  <a:noFill/>
                </a:ln>
                <a:solidFill>
                  <a:srgbClr val="221F20"/>
                </a:solidFill>
                <a:effectLst/>
                <a:uLnTx/>
                <a:uFillTx/>
                <a:latin typeface="Arial"/>
                <a:ea typeface="+mn-ea"/>
                <a:cs typeface="Arial"/>
              </a:endParaRPr>
            </a:p>
            <a:p>
              <a:pPr marL="0" marR="0" lvl="0" indent="0" algn="ctr" defTabSz="114297" rtl="0" eaLnBrk="1" fontAlgn="auto" latinLnBrk="0" hangingPunct="1">
                <a:lnSpc>
                  <a:spcPts val="850"/>
                </a:lnSpc>
                <a:spcBef>
                  <a:spcPts val="0"/>
                </a:spcBef>
                <a:spcAft>
                  <a:spcPts val="0"/>
                </a:spcAft>
                <a:buClrTx/>
                <a:buSzTx/>
                <a:buFontTx/>
                <a:buNone/>
                <a:tabLst/>
                <a:defRPr/>
              </a:pPr>
              <a:endParaRPr kumimoji="0" lang="en-US" sz="850" b="0" i="0" u="none" strike="noStrike" kern="1200" cap="none" spc="0" normalizeH="0" baseline="0" noProof="0" dirty="0">
                <a:ln>
                  <a:noFill/>
                </a:ln>
                <a:solidFill>
                  <a:srgbClr val="221F20"/>
                </a:solidFill>
                <a:effectLst/>
                <a:uLnTx/>
                <a:uFillTx/>
                <a:latin typeface="Arial" panose="020B0604020202020204" pitchFamily="34" charset="0"/>
                <a:ea typeface="+mn-ea"/>
                <a:cs typeface="Arial" panose="020B0604020202020204" pitchFamily="34" charset="0"/>
              </a:endParaRPr>
            </a:p>
          </p:txBody>
        </p:sp>
      </p:grpSp>
      <p:pic>
        <p:nvPicPr>
          <p:cNvPr id="21" name="Picture 20">
            <a:extLst>
              <a:ext uri="{FF2B5EF4-FFF2-40B4-BE49-F238E27FC236}">
                <a16:creationId xmlns:a16="http://schemas.microsoft.com/office/drawing/2014/main" id="{74A96400-BDED-A915-EE0A-F8CA12CB1D03}"/>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l="27304" t="5841" r="22500" b="60114"/>
          <a:stretch/>
        </p:blipFill>
        <p:spPr>
          <a:xfrm>
            <a:off x="4425365" y="5259968"/>
            <a:ext cx="620078" cy="630855"/>
          </a:xfrm>
          <a:prstGeom prst="rect">
            <a:avLst/>
          </a:prstGeom>
          <a:ln w="19050">
            <a:solidFill>
              <a:schemeClr val="accent1"/>
            </a:solidFill>
          </a:ln>
        </p:spPr>
      </p:pic>
    </p:spTree>
    <p:extLst>
      <p:ext uri="{BB962C8B-B14F-4D97-AF65-F5344CB8AC3E}">
        <p14:creationId xmlns:p14="http://schemas.microsoft.com/office/powerpoint/2010/main" val="256864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161E6C-B787-03FC-E785-F686FB888367}"/>
              </a:ext>
            </a:extLst>
          </p:cNvPr>
          <p:cNvSpPr txBox="1"/>
          <p:nvPr/>
        </p:nvSpPr>
        <p:spPr>
          <a:xfrm>
            <a:off x="1628358" y="860723"/>
            <a:ext cx="3541173" cy="461665"/>
          </a:xfrm>
          <a:prstGeom prst="rect">
            <a:avLst/>
          </a:prstGeom>
          <a:noFill/>
        </p:spPr>
        <p:txBody>
          <a:bodyPr wrap="square" rtlCol="0">
            <a:spAutoFit/>
          </a:bodyPr>
          <a:lstStyle/>
          <a:p>
            <a:pPr algn="ctr"/>
            <a:r>
              <a:rPr lang="en-US" sz="2400" b="1" dirty="0">
                <a:solidFill>
                  <a:prstClr val="black"/>
                </a:solidFill>
                <a:latin typeface="Arial" pitchFamily="34" charset="0"/>
                <a:cs typeface="Arial" pitchFamily="34" charset="0"/>
              </a:rPr>
              <a:t>How to Access P3O:</a:t>
            </a:r>
          </a:p>
        </p:txBody>
      </p:sp>
      <p:sp>
        <p:nvSpPr>
          <p:cNvPr id="3" name="TextBox 2">
            <a:extLst>
              <a:ext uri="{FF2B5EF4-FFF2-40B4-BE49-F238E27FC236}">
                <a16:creationId xmlns:a16="http://schemas.microsoft.com/office/drawing/2014/main" id="{D3EA0C3E-4634-A6C3-EBC0-B2729B1E95DE}"/>
              </a:ext>
            </a:extLst>
          </p:cNvPr>
          <p:cNvSpPr txBox="1"/>
          <p:nvPr/>
        </p:nvSpPr>
        <p:spPr>
          <a:xfrm>
            <a:off x="554964" y="1449136"/>
            <a:ext cx="11082072" cy="4801314"/>
          </a:xfrm>
          <a:prstGeom prst="rect">
            <a:avLst/>
          </a:prstGeom>
          <a:noFill/>
          <a:ln w="9525">
            <a:solidFill>
              <a:schemeClr val="tx1"/>
            </a:solidFill>
          </a:ln>
        </p:spPr>
        <p:txBody>
          <a:bodyPr wrap="square" lIns="91440" tIns="45720" rIns="91440" bIns="45720" rtlCol="0" anchor="t">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Army Reserve Employment Specialist (ARES):  Provide support to our Soldiers, Family members and Veterans with career exploration, job searching, resume writing, interviewing and more.  They are the direct link between the client and the employer.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Transition Readiness Liaison (TRL):  Provide support to de-mobilizing Soldiers seeking employment and directly support the AC2RC mission at transition sites.  TRLs collaborate with Reserve Component Career Counselors (RCCC) by assisting new USAR Soldiers in applying for training with industry programs offered by one of our partners.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Website:  </a:t>
            </a:r>
            <a:r>
              <a:rPr lang="en-US" dirty="0">
                <a:latin typeface="Arial" panose="020B0604020202020204" pitchFamily="34" charset="0"/>
                <a:cs typeface="Arial" panose="020B0604020202020204" pitchFamily="34" charset="0"/>
                <a:hlinkClick r:id="rId2"/>
              </a:rPr>
              <a:t>http://www.usar.army.mil/P3</a:t>
            </a:r>
            <a:r>
              <a:rPr lang="en-US" dirty="0">
                <a:latin typeface="Arial" panose="020B0604020202020204" pitchFamily="34" charset="0"/>
                <a:cs typeface="Arial" panose="020B0604020202020204" pitchFamily="34" charset="0"/>
              </a:rPr>
              <a:t>  To connect with an ARES or TRL in your area, search partners, request more information or request a unit briefing.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P3 Mailbox:  </a:t>
            </a:r>
            <a:r>
              <a:rPr lang="en-US" dirty="0">
                <a:latin typeface="Arial" panose="020B0604020202020204" pitchFamily="34" charset="0"/>
                <a:cs typeface="Arial" panose="020B0604020202020204" pitchFamily="34" charset="0"/>
                <a:hlinkClick r:id="rId3"/>
              </a:rPr>
              <a:t>usarmy.usarc.ocar.mbx.p3@army.mil</a:t>
            </a:r>
            <a:r>
              <a:rPr lang="en-US" dirty="0">
                <a:latin typeface="Arial" panose="020B0604020202020204" pitchFamily="34" charset="0"/>
                <a:cs typeface="Arial" panose="020B0604020202020204" pitchFamily="34" charset="0"/>
              </a:rPr>
              <a:t> This is monitored daily. Reach out for any specific information you need on P3 and one of our team members will respond within 24 hours.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08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E4DF14B-D73E-CECF-9D3E-C0DE7CFBD079}"/>
              </a:ext>
            </a:extLst>
          </p:cNvPr>
          <p:cNvPicPr>
            <a:picLocks noChangeAspect="1"/>
          </p:cNvPicPr>
          <p:nvPr/>
        </p:nvPicPr>
        <p:blipFill>
          <a:blip r:embed="rId2"/>
          <a:stretch>
            <a:fillRect/>
          </a:stretch>
        </p:blipFill>
        <p:spPr>
          <a:xfrm>
            <a:off x="2000413" y="358531"/>
            <a:ext cx="8005558" cy="6004169"/>
          </a:xfrm>
          <a:prstGeom prst="rect">
            <a:avLst/>
          </a:prstGeom>
        </p:spPr>
      </p:pic>
    </p:spTree>
    <p:extLst>
      <p:ext uri="{BB962C8B-B14F-4D97-AF65-F5344CB8AC3E}">
        <p14:creationId xmlns:p14="http://schemas.microsoft.com/office/powerpoint/2010/main" val="96405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129890" y="973974"/>
            <a:ext cx="4378569"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stStyle>
          <a:p>
            <a:r>
              <a:rPr lang="en-US" sz="2400" b="1" dirty="0"/>
              <a:t>Find All Our Partners at: </a:t>
            </a:r>
          </a:p>
        </p:txBody>
      </p:sp>
      <p:sp>
        <p:nvSpPr>
          <p:cNvPr id="4" name="Rectangle 3">
            <a:hlinkClick r:id="rId2" action="ppaction://hlinkpres?slideindex=1&amp;slidetitle="/>
          </p:cNvPr>
          <p:cNvSpPr/>
          <p:nvPr/>
        </p:nvSpPr>
        <p:spPr>
          <a:xfrm>
            <a:off x="4155378" y="1055700"/>
            <a:ext cx="3638112" cy="400110"/>
          </a:xfrm>
          <a:prstGeom prst="rect">
            <a:avLst/>
          </a:prstGeom>
          <a:noFill/>
        </p:spPr>
        <p:txBody>
          <a:bodyPr wrap="none">
            <a:spAutoFit/>
          </a:bodyPr>
          <a:lstStyle/>
          <a:p>
            <a:r>
              <a:rPr lang="en-US" sz="2000" b="1">
                <a:solidFill>
                  <a:srgbClr val="0000FF"/>
                </a:solidFill>
                <a:latin typeface="Arial" panose="020B0604020202020204" pitchFamily="34" charset="0"/>
                <a:cs typeface="Arial" panose="020B0604020202020204" pitchFamily="34" charset="0"/>
                <a:hlinkClick r:id="rId3"/>
              </a:rPr>
              <a:t>http://www.usar.army.mil/P3</a:t>
            </a:r>
            <a:r>
              <a:rPr lang="en-US" sz="2000" b="1">
                <a:solidFill>
                  <a:srgbClr val="0000FF"/>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9498FD6F-EFAD-1479-71AC-AF87A3273D92}"/>
              </a:ext>
            </a:extLst>
          </p:cNvPr>
          <p:cNvPicPr>
            <a:picLocks noChangeAspect="1"/>
          </p:cNvPicPr>
          <p:nvPr/>
        </p:nvPicPr>
        <p:blipFill rotWithShape="1">
          <a:blip r:embed="rId4"/>
          <a:srcRect b="9786"/>
          <a:stretch/>
        </p:blipFill>
        <p:spPr>
          <a:xfrm>
            <a:off x="1030663" y="1632246"/>
            <a:ext cx="3341352" cy="4323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B538C39-6E4C-F0AF-3398-165A24142127}"/>
              </a:ext>
            </a:extLst>
          </p:cNvPr>
          <p:cNvPicPr>
            <a:picLocks noChangeAspect="1"/>
          </p:cNvPicPr>
          <p:nvPr/>
        </p:nvPicPr>
        <p:blipFill>
          <a:blip r:embed="rId5"/>
          <a:stretch>
            <a:fillRect/>
          </a:stretch>
        </p:blipFill>
        <p:spPr>
          <a:xfrm>
            <a:off x="5454008" y="2008262"/>
            <a:ext cx="6461900" cy="34019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Oval 8">
            <a:extLst>
              <a:ext uri="{FF2B5EF4-FFF2-40B4-BE49-F238E27FC236}">
                <a16:creationId xmlns:a16="http://schemas.microsoft.com/office/drawing/2014/main" id="{4650541B-6B36-9C15-AE4B-67C125870C8A}"/>
              </a:ext>
            </a:extLst>
          </p:cNvPr>
          <p:cNvSpPr/>
          <p:nvPr/>
        </p:nvSpPr>
        <p:spPr>
          <a:xfrm>
            <a:off x="3367043" y="5349667"/>
            <a:ext cx="871671" cy="3076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F7B603-25BA-BBA8-121B-9B73C7C8FC06}"/>
              </a:ext>
            </a:extLst>
          </p:cNvPr>
          <p:cNvSpPr/>
          <p:nvPr/>
        </p:nvSpPr>
        <p:spPr>
          <a:xfrm>
            <a:off x="10074067" y="2459764"/>
            <a:ext cx="871671" cy="3076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750A63B-3A40-6AE4-272F-2739F4891722}"/>
              </a:ext>
            </a:extLst>
          </p:cNvPr>
          <p:cNvCxnSpPr/>
          <p:nvPr/>
        </p:nvCxnSpPr>
        <p:spPr>
          <a:xfrm flipV="1">
            <a:off x="4238714" y="2709017"/>
            <a:ext cx="5682953" cy="27944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99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64863" y="973974"/>
            <a:ext cx="4378569" cy="563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stStyle>
          <a:p>
            <a:r>
              <a:rPr lang="en-US" sz="2400" b="1" dirty="0"/>
              <a:t>Find the P3O Staff Near You:</a:t>
            </a:r>
          </a:p>
        </p:txBody>
      </p:sp>
      <p:sp>
        <p:nvSpPr>
          <p:cNvPr id="4" name="Rectangle 3">
            <a:hlinkClick r:id="rId2" action="ppaction://hlinkpres?slideindex=1&amp;slidetitle="/>
          </p:cNvPr>
          <p:cNvSpPr/>
          <p:nvPr/>
        </p:nvSpPr>
        <p:spPr>
          <a:xfrm>
            <a:off x="4861540" y="1055700"/>
            <a:ext cx="3638112" cy="400110"/>
          </a:xfrm>
          <a:prstGeom prst="rect">
            <a:avLst/>
          </a:prstGeom>
          <a:noFill/>
        </p:spPr>
        <p:txBody>
          <a:bodyPr wrap="none">
            <a:spAutoFit/>
          </a:bodyPr>
          <a:lstStyle/>
          <a:p>
            <a:r>
              <a:rPr lang="en-US" sz="2000" b="1">
                <a:solidFill>
                  <a:srgbClr val="0000FF"/>
                </a:solidFill>
                <a:latin typeface="Arial" panose="020B0604020202020204" pitchFamily="34" charset="0"/>
                <a:cs typeface="Arial" panose="020B0604020202020204" pitchFamily="34" charset="0"/>
                <a:hlinkClick r:id="rId3"/>
              </a:rPr>
              <a:t>http://www.usar.army.mil/P3</a:t>
            </a:r>
            <a:r>
              <a:rPr lang="en-US" sz="2000" b="1">
                <a:solidFill>
                  <a:srgbClr val="0000FF"/>
                </a:solidFill>
                <a:latin typeface="Arial" panose="020B0604020202020204" pitchFamily="34" charset="0"/>
                <a:cs typeface="Arial" panose="020B0604020202020204" pitchFamily="34" charset="0"/>
              </a:rPr>
              <a:t> </a:t>
            </a:r>
          </a:p>
        </p:txBody>
      </p:sp>
      <p:pic>
        <p:nvPicPr>
          <p:cNvPr id="6" name="Picture 5" descr="Map&#10;&#10;Description automatically generated">
            <a:extLst>
              <a:ext uri="{FF2B5EF4-FFF2-40B4-BE49-F238E27FC236}">
                <a16:creationId xmlns:a16="http://schemas.microsoft.com/office/drawing/2014/main" id="{28A64E93-0019-807C-704B-43FBC72CB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2841" y="1455810"/>
            <a:ext cx="6204246" cy="4516505"/>
          </a:xfrm>
          <a:prstGeom prst="rect">
            <a:avLst/>
          </a:prstGeom>
        </p:spPr>
      </p:pic>
    </p:spTree>
    <p:extLst>
      <p:ext uri="{BB962C8B-B14F-4D97-AF65-F5344CB8AC3E}">
        <p14:creationId xmlns:p14="http://schemas.microsoft.com/office/powerpoint/2010/main" val="349442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6659-1295-426A-8D8E-A8C76FCE4080}"/>
              </a:ext>
            </a:extLst>
          </p:cNvPr>
          <p:cNvSpPr txBox="1">
            <a:spLocks/>
          </p:cNvSpPr>
          <p:nvPr/>
        </p:nvSpPr>
        <p:spPr>
          <a:xfrm>
            <a:off x="3340171" y="762000"/>
            <a:ext cx="5568462" cy="457748"/>
          </a:xfrm>
        </p:spPr>
        <p:txBody>
          <a:bodyPr>
            <a:noAutofit/>
          </a:bodyPr>
          <a:lst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r>
              <a:rPr lang="en-US" sz="2400" dirty="0"/>
              <a:t>To Connect with ESGR in Your State: </a:t>
            </a:r>
          </a:p>
          <a:p>
            <a:endParaRPr lang="en-US" sz="2400" dirty="0"/>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328" y="1219748"/>
            <a:ext cx="5104305" cy="4139905"/>
          </a:xfrm>
          <a:prstGeom prst="rect">
            <a:avLst/>
          </a:prstGeom>
        </p:spPr>
      </p:pic>
      <p:sp>
        <p:nvSpPr>
          <p:cNvPr id="5" name="Rectangle 4">
            <a:hlinkClick r:id="rId3" action="ppaction://hlinkpres?slideindex=1&amp;slidetitle="/>
          </p:cNvPr>
          <p:cNvSpPr/>
          <p:nvPr/>
        </p:nvSpPr>
        <p:spPr>
          <a:xfrm>
            <a:off x="2553004" y="5575490"/>
            <a:ext cx="7606954" cy="400110"/>
          </a:xfrm>
          <a:prstGeom prst="rect">
            <a:avLst/>
          </a:prstGeom>
          <a:noFill/>
        </p:spPr>
        <p:txBody>
          <a:bodyPr wrap="none">
            <a:spAutoFit/>
          </a:bodyPr>
          <a:lstStyle/>
          <a:p>
            <a:r>
              <a:rPr lang="en-US" sz="2000" b="1">
                <a:solidFill>
                  <a:srgbClr val="0000FF"/>
                </a:solidFill>
                <a:latin typeface="Arial" panose="020B0604020202020204" pitchFamily="34" charset="0"/>
                <a:cs typeface="Arial" panose="020B0604020202020204" pitchFamily="34" charset="0"/>
                <a:hlinkClick r:id="rId4"/>
              </a:rPr>
              <a:t>https://www.esgr.mil/About-ESGR/Contact/Local-State-Pages</a:t>
            </a:r>
            <a:endParaRPr lang="en-US" sz="2000" b="1">
              <a:solidFill>
                <a:srgbClr val="0000FF"/>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4D3002C2-50D1-6AC7-76F8-7DE4E5E5C946}"/>
              </a:ext>
            </a:extLst>
          </p:cNvPr>
          <p:cNvSpPr txBox="1">
            <a:spLocks/>
          </p:cNvSpPr>
          <p:nvPr/>
        </p:nvSpPr>
        <p:spPr>
          <a:xfrm>
            <a:off x="3572249" y="5174693"/>
            <a:ext cx="5568462" cy="457748"/>
          </a:xfrm>
        </p:spPr>
        <p:txBody>
          <a:bodyPr>
            <a:noAutofit/>
          </a:bodyPr>
          <a:lstStyle>
            <a:lvl1pPr algn="ctr"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r>
              <a:rPr lang="en-US" sz="2000"/>
              <a:t>Call Center 1.800.336.4590</a:t>
            </a:r>
          </a:p>
          <a:p>
            <a:endParaRPr lang="en-US" sz="2400"/>
          </a:p>
          <a:p>
            <a:endParaRPr lang="en-US" sz="2400"/>
          </a:p>
        </p:txBody>
      </p:sp>
    </p:spTree>
    <p:extLst>
      <p:ext uri="{BB962C8B-B14F-4D97-AF65-F5344CB8AC3E}">
        <p14:creationId xmlns:p14="http://schemas.microsoft.com/office/powerpoint/2010/main" val="317615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18AD1A-0845-F003-9310-CEFF4BF88468}"/>
              </a:ext>
            </a:extLst>
          </p:cNvPr>
          <p:cNvPicPr>
            <a:picLocks noChangeAspect="1"/>
          </p:cNvPicPr>
          <p:nvPr/>
        </p:nvPicPr>
        <p:blipFill>
          <a:blip r:embed="rId2"/>
          <a:stretch>
            <a:fillRect/>
          </a:stretch>
        </p:blipFill>
        <p:spPr>
          <a:xfrm>
            <a:off x="3672591" y="282715"/>
            <a:ext cx="4751882" cy="6169313"/>
          </a:xfrm>
          <a:prstGeom prst="rect">
            <a:avLst/>
          </a:prstGeom>
        </p:spPr>
      </p:pic>
    </p:spTree>
    <p:extLst>
      <p:ext uri="{BB962C8B-B14F-4D97-AF65-F5344CB8AC3E}">
        <p14:creationId xmlns:p14="http://schemas.microsoft.com/office/powerpoint/2010/main" val="2081912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3C466913D3C441AC22534992F21DBA" ma:contentTypeVersion="15" ma:contentTypeDescription="Create a new document." ma:contentTypeScope="" ma:versionID="90c9fe4e6863382e67606cfbf4e7cd0f">
  <xsd:schema xmlns:xsd="http://www.w3.org/2001/XMLSchema" xmlns:xs="http://www.w3.org/2001/XMLSchema" xmlns:p="http://schemas.microsoft.com/office/2006/metadata/properties" xmlns:ns2="418b3000-160a-4fd2-82fc-25c324f99700" xmlns:ns3="884fc71b-0cec-4571-ac31-14900b0d5d65" targetNamespace="http://schemas.microsoft.com/office/2006/metadata/properties" ma:root="true" ma:fieldsID="c40108c2b1e96bde4c1cabc397371392" ns2:_="" ns3:_="">
    <xsd:import namespace="418b3000-160a-4fd2-82fc-25c324f99700"/>
    <xsd:import namespace="884fc71b-0cec-4571-ac31-14900b0d5d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8b3000-160a-4fd2-82fc-25c324f997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4fc71b-0cec-4571-ac31-14900b0d5d6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f2037c-ac82-43d0-b8c3-07837ea597be}" ma:internalName="TaxCatchAll" ma:showField="CatchAllData" ma:web="884fc71b-0cec-4571-ac31-14900b0d5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84fc71b-0cec-4571-ac31-14900b0d5d65" xsi:nil="true"/>
    <lcf76f155ced4ddcb4097134ff3c332f xmlns="418b3000-160a-4fd2-82fc-25c324f99700">
      <Terms xmlns="http://schemas.microsoft.com/office/infopath/2007/PartnerControls"/>
    </lcf76f155ced4ddcb4097134ff3c332f>
    <SharedWithUsers xmlns="884fc71b-0cec-4571-ac31-14900b0d5d65">
      <UserInfo>
        <DisplayName>Low, Danielle N MAJ USARMY 83 USARRTC (USA)</DisplayName>
        <AccountId>124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468A04-CA49-4302-876C-9FD3A9E498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8b3000-160a-4fd2-82fc-25c324f99700"/>
    <ds:schemaRef ds:uri="884fc71b-0cec-4571-ac31-14900b0d5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8B8DA9-A409-4160-AA25-47D690476ED7}">
  <ds:schemaRefs>
    <ds:schemaRef ds:uri="418b3000-160a-4fd2-82fc-25c324f99700"/>
    <ds:schemaRef ds:uri="884fc71b-0cec-4571-ac31-14900b0d5d6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940E03-3F67-49F5-B681-B9823B8ECEC2}">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1669</TotalTime>
  <Words>735</Words>
  <Application>Microsoft Office PowerPoint</Application>
  <PresentationFormat>Widescreen</PresentationFormat>
  <Paragraphs>96</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 Arial</vt:lpstr>
      <vt:lpstr>Arial</vt:lpstr>
      <vt:lpstr>Calibri</vt:lpstr>
      <vt:lpstr>Office Theme</vt:lpstr>
      <vt:lpstr>Private Public Partnership Office (P3O)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Army Golden Master Program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Public Partnership Office (P3O)</dc:title>
  <dc:creator>Grady, Alecia R CIV USARMY OCAR (USA)</dc:creator>
  <cp:lastModifiedBy>Arthur Romero</cp:lastModifiedBy>
  <cp:revision>99</cp:revision>
  <dcterms:created xsi:type="dcterms:W3CDTF">2023-04-21T13:34:06Z</dcterms:created>
  <dcterms:modified xsi:type="dcterms:W3CDTF">2024-03-22T21:09:58Z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0x010100F83C466913D3C441AC22534992F21DBA</vt:lpwstr>
  </property>
  <property fmtid="{D5CDD505-2E9C-101B-9397-08002B2CF9AE}" pid="3" name="MediaServiceImageTags">
    <vt:lpwstr/>
  </property>
</Properties>
</file>